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4"/>
  </p:sldMasterIdLst>
  <p:notesMasterIdLst>
    <p:notesMasterId r:id="rId62"/>
  </p:notesMasterIdLst>
  <p:handoutMasterIdLst>
    <p:handoutMasterId r:id="rId63"/>
  </p:handoutMasterIdLst>
  <p:sldIdLst>
    <p:sldId id="256" r:id="rId5"/>
    <p:sldId id="288" r:id="rId6"/>
    <p:sldId id="276" r:id="rId7"/>
    <p:sldId id="277" r:id="rId8"/>
    <p:sldId id="278" r:id="rId9"/>
    <p:sldId id="295" r:id="rId10"/>
    <p:sldId id="291" r:id="rId11"/>
    <p:sldId id="290" r:id="rId12"/>
    <p:sldId id="292" r:id="rId13"/>
    <p:sldId id="296" r:id="rId14"/>
    <p:sldId id="297" r:id="rId15"/>
    <p:sldId id="293" r:id="rId16"/>
    <p:sldId id="294" r:id="rId17"/>
    <p:sldId id="298" r:id="rId18"/>
    <p:sldId id="279" r:id="rId19"/>
    <p:sldId id="299" r:id="rId20"/>
    <p:sldId id="303" r:id="rId21"/>
    <p:sldId id="304" r:id="rId22"/>
    <p:sldId id="305" r:id="rId23"/>
    <p:sldId id="306" r:id="rId24"/>
    <p:sldId id="307" r:id="rId25"/>
    <p:sldId id="308" r:id="rId26"/>
    <p:sldId id="309" r:id="rId27"/>
    <p:sldId id="312" r:id="rId28"/>
    <p:sldId id="310" r:id="rId29"/>
    <p:sldId id="311" r:id="rId30"/>
    <p:sldId id="313" r:id="rId31"/>
    <p:sldId id="314" r:id="rId32"/>
    <p:sldId id="315" r:id="rId33"/>
    <p:sldId id="316" r:id="rId34"/>
    <p:sldId id="317" r:id="rId35"/>
    <p:sldId id="318" r:id="rId36"/>
    <p:sldId id="319" r:id="rId37"/>
    <p:sldId id="320" r:id="rId38"/>
    <p:sldId id="321" r:id="rId39"/>
    <p:sldId id="322" r:id="rId40"/>
    <p:sldId id="323" r:id="rId41"/>
    <p:sldId id="324" r:id="rId42"/>
    <p:sldId id="325" r:id="rId43"/>
    <p:sldId id="326" r:id="rId44"/>
    <p:sldId id="327" r:id="rId45"/>
    <p:sldId id="300" r:id="rId46"/>
    <p:sldId id="328" r:id="rId47"/>
    <p:sldId id="329" r:id="rId48"/>
    <p:sldId id="330" r:id="rId49"/>
    <p:sldId id="331" r:id="rId50"/>
    <p:sldId id="332" r:id="rId51"/>
    <p:sldId id="301" r:id="rId52"/>
    <p:sldId id="333" r:id="rId53"/>
    <p:sldId id="334" r:id="rId54"/>
    <p:sldId id="335" r:id="rId55"/>
    <p:sldId id="336" r:id="rId56"/>
    <p:sldId id="337" r:id="rId57"/>
    <p:sldId id="338" r:id="rId58"/>
    <p:sldId id="339" r:id="rId59"/>
    <p:sldId id="302" r:id="rId60"/>
    <p:sldId id="285" r:id="rId6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328" userDrawn="1">
          <p15:clr>
            <a:srgbClr val="A4A3A4"/>
          </p15:clr>
        </p15:guide>
        <p15:guide id="2" pos="3864" userDrawn="1">
          <p15:clr>
            <a:srgbClr val="A4A3A4"/>
          </p15:clr>
        </p15:guide>
        <p15:guide id="3" pos="7512" userDrawn="1">
          <p15:clr>
            <a:srgbClr val="A4A3A4"/>
          </p15:clr>
        </p15:guide>
        <p15:guide id="4" pos="144" userDrawn="1">
          <p15:clr>
            <a:srgbClr val="A4A3A4"/>
          </p15:clr>
        </p15:guide>
        <p15:guide id="5" orient="horz" pos="624" userDrawn="1">
          <p15:clr>
            <a:srgbClr val="A4A3A4"/>
          </p15:clr>
        </p15:guide>
        <p15:guide id="6" orient="horz" pos="4056"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80" autoAdjust="0"/>
    <p:restoredTop sz="94652" autoAdjust="0"/>
  </p:normalViewPr>
  <p:slideViewPr>
    <p:cSldViewPr snapToGrid="0" showGuides="1">
      <p:cViewPr varScale="1">
        <p:scale>
          <a:sx n="120" d="100"/>
          <a:sy n="120" d="100"/>
        </p:scale>
        <p:origin x="138" y="252"/>
      </p:cViewPr>
      <p:guideLst>
        <p:guide orient="horz" pos="2328"/>
        <p:guide pos="3864"/>
        <p:guide pos="7512"/>
        <p:guide pos="144"/>
        <p:guide orient="horz" pos="624"/>
        <p:guide orient="horz" pos="4056"/>
      </p:guideLst>
    </p:cSldViewPr>
  </p:slideViewPr>
  <p:notesTextViewPr>
    <p:cViewPr>
      <p:scale>
        <a:sx n="1" d="1"/>
        <a:sy n="1" d="1"/>
      </p:scale>
      <p:origin x="0" y="0"/>
    </p:cViewPr>
  </p:notesTextViewPr>
  <p:notesViewPr>
    <p:cSldViewPr snapToGrid="0">
      <p:cViewPr varScale="1">
        <p:scale>
          <a:sx n="68" d="100"/>
          <a:sy n="68" d="100"/>
        </p:scale>
        <p:origin x="3288" y="84"/>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handoutMaster" Target="handoutMasters/handoutMaster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theme" Target="theme/theme1.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465D3EB-CBDD-4100-83B7-3BFE0A8F411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C72B4595-A79D-4567-9FE1-DCF31A42B3D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E5C0719-993D-42E1-80ED-8F01056F36C2}" type="datetimeFigureOut">
              <a:rPr lang="en-US" smtClean="0"/>
              <a:t>9/14/2024</a:t>
            </a:fld>
            <a:endParaRPr lang="en-US" dirty="0"/>
          </a:p>
        </p:txBody>
      </p:sp>
      <p:sp>
        <p:nvSpPr>
          <p:cNvPr id="4" name="Footer Placeholder 3">
            <a:extLst>
              <a:ext uri="{FF2B5EF4-FFF2-40B4-BE49-F238E27FC236}">
                <a16:creationId xmlns:a16="http://schemas.microsoft.com/office/drawing/2014/main" id="{850E452F-E862-4273-987C-980229E5320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C3EE394C-9AD7-48EA-AB0F-18032A3E097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00421AD-3AC0-48CB-8727-BB447FD2264E}" type="slidenum">
              <a:rPr lang="en-US" smtClean="0"/>
              <a:t>‹#›</a:t>
            </a:fld>
            <a:endParaRPr lang="en-US" dirty="0"/>
          </a:p>
        </p:txBody>
      </p:sp>
    </p:spTree>
    <p:extLst>
      <p:ext uri="{BB962C8B-B14F-4D97-AF65-F5344CB8AC3E}">
        <p14:creationId xmlns:p14="http://schemas.microsoft.com/office/powerpoint/2010/main" val="326815982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1D3BC9C-6C58-464F-B94E-FD73C5FB016E}" type="datetimeFigureOut">
              <a:rPr lang="en-US" smtClean="0"/>
              <a:t>9/14/2024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E60DC36-8EFA-4378-9855-E019C55AC472}" type="slidenum">
              <a:rPr lang="en-US" smtClean="0"/>
              <a:t>‹#›</a:t>
            </a:fld>
            <a:endParaRPr lang="en-US" dirty="0"/>
          </a:p>
        </p:txBody>
      </p:sp>
    </p:spTree>
    <p:extLst>
      <p:ext uri="{BB962C8B-B14F-4D97-AF65-F5344CB8AC3E}">
        <p14:creationId xmlns:p14="http://schemas.microsoft.com/office/powerpoint/2010/main" val="18770536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1</a:t>
            </a:fld>
            <a:endParaRPr lang="en-US" dirty="0"/>
          </a:p>
        </p:txBody>
      </p:sp>
    </p:spTree>
    <p:extLst>
      <p:ext uri="{BB962C8B-B14F-4D97-AF65-F5344CB8AC3E}">
        <p14:creationId xmlns:p14="http://schemas.microsoft.com/office/powerpoint/2010/main" val="17735278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10</a:t>
            </a:fld>
            <a:endParaRPr lang="en-US" dirty="0"/>
          </a:p>
        </p:txBody>
      </p:sp>
    </p:spTree>
    <p:extLst>
      <p:ext uri="{BB962C8B-B14F-4D97-AF65-F5344CB8AC3E}">
        <p14:creationId xmlns:p14="http://schemas.microsoft.com/office/powerpoint/2010/main" val="33817340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11</a:t>
            </a:fld>
            <a:endParaRPr lang="en-US" dirty="0"/>
          </a:p>
        </p:txBody>
      </p:sp>
    </p:spTree>
    <p:extLst>
      <p:ext uri="{BB962C8B-B14F-4D97-AF65-F5344CB8AC3E}">
        <p14:creationId xmlns:p14="http://schemas.microsoft.com/office/powerpoint/2010/main" val="22791407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12</a:t>
            </a:fld>
            <a:endParaRPr lang="en-US" dirty="0"/>
          </a:p>
        </p:txBody>
      </p:sp>
    </p:spTree>
    <p:extLst>
      <p:ext uri="{BB962C8B-B14F-4D97-AF65-F5344CB8AC3E}">
        <p14:creationId xmlns:p14="http://schemas.microsoft.com/office/powerpoint/2010/main" val="33243163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13</a:t>
            </a:fld>
            <a:endParaRPr lang="en-US" dirty="0"/>
          </a:p>
        </p:txBody>
      </p:sp>
    </p:spTree>
    <p:extLst>
      <p:ext uri="{BB962C8B-B14F-4D97-AF65-F5344CB8AC3E}">
        <p14:creationId xmlns:p14="http://schemas.microsoft.com/office/powerpoint/2010/main" val="3133047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14</a:t>
            </a:fld>
            <a:endParaRPr lang="en-US" dirty="0"/>
          </a:p>
        </p:txBody>
      </p:sp>
    </p:spTree>
    <p:extLst>
      <p:ext uri="{BB962C8B-B14F-4D97-AF65-F5344CB8AC3E}">
        <p14:creationId xmlns:p14="http://schemas.microsoft.com/office/powerpoint/2010/main" val="22012964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15</a:t>
            </a:fld>
            <a:endParaRPr lang="en-US" dirty="0"/>
          </a:p>
        </p:txBody>
      </p:sp>
    </p:spTree>
    <p:extLst>
      <p:ext uri="{BB962C8B-B14F-4D97-AF65-F5344CB8AC3E}">
        <p14:creationId xmlns:p14="http://schemas.microsoft.com/office/powerpoint/2010/main" val="11715460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16</a:t>
            </a:fld>
            <a:endParaRPr lang="en-US" dirty="0"/>
          </a:p>
        </p:txBody>
      </p:sp>
    </p:spTree>
    <p:extLst>
      <p:ext uri="{BB962C8B-B14F-4D97-AF65-F5344CB8AC3E}">
        <p14:creationId xmlns:p14="http://schemas.microsoft.com/office/powerpoint/2010/main" val="32703643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17</a:t>
            </a:fld>
            <a:endParaRPr lang="en-US" dirty="0"/>
          </a:p>
        </p:txBody>
      </p:sp>
    </p:spTree>
    <p:extLst>
      <p:ext uri="{BB962C8B-B14F-4D97-AF65-F5344CB8AC3E}">
        <p14:creationId xmlns:p14="http://schemas.microsoft.com/office/powerpoint/2010/main" val="25309784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18</a:t>
            </a:fld>
            <a:endParaRPr lang="en-US" dirty="0"/>
          </a:p>
        </p:txBody>
      </p:sp>
    </p:spTree>
    <p:extLst>
      <p:ext uri="{BB962C8B-B14F-4D97-AF65-F5344CB8AC3E}">
        <p14:creationId xmlns:p14="http://schemas.microsoft.com/office/powerpoint/2010/main" val="31519080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19</a:t>
            </a:fld>
            <a:endParaRPr lang="en-US" dirty="0"/>
          </a:p>
        </p:txBody>
      </p:sp>
    </p:spTree>
    <p:extLst>
      <p:ext uri="{BB962C8B-B14F-4D97-AF65-F5344CB8AC3E}">
        <p14:creationId xmlns:p14="http://schemas.microsoft.com/office/powerpoint/2010/main" val="1814967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2</a:t>
            </a:fld>
            <a:endParaRPr lang="en-US" dirty="0"/>
          </a:p>
        </p:txBody>
      </p:sp>
    </p:spTree>
    <p:extLst>
      <p:ext uri="{BB962C8B-B14F-4D97-AF65-F5344CB8AC3E}">
        <p14:creationId xmlns:p14="http://schemas.microsoft.com/office/powerpoint/2010/main" val="86441311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20</a:t>
            </a:fld>
            <a:endParaRPr lang="en-US" dirty="0"/>
          </a:p>
        </p:txBody>
      </p:sp>
    </p:spTree>
    <p:extLst>
      <p:ext uri="{BB962C8B-B14F-4D97-AF65-F5344CB8AC3E}">
        <p14:creationId xmlns:p14="http://schemas.microsoft.com/office/powerpoint/2010/main" val="218923256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21</a:t>
            </a:fld>
            <a:endParaRPr lang="en-US" dirty="0"/>
          </a:p>
        </p:txBody>
      </p:sp>
    </p:spTree>
    <p:extLst>
      <p:ext uri="{BB962C8B-B14F-4D97-AF65-F5344CB8AC3E}">
        <p14:creationId xmlns:p14="http://schemas.microsoft.com/office/powerpoint/2010/main" val="43793524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22</a:t>
            </a:fld>
            <a:endParaRPr lang="en-US" dirty="0"/>
          </a:p>
        </p:txBody>
      </p:sp>
    </p:spTree>
    <p:extLst>
      <p:ext uri="{BB962C8B-B14F-4D97-AF65-F5344CB8AC3E}">
        <p14:creationId xmlns:p14="http://schemas.microsoft.com/office/powerpoint/2010/main" val="282147935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23</a:t>
            </a:fld>
            <a:endParaRPr lang="en-US" dirty="0"/>
          </a:p>
        </p:txBody>
      </p:sp>
    </p:spTree>
    <p:extLst>
      <p:ext uri="{BB962C8B-B14F-4D97-AF65-F5344CB8AC3E}">
        <p14:creationId xmlns:p14="http://schemas.microsoft.com/office/powerpoint/2010/main" val="250476093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24</a:t>
            </a:fld>
            <a:endParaRPr lang="en-US" dirty="0"/>
          </a:p>
        </p:txBody>
      </p:sp>
    </p:spTree>
    <p:extLst>
      <p:ext uri="{BB962C8B-B14F-4D97-AF65-F5344CB8AC3E}">
        <p14:creationId xmlns:p14="http://schemas.microsoft.com/office/powerpoint/2010/main" val="86369290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25</a:t>
            </a:fld>
            <a:endParaRPr lang="en-US" dirty="0"/>
          </a:p>
        </p:txBody>
      </p:sp>
    </p:spTree>
    <p:extLst>
      <p:ext uri="{BB962C8B-B14F-4D97-AF65-F5344CB8AC3E}">
        <p14:creationId xmlns:p14="http://schemas.microsoft.com/office/powerpoint/2010/main" val="329398612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26</a:t>
            </a:fld>
            <a:endParaRPr lang="en-US" dirty="0"/>
          </a:p>
        </p:txBody>
      </p:sp>
    </p:spTree>
    <p:extLst>
      <p:ext uri="{BB962C8B-B14F-4D97-AF65-F5344CB8AC3E}">
        <p14:creationId xmlns:p14="http://schemas.microsoft.com/office/powerpoint/2010/main" val="407109672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27</a:t>
            </a:fld>
            <a:endParaRPr lang="en-US" dirty="0"/>
          </a:p>
        </p:txBody>
      </p:sp>
    </p:spTree>
    <p:extLst>
      <p:ext uri="{BB962C8B-B14F-4D97-AF65-F5344CB8AC3E}">
        <p14:creationId xmlns:p14="http://schemas.microsoft.com/office/powerpoint/2010/main" val="407143602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28</a:t>
            </a:fld>
            <a:endParaRPr lang="en-US" dirty="0"/>
          </a:p>
        </p:txBody>
      </p:sp>
    </p:spTree>
    <p:extLst>
      <p:ext uri="{BB962C8B-B14F-4D97-AF65-F5344CB8AC3E}">
        <p14:creationId xmlns:p14="http://schemas.microsoft.com/office/powerpoint/2010/main" val="374253544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29</a:t>
            </a:fld>
            <a:endParaRPr lang="en-US" dirty="0"/>
          </a:p>
        </p:txBody>
      </p:sp>
    </p:spTree>
    <p:extLst>
      <p:ext uri="{BB962C8B-B14F-4D97-AF65-F5344CB8AC3E}">
        <p14:creationId xmlns:p14="http://schemas.microsoft.com/office/powerpoint/2010/main" val="22578886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3</a:t>
            </a:fld>
            <a:endParaRPr lang="en-US" dirty="0"/>
          </a:p>
        </p:txBody>
      </p:sp>
    </p:spTree>
    <p:extLst>
      <p:ext uri="{BB962C8B-B14F-4D97-AF65-F5344CB8AC3E}">
        <p14:creationId xmlns:p14="http://schemas.microsoft.com/office/powerpoint/2010/main" val="226865488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30</a:t>
            </a:fld>
            <a:endParaRPr lang="en-US" dirty="0"/>
          </a:p>
        </p:txBody>
      </p:sp>
    </p:spTree>
    <p:extLst>
      <p:ext uri="{BB962C8B-B14F-4D97-AF65-F5344CB8AC3E}">
        <p14:creationId xmlns:p14="http://schemas.microsoft.com/office/powerpoint/2010/main" val="389960866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31</a:t>
            </a:fld>
            <a:endParaRPr lang="en-US" dirty="0"/>
          </a:p>
        </p:txBody>
      </p:sp>
    </p:spTree>
    <p:extLst>
      <p:ext uri="{BB962C8B-B14F-4D97-AF65-F5344CB8AC3E}">
        <p14:creationId xmlns:p14="http://schemas.microsoft.com/office/powerpoint/2010/main" val="200158739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32</a:t>
            </a:fld>
            <a:endParaRPr lang="en-US" dirty="0"/>
          </a:p>
        </p:txBody>
      </p:sp>
    </p:spTree>
    <p:extLst>
      <p:ext uri="{BB962C8B-B14F-4D97-AF65-F5344CB8AC3E}">
        <p14:creationId xmlns:p14="http://schemas.microsoft.com/office/powerpoint/2010/main" val="322643104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33</a:t>
            </a:fld>
            <a:endParaRPr lang="en-US" dirty="0"/>
          </a:p>
        </p:txBody>
      </p:sp>
    </p:spTree>
    <p:extLst>
      <p:ext uri="{BB962C8B-B14F-4D97-AF65-F5344CB8AC3E}">
        <p14:creationId xmlns:p14="http://schemas.microsoft.com/office/powerpoint/2010/main" val="80600694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34</a:t>
            </a:fld>
            <a:endParaRPr lang="en-US" dirty="0"/>
          </a:p>
        </p:txBody>
      </p:sp>
    </p:spTree>
    <p:extLst>
      <p:ext uri="{BB962C8B-B14F-4D97-AF65-F5344CB8AC3E}">
        <p14:creationId xmlns:p14="http://schemas.microsoft.com/office/powerpoint/2010/main" val="218555574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35</a:t>
            </a:fld>
            <a:endParaRPr lang="en-US" dirty="0"/>
          </a:p>
        </p:txBody>
      </p:sp>
    </p:spTree>
    <p:extLst>
      <p:ext uri="{BB962C8B-B14F-4D97-AF65-F5344CB8AC3E}">
        <p14:creationId xmlns:p14="http://schemas.microsoft.com/office/powerpoint/2010/main" val="51246567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36</a:t>
            </a:fld>
            <a:endParaRPr lang="en-US" dirty="0"/>
          </a:p>
        </p:txBody>
      </p:sp>
    </p:spTree>
    <p:extLst>
      <p:ext uri="{BB962C8B-B14F-4D97-AF65-F5344CB8AC3E}">
        <p14:creationId xmlns:p14="http://schemas.microsoft.com/office/powerpoint/2010/main" val="22323134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37</a:t>
            </a:fld>
            <a:endParaRPr lang="en-US" dirty="0"/>
          </a:p>
        </p:txBody>
      </p:sp>
    </p:spTree>
    <p:extLst>
      <p:ext uri="{BB962C8B-B14F-4D97-AF65-F5344CB8AC3E}">
        <p14:creationId xmlns:p14="http://schemas.microsoft.com/office/powerpoint/2010/main" val="395014189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38</a:t>
            </a:fld>
            <a:endParaRPr lang="en-US" dirty="0"/>
          </a:p>
        </p:txBody>
      </p:sp>
    </p:spTree>
    <p:extLst>
      <p:ext uri="{BB962C8B-B14F-4D97-AF65-F5344CB8AC3E}">
        <p14:creationId xmlns:p14="http://schemas.microsoft.com/office/powerpoint/2010/main" val="357915153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39</a:t>
            </a:fld>
            <a:endParaRPr lang="en-US" dirty="0"/>
          </a:p>
        </p:txBody>
      </p:sp>
    </p:spTree>
    <p:extLst>
      <p:ext uri="{BB962C8B-B14F-4D97-AF65-F5344CB8AC3E}">
        <p14:creationId xmlns:p14="http://schemas.microsoft.com/office/powerpoint/2010/main" val="4412640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4</a:t>
            </a:fld>
            <a:endParaRPr lang="en-US" dirty="0"/>
          </a:p>
        </p:txBody>
      </p:sp>
    </p:spTree>
    <p:extLst>
      <p:ext uri="{BB962C8B-B14F-4D97-AF65-F5344CB8AC3E}">
        <p14:creationId xmlns:p14="http://schemas.microsoft.com/office/powerpoint/2010/main" val="220047106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40</a:t>
            </a:fld>
            <a:endParaRPr lang="en-US" dirty="0"/>
          </a:p>
        </p:txBody>
      </p:sp>
    </p:spTree>
    <p:extLst>
      <p:ext uri="{BB962C8B-B14F-4D97-AF65-F5344CB8AC3E}">
        <p14:creationId xmlns:p14="http://schemas.microsoft.com/office/powerpoint/2010/main" val="283279483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41</a:t>
            </a:fld>
            <a:endParaRPr lang="en-US" dirty="0"/>
          </a:p>
        </p:txBody>
      </p:sp>
    </p:spTree>
    <p:extLst>
      <p:ext uri="{BB962C8B-B14F-4D97-AF65-F5344CB8AC3E}">
        <p14:creationId xmlns:p14="http://schemas.microsoft.com/office/powerpoint/2010/main" val="130183794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42</a:t>
            </a:fld>
            <a:endParaRPr lang="en-US" dirty="0"/>
          </a:p>
        </p:txBody>
      </p:sp>
    </p:spTree>
    <p:extLst>
      <p:ext uri="{BB962C8B-B14F-4D97-AF65-F5344CB8AC3E}">
        <p14:creationId xmlns:p14="http://schemas.microsoft.com/office/powerpoint/2010/main" val="317148688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43</a:t>
            </a:fld>
            <a:endParaRPr lang="en-US" dirty="0"/>
          </a:p>
        </p:txBody>
      </p:sp>
    </p:spTree>
    <p:extLst>
      <p:ext uri="{BB962C8B-B14F-4D97-AF65-F5344CB8AC3E}">
        <p14:creationId xmlns:p14="http://schemas.microsoft.com/office/powerpoint/2010/main" val="238853801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44</a:t>
            </a:fld>
            <a:endParaRPr lang="en-US" dirty="0"/>
          </a:p>
        </p:txBody>
      </p:sp>
    </p:spTree>
    <p:extLst>
      <p:ext uri="{BB962C8B-B14F-4D97-AF65-F5344CB8AC3E}">
        <p14:creationId xmlns:p14="http://schemas.microsoft.com/office/powerpoint/2010/main" val="69855831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45</a:t>
            </a:fld>
            <a:endParaRPr lang="en-US" dirty="0"/>
          </a:p>
        </p:txBody>
      </p:sp>
    </p:spTree>
    <p:extLst>
      <p:ext uri="{BB962C8B-B14F-4D97-AF65-F5344CB8AC3E}">
        <p14:creationId xmlns:p14="http://schemas.microsoft.com/office/powerpoint/2010/main" val="243624270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46</a:t>
            </a:fld>
            <a:endParaRPr lang="en-US" dirty="0"/>
          </a:p>
        </p:txBody>
      </p:sp>
    </p:spTree>
    <p:extLst>
      <p:ext uri="{BB962C8B-B14F-4D97-AF65-F5344CB8AC3E}">
        <p14:creationId xmlns:p14="http://schemas.microsoft.com/office/powerpoint/2010/main" val="429195326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47</a:t>
            </a:fld>
            <a:endParaRPr lang="en-US" dirty="0"/>
          </a:p>
        </p:txBody>
      </p:sp>
    </p:spTree>
    <p:extLst>
      <p:ext uri="{BB962C8B-B14F-4D97-AF65-F5344CB8AC3E}">
        <p14:creationId xmlns:p14="http://schemas.microsoft.com/office/powerpoint/2010/main" val="282819082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48</a:t>
            </a:fld>
            <a:endParaRPr lang="en-US" dirty="0"/>
          </a:p>
        </p:txBody>
      </p:sp>
    </p:spTree>
    <p:extLst>
      <p:ext uri="{BB962C8B-B14F-4D97-AF65-F5344CB8AC3E}">
        <p14:creationId xmlns:p14="http://schemas.microsoft.com/office/powerpoint/2010/main" val="194400927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49</a:t>
            </a:fld>
            <a:endParaRPr lang="en-US" dirty="0"/>
          </a:p>
        </p:txBody>
      </p:sp>
    </p:spTree>
    <p:extLst>
      <p:ext uri="{BB962C8B-B14F-4D97-AF65-F5344CB8AC3E}">
        <p14:creationId xmlns:p14="http://schemas.microsoft.com/office/powerpoint/2010/main" val="23340325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5</a:t>
            </a:fld>
            <a:endParaRPr lang="en-US" dirty="0"/>
          </a:p>
        </p:txBody>
      </p:sp>
    </p:spTree>
    <p:extLst>
      <p:ext uri="{BB962C8B-B14F-4D97-AF65-F5344CB8AC3E}">
        <p14:creationId xmlns:p14="http://schemas.microsoft.com/office/powerpoint/2010/main" val="177215181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50</a:t>
            </a:fld>
            <a:endParaRPr lang="en-US" dirty="0"/>
          </a:p>
        </p:txBody>
      </p:sp>
    </p:spTree>
    <p:extLst>
      <p:ext uri="{BB962C8B-B14F-4D97-AF65-F5344CB8AC3E}">
        <p14:creationId xmlns:p14="http://schemas.microsoft.com/office/powerpoint/2010/main" val="338026104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51</a:t>
            </a:fld>
            <a:endParaRPr lang="en-US" dirty="0"/>
          </a:p>
        </p:txBody>
      </p:sp>
    </p:spTree>
    <p:extLst>
      <p:ext uri="{BB962C8B-B14F-4D97-AF65-F5344CB8AC3E}">
        <p14:creationId xmlns:p14="http://schemas.microsoft.com/office/powerpoint/2010/main" val="105132252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52</a:t>
            </a:fld>
            <a:endParaRPr lang="en-US" dirty="0"/>
          </a:p>
        </p:txBody>
      </p:sp>
    </p:spTree>
    <p:extLst>
      <p:ext uri="{BB962C8B-B14F-4D97-AF65-F5344CB8AC3E}">
        <p14:creationId xmlns:p14="http://schemas.microsoft.com/office/powerpoint/2010/main" val="93153887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53</a:t>
            </a:fld>
            <a:endParaRPr lang="en-US" dirty="0"/>
          </a:p>
        </p:txBody>
      </p:sp>
    </p:spTree>
    <p:extLst>
      <p:ext uri="{BB962C8B-B14F-4D97-AF65-F5344CB8AC3E}">
        <p14:creationId xmlns:p14="http://schemas.microsoft.com/office/powerpoint/2010/main" val="404483824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54</a:t>
            </a:fld>
            <a:endParaRPr lang="en-US" dirty="0"/>
          </a:p>
        </p:txBody>
      </p:sp>
    </p:spTree>
    <p:extLst>
      <p:ext uri="{BB962C8B-B14F-4D97-AF65-F5344CB8AC3E}">
        <p14:creationId xmlns:p14="http://schemas.microsoft.com/office/powerpoint/2010/main" val="16691059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55</a:t>
            </a:fld>
            <a:endParaRPr lang="en-US" dirty="0"/>
          </a:p>
        </p:txBody>
      </p:sp>
    </p:spTree>
    <p:extLst>
      <p:ext uri="{BB962C8B-B14F-4D97-AF65-F5344CB8AC3E}">
        <p14:creationId xmlns:p14="http://schemas.microsoft.com/office/powerpoint/2010/main" val="417819423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56</a:t>
            </a:fld>
            <a:endParaRPr lang="en-US" dirty="0"/>
          </a:p>
        </p:txBody>
      </p:sp>
    </p:spTree>
    <p:extLst>
      <p:ext uri="{BB962C8B-B14F-4D97-AF65-F5344CB8AC3E}">
        <p14:creationId xmlns:p14="http://schemas.microsoft.com/office/powerpoint/2010/main" val="184389571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57</a:t>
            </a:fld>
            <a:endParaRPr lang="en-US" dirty="0"/>
          </a:p>
        </p:txBody>
      </p:sp>
    </p:spTree>
    <p:extLst>
      <p:ext uri="{BB962C8B-B14F-4D97-AF65-F5344CB8AC3E}">
        <p14:creationId xmlns:p14="http://schemas.microsoft.com/office/powerpoint/2010/main" val="3967918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6</a:t>
            </a:fld>
            <a:endParaRPr lang="en-US" dirty="0"/>
          </a:p>
        </p:txBody>
      </p:sp>
    </p:spTree>
    <p:extLst>
      <p:ext uri="{BB962C8B-B14F-4D97-AF65-F5344CB8AC3E}">
        <p14:creationId xmlns:p14="http://schemas.microsoft.com/office/powerpoint/2010/main" val="22159927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7</a:t>
            </a:fld>
            <a:endParaRPr lang="en-US" dirty="0"/>
          </a:p>
        </p:txBody>
      </p:sp>
    </p:spTree>
    <p:extLst>
      <p:ext uri="{BB962C8B-B14F-4D97-AF65-F5344CB8AC3E}">
        <p14:creationId xmlns:p14="http://schemas.microsoft.com/office/powerpoint/2010/main" val="27855755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8</a:t>
            </a:fld>
            <a:endParaRPr lang="en-US" dirty="0"/>
          </a:p>
        </p:txBody>
      </p:sp>
    </p:spTree>
    <p:extLst>
      <p:ext uri="{BB962C8B-B14F-4D97-AF65-F5344CB8AC3E}">
        <p14:creationId xmlns:p14="http://schemas.microsoft.com/office/powerpoint/2010/main" val="2828416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9</a:t>
            </a:fld>
            <a:endParaRPr lang="en-US" dirty="0"/>
          </a:p>
        </p:txBody>
      </p:sp>
    </p:spTree>
    <p:extLst>
      <p:ext uri="{BB962C8B-B14F-4D97-AF65-F5344CB8AC3E}">
        <p14:creationId xmlns:p14="http://schemas.microsoft.com/office/powerpoint/2010/main" val="41612087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0F864C-44C4-4000-952D-01F31BFB3FD3}"/>
              </a:ext>
            </a:extLst>
          </p:cNvPr>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a:extLst>
              <a:ext uri="{FF2B5EF4-FFF2-40B4-BE49-F238E27FC236}">
                <a16:creationId xmlns:a16="http://schemas.microsoft.com/office/drawing/2014/main" id="{21392E06-C914-467E-9D4F-BD763EDA2DD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a:extLst>
              <a:ext uri="{FF2B5EF4-FFF2-40B4-BE49-F238E27FC236}">
                <a16:creationId xmlns:a16="http://schemas.microsoft.com/office/drawing/2014/main" id="{1FBEFBAF-82E9-49AD-B2CF-7D154E024431}"/>
              </a:ext>
            </a:extLst>
          </p:cNvPr>
          <p:cNvSpPr>
            <a:spLocks noGrp="1"/>
          </p:cNvSpPr>
          <p:nvPr>
            <p:ph type="dt" sz="half" idx="10"/>
          </p:nvPr>
        </p:nvSpPr>
        <p:spPr/>
        <p:txBody>
          <a:bodyPr/>
          <a:lstStyle/>
          <a:p>
            <a:fld id="{40DA1498-92C7-4E4B-8045-C9195F453964}" type="datetimeFigureOut">
              <a:rPr lang="en-US" smtClean="0"/>
              <a:t>9/14/2024</a:t>
            </a:fld>
            <a:endParaRPr lang="en-US" dirty="0"/>
          </a:p>
        </p:txBody>
      </p:sp>
      <p:sp>
        <p:nvSpPr>
          <p:cNvPr id="5" name="Footer Placeholder 4">
            <a:extLst>
              <a:ext uri="{FF2B5EF4-FFF2-40B4-BE49-F238E27FC236}">
                <a16:creationId xmlns:a16="http://schemas.microsoft.com/office/drawing/2014/main" id="{5AD8006A-94B1-44F7-972D-56767EDE3CC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5E7BFAB-D84B-45E1-A0BD-2516AC14F8AC}"/>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485646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F7B869-BFB2-4C20-8AB1-46704BB3D177}"/>
              </a:ext>
            </a:extLst>
          </p:cNvPr>
          <p:cNvSpPr>
            <a:spLocks noGrp="1"/>
          </p:cNvSpPr>
          <p:nvPr>
            <p:ph type="title"/>
          </p:nvPr>
        </p:nvSpPr>
        <p:spPr/>
        <p:txBody>
          <a:bodyPr/>
          <a:lstStyle/>
          <a:p>
            <a:r>
              <a:rPr lang="en-US" smtClean="0"/>
              <a:t>Click to edit Master title style</a:t>
            </a:r>
            <a:endParaRPr lang="en-US"/>
          </a:p>
        </p:txBody>
      </p:sp>
      <p:sp>
        <p:nvSpPr>
          <p:cNvPr id="3" name="Vertical Text Placeholder 2">
            <a:extLst>
              <a:ext uri="{FF2B5EF4-FFF2-40B4-BE49-F238E27FC236}">
                <a16:creationId xmlns:a16="http://schemas.microsoft.com/office/drawing/2014/main" id="{19F007DB-4F12-4428-9C48-5120DF07046D}"/>
              </a:ext>
            </a:extLst>
          </p:cNvPr>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a:extLst>
              <a:ext uri="{FF2B5EF4-FFF2-40B4-BE49-F238E27FC236}">
                <a16:creationId xmlns:a16="http://schemas.microsoft.com/office/drawing/2014/main" id="{16FFA8DA-0E31-4CA6-BBFC-2467AAD1D30B}"/>
              </a:ext>
            </a:extLst>
          </p:cNvPr>
          <p:cNvSpPr>
            <a:spLocks noGrp="1"/>
          </p:cNvSpPr>
          <p:nvPr>
            <p:ph type="dt" sz="half" idx="10"/>
          </p:nvPr>
        </p:nvSpPr>
        <p:spPr/>
        <p:txBody>
          <a:bodyPr/>
          <a:lstStyle/>
          <a:p>
            <a:fld id="{40DA1498-92C7-4E4B-8045-C9195F453964}" type="datetimeFigureOut">
              <a:rPr lang="en-US" smtClean="0"/>
              <a:t>9/14/2024</a:t>
            </a:fld>
            <a:endParaRPr lang="en-US" dirty="0"/>
          </a:p>
        </p:txBody>
      </p:sp>
      <p:sp>
        <p:nvSpPr>
          <p:cNvPr id="5" name="Footer Placeholder 4">
            <a:extLst>
              <a:ext uri="{FF2B5EF4-FFF2-40B4-BE49-F238E27FC236}">
                <a16:creationId xmlns:a16="http://schemas.microsoft.com/office/drawing/2014/main" id="{064974BD-9845-459A-9AAA-12731E2507C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2A71B0A-FDFB-4B2C-A9EC-2334C590013E}"/>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39314092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60B5D73-1652-4A8E-B5A3-101523D7290A}"/>
              </a:ext>
            </a:extLst>
          </p:cNvPr>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a:extLst>
              <a:ext uri="{FF2B5EF4-FFF2-40B4-BE49-F238E27FC236}">
                <a16:creationId xmlns:a16="http://schemas.microsoft.com/office/drawing/2014/main" id="{A9B7FB99-7425-444D-B602-01B672BCE8C6}"/>
              </a:ext>
            </a:extLst>
          </p:cNvPr>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a:extLst>
              <a:ext uri="{FF2B5EF4-FFF2-40B4-BE49-F238E27FC236}">
                <a16:creationId xmlns:a16="http://schemas.microsoft.com/office/drawing/2014/main" id="{00EEA9C5-552A-48A1-AB54-ED54209B3B48}"/>
              </a:ext>
            </a:extLst>
          </p:cNvPr>
          <p:cNvSpPr>
            <a:spLocks noGrp="1"/>
          </p:cNvSpPr>
          <p:nvPr>
            <p:ph type="dt" sz="half" idx="10"/>
          </p:nvPr>
        </p:nvSpPr>
        <p:spPr/>
        <p:txBody>
          <a:bodyPr/>
          <a:lstStyle/>
          <a:p>
            <a:fld id="{40DA1498-92C7-4E4B-8045-C9195F453964}" type="datetimeFigureOut">
              <a:rPr lang="en-US" smtClean="0"/>
              <a:t>9/14/2024</a:t>
            </a:fld>
            <a:endParaRPr lang="en-US" dirty="0"/>
          </a:p>
        </p:txBody>
      </p:sp>
      <p:sp>
        <p:nvSpPr>
          <p:cNvPr id="5" name="Footer Placeholder 4">
            <a:extLst>
              <a:ext uri="{FF2B5EF4-FFF2-40B4-BE49-F238E27FC236}">
                <a16:creationId xmlns:a16="http://schemas.microsoft.com/office/drawing/2014/main" id="{1A83AAA3-4155-48FB-8F00-16DBE0C9C25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D694EAE-CB3C-4DEF-A66D-583C7AAC92D8}"/>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17468042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807FBE-061D-452C-A8A6-213063CFD678}"/>
              </a:ext>
            </a:extLst>
          </p:cNvPr>
          <p:cNvSpPr>
            <a:spLocks noGrp="1"/>
          </p:cNvSpPr>
          <p:nvPr>
            <p:ph type="title"/>
          </p:nvPr>
        </p:nvSpPr>
        <p:spPr/>
        <p:txBody>
          <a:bodyPr/>
          <a:lstStyle/>
          <a:p>
            <a:r>
              <a:rPr lang="en-US" smtClean="0"/>
              <a:t>Click to edit Master title style</a:t>
            </a:r>
            <a:endParaRPr lang="en-US"/>
          </a:p>
        </p:txBody>
      </p:sp>
      <p:sp>
        <p:nvSpPr>
          <p:cNvPr id="3" name="Content Placeholder 2">
            <a:extLst>
              <a:ext uri="{FF2B5EF4-FFF2-40B4-BE49-F238E27FC236}">
                <a16:creationId xmlns:a16="http://schemas.microsoft.com/office/drawing/2014/main" id="{433A3535-1708-499D-B5D2-7D8F9FD182D0}"/>
              </a:ext>
            </a:extLst>
          </p:cNvPr>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a:extLst>
              <a:ext uri="{FF2B5EF4-FFF2-40B4-BE49-F238E27FC236}">
                <a16:creationId xmlns:a16="http://schemas.microsoft.com/office/drawing/2014/main" id="{ACB06063-A112-49AB-80C8-504D99ECD771}"/>
              </a:ext>
            </a:extLst>
          </p:cNvPr>
          <p:cNvSpPr>
            <a:spLocks noGrp="1"/>
          </p:cNvSpPr>
          <p:nvPr>
            <p:ph type="dt" sz="half" idx="10"/>
          </p:nvPr>
        </p:nvSpPr>
        <p:spPr/>
        <p:txBody>
          <a:bodyPr/>
          <a:lstStyle/>
          <a:p>
            <a:fld id="{40DA1498-92C7-4E4B-8045-C9195F453964}" type="datetimeFigureOut">
              <a:rPr lang="en-US" smtClean="0"/>
              <a:t>9/14/2024</a:t>
            </a:fld>
            <a:endParaRPr lang="en-US" dirty="0"/>
          </a:p>
        </p:txBody>
      </p:sp>
      <p:sp>
        <p:nvSpPr>
          <p:cNvPr id="5" name="Footer Placeholder 4">
            <a:extLst>
              <a:ext uri="{FF2B5EF4-FFF2-40B4-BE49-F238E27FC236}">
                <a16:creationId xmlns:a16="http://schemas.microsoft.com/office/drawing/2014/main" id="{6344C8D5-F898-4318-A76D-1FBD8732919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976EC76-E8E8-4FFA-B671-7FA2F3EF5DEF}"/>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27892872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C2CABF-E3C1-431A-A69C-D4881CC43F0F}"/>
              </a:ext>
            </a:extLst>
          </p:cNvPr>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a:extLst>
              <a:ext uri="{FF2B5EF4-FFF2-40B4-BE49-F238E27FC236}">
                <a16:creationId xmlns:a16="http://schemas.microsoft.com/office/drawing/2014/main" id="{D5584226-69DA-4211-B2C8-C29FD05A4A6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a:extLst>
              <a:ext uri="{FF2B5EF4-FFF2-40B4-BE49-F238E27FC236}">
                <a16:creationId xmlns:a16="http://schemas.microsoft.com/office/drawing/2014/main" id="{D5FF82DB-B518-40FD-8A66-44B874C055FB}"/>
              </a:ext>
            </a:extLst>
          </p:cNvPr>
          <p:cNvSpPr>
            <a:spLocks noGrp="1"/>
          </p:cNvSpPr>
          <p:nvPr>
            <p:ph type="dt" sz="half" idx="10"/>
          </p:nvPr>
        </p:nvSpPr>
        <p:spPr/>
        <p:txBody>
          <a:bodyPr/>
          <a:lstStyle/>
          <a:p>
            <a:fld id="{40DA1498-92C7-4E4B-8045-C9195F453964}" type="datetimeFigureOut">
              <a:rPr lang="en-US" smtClean="0"/>
              <a:t>9/14/2024</a:t>
            </a:fld>
            <a:endParaRPr lang="en-US" dirty="0"/>
          </a:p>
        </p:txBody>
      </p:sp>
      <p:sp>
        <p:nvSpPr>
          <p:cNvPr id="5" name="Footer Placeholder 4">
            <a:extLst>
              <a:ext uri="{FF2B5EF4-FFF2-40B4-BE49-F238E27FC236}">
                <a16:creationId xmlns:a16="http://schemas.microsoft.com/office/drawing/2014/main" id="{FCC1CCEE-725F-4745-837B-87EFB70E71D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561522A-E0E6-406B-BF30-A7C7A57294BE}"/>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12300417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CC9BDC-6F21-4EF5-A8DD-E35E27EACA58}"/>
              </a:ext>
            </a:extLst>
          </p:cNvPr>
          <p:cNvSpPr>
            <a:spLocks noGrp="1"/>
          </p:cNvSpPr>
          <p:nvPr>
            <p:ph type="title"/>
          </p:nvPr>
        </p:nvSpPr>
        <p:spPr/>
        <p:txBody>
          <a:bodyPr/>
          <a:lstStyle/>
          <a:p>
            <a:r>
              <a:rPr lang="en-US" smtClean="0"/>
              <a:t>Click to edit Master title style</a:t>
            </a:r>
            <a:endParaRPr lang="en-US"/>
          </a:p>
        </p:txBody>
      </p:sp>
      <p:sp>
        <p:nvSpPr>
          <p:cNvPr id="3" name="Content Placeholder 2">
            <a:extLst>
              <a:ext uri="{FF2B5EF4-FFF2-40B4-BE49-F238E27FC236}">
                <a16:creationId xmlns:a16="http://schemas.microsoft.com/office/drawing/2014/main" id="{6B968D5F-2AB6-42D3-A54E-AB3E60325170}"/>
              </a:ext>
            </a:extLst>
          </p:cNvPr>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a:extLst>
              <a:ext uri="{FF2B5EF4-FFF2-40B4-BE49-F238E27FC236}">
                <a16:creationId xmlns:a16="http://schemas.microsoft.com/office/drawing/2014/main" id="{465AB07F-D5F7-402A-AE4E-027BF1CA9127}"/>
              </a:ext>
            </a:extLst>
          </p:cNvPr>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a:extLst>
              <a:ext uri="{FF2B5EF4-FFF2-40B4-BE49-F238E27FC236}">
                <a16:creationId xmlns:a16="http://schemas.microsoft.com/office/drawing/2014/main" id="{85108EDC-3863-43B9-93C7-37465DC73B28}"/>
              </a:ext>
            </a:extLst>
          </p:cNvPr>
          <p:cNvSpPr>
            <a:spLocks noGrp="1"/>
          </p:cNvSpPr>
          <p:nvPr>
            <p:ph type="dt" sz="half" idx="10"/>
          </p:nvPr>
        </p:nvSpPr>
        <p:spPr/>
        <p:txBody>
          <a:bodyPr/>
          <a:lstStyle/>
          <a:p>
            <a:fld id="{40DA1498-92C7-4E4B-8045-C9195F453964}" type="datetimeFigureOut">
              <a:rPr lang="en-US" smtClean="0"/>
              <a:t>9/14/2024</a:t>
            </a:fld>
            <a:endParaRPr lang="en-US" dirty="0"/>
          </a:p>
        </p:txBody>
      </p:sp>
      <p:sp>
        <p:nvSpPr>
          <p:cNvPr id="6" name="Footer Placeholder 5">
            <a:extLst>
              <a:ext uri="{FF2B5EF4-FFF2-40B4-BE49-F238E27FC236}">
                <a16:creationId xmlns:a16="http://schemas.microsoft.com/office/drawing/2014/main" id="{A777D452-958D-4159-A9A4-16DD29680A04}"/>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289654B6-1460-48B9-AC7E-592F68BAB276}"/>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3974041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E8C848-926A-4FD3-A311-A100A2662BE1}"/>
              </a:ext>
            </a:extLst>
          </p:cNvPr>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a:extLst>
              <a:ext uri="{FF2B5EF4-FFF2-40B4-BE49-F238E27FC236}">
                <a16:creationId xmlns:a16="http://schemas.microsoft.com/office/drawing/2014/main" id="{3C8ECD90-B4F0-4DFB-BB3D-F2310207896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a:extLst>
              <a:ext uri="{FF2B5EF4-FFF2-40B4-BE49-F238E27FC236}">
                <a16:creationId xmlns:a16="http://schemas.microsoft.com/office/drawing/2014/main" id="{335A6C3A-033E-474B-AB97-D8291A04E7DD}"/>
              </a:ext>
            </a:extLst>
          </p:cNvPr>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a:extLst>
              <a:ext uri="{FF2B5EF4-FFF2-40B4-BE49-F238E27FC236}">
                <a16:creationId xmlns:a16="http://schemas.microsoft.com/office/drawing/2014/main" id="{A532B928-3A23-4FCA-AD1F-E45A467B54F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a:extLst>
              <a:ext uri="{FF2B5EF4-FFF2-40B4-BE49-F238E27FC236}">
                <a16:creationId xmlns:a16="http://schemas.microsoft.com/office/drawing/2014/main" id="{3BDC8376-6FC6-4A11-B0DB-9A148E9C00E2}"/>
              </a:ext>
            </a:extLst>
          </p:cNvPr>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a:extLst>
              <a:ext uri="{FF2B5EF4-FFF2-40B4-BE49-F238E27FC236}">
                <a16:creationId xmlns:a16="http://schemas.microsoft.com/office/drawing/2014/main" id="{6E80206F-8846-425C-A56E-16FFBA442014}"/>
              </a:ext>
            </a:extLst>
          </p:cNvPr>
          <p:cNvSpPr>
            <a:spLocks noGrp="1"/>
          </p:cNvSpPr>
          <p:nvPr>
            <p:ph type="dt" sz="half" idx="10"/>
          </p:nvPr>
        </p:nvSpPr>
        <p:spPr/>
        <p:txBody>
          <a:bodyPr/>
          <a:lstStyle/>
          <a:p>
            <a:fld id="{40DA1498-92C7-4E4B-8045-C9195F453964}" type="datetimeFigureOut">
              <a:rPr lang="en-US" smtClean="0"/>
              <a:t>9/14/2024</a:t>
            </a:fld>
            <a:endParaRPr lang="en-US" dirty="0"/>
          </a:p>
        </p:txBody>
      </p:sp>
      <p:sp>
        <p:nvSpPr>
          <p:cNvPr id="8" name="Footer Placeholder 7">
            <a:extLst>
              <a:ext uri="{FF2B5EF4-FFF2-40B4-BE49-F238E27FC236}">
                <a16:creationId xmlns:a16="http://schemas.microsoft.com/office/drawing/2014/main" id="{6A45E89F-12CF-4561-A5F2-1E05783A3063}"/>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EB4DFE4-927C-43B1-A061-5CB97FFB33BE}"/>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4690582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0E367-8DA0-4655-BCBC-F4280D8642CD}"/>
              </a:ext>
            </a:extLst>
          </p:cNvPr>
          <p:cNvSpPr>
            <a:spLocks noGrp="1"/>
          </p:cNvSpPr>
          <p:nvPr>
            <p:ph type="title"/>
          </p:nvPr>
        </p:nvSpPr>
        <p:spPr/>
        <p:txBody>
          <a:bodyPr/>
          <a:lstStyle/>
          <a:p>
            <a:r>
              <a:rPr lang="en-US" smtClean="0"/>
              <a:t>Click to edit Master title style</a:t>
            </a:r>
            <a:endParaRPr lang="en-US"/>
          </a:p>
        </p:txBody>
      </p:sp>
      <p:sp>
        <p:nvSpPr>
          <p:cNvPr id="3" name="Date Placeholder 2">
            <a:extLst>
              <a:ext uri="{FF2B5EF4-FFF2-40B4-BE49-F238E27FC236}">
                <a16:creationId xmlns:a16="http://schemas.microsoft.com/office/drawing/2014/main" id="{2FEF9592-AA3C-4CF8-A5DB-4D010195A438}"/>
              </a:ext>
            </a:extLst>
          </p:cNvPr>
          <p:cNvSpPr>
            <a:spLocks noGrp="1"/>
          </p:cNvSpPr>
          <p:nvPr>
            <p:ph type="dt" sz="half" idx="10"/>
          </p:nvPr>
        </p:nvSpPr>
        <p:spPr/>
        <p:txBody>
          <a:bodyPr/>
          <a:lstStyle/>
          <a:p>
            <a:fld id="{40DA1498-92C7-4E4B-8045-C9195F453964}" type="datetimeFigureOut">
              <a:rPr lang="en-US" smtClean="0"/>
              <a:t>9/14/2024</a:t>
            </a:fld>
            <a:endParaRPr lang="en-US" dirty="0"/>
          </a:p>
        </p:txBody>
      </p:sp>
      <p:sp>
        <p:nvSpPr>
          <p:cNvPr id="4" name="Footer Placeholder 3">
            <a:extLst>
              <a:ext uri="{FF2B5EF4-FFF2-40B4-BE49-F238E27FC236}">
                <a16:creationId xmlns:a16="http://schemas.microsoft.com/office/drawing/2014/main" id="{3C2C9377-F93E-4515-852A-264707755154}"/>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9AED076D-476B-42BA-8795-14FE6C1E6974}"/>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36255511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EA599B4-6AB2-4190-82B5-7667EE1E922A}"/>
              </a:ext>
            </a:extLst>
          </p:cNvPr>
          <p:cNvSpPr>
            <a:spLocks noGrp="1"/>
          </p:cNvSpPr>
          <p:nvPr>
            <p:ph type="dt" sz="half" idx="10"/>
          </p:nvPr>
        </p:nvSpPr>
        <p:spPr/>
        <p:txBody>
          <a:bodyPr/>
          <a:lstStyle/>
          <a:p>
            <a:fld id="{40DA1498-92C7-4E4B-8045-C9195F453964}" type="datetimeFigureOut">
              <a:rPr lang="en-US" smtClean="0"/>
              <a:t>9/14/2024</a:t>
            </a:fld>
            <a:endParaRPr lang="en-US" dirty="0"/>
          </a:p>
        </p:txBody>
      </p:sp>
      <p:sp>
        <p:nvSpPr>
          <p:cNvPr id="3" name="Footer Placeholder 2">
            <a:extLst>
              <a:ext uri="{FF2B5EF4-FFF2-40B4-BE49-F238E27FC236}">
                <a16:creationId xmlns:a16="http://schemas.microsoft.com/office/drawing/2014/main" id="{1B8FBFB3-AD86-4E39-B8AE-B4EC14528156}"/>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9A4AF55-C114-4B60-9A20-56B00A11B3BF}"/>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30582002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883DA1-5CB8-405D-9613-8A9B7BC5664C}"/>
              </a:ext>
            </a:extLst>
          </p:cNvPr>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a:extLst>
              <a:ext uri="{FF2B5EF4-FFF2-40B4-BE49-F238E27FC236}">
                <a16:creationId xmlns:a16="http://schemas.microsoft.com/office/drawing/2014/main" id="{9842BB15-A24D-42E9-9CAE-BB827226301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a:extLst>
              <a:ext uri="{FF2B5EF4-FFF2-40B4-BE49-F238E27FC236}">
                <a16:creationId xmlns:a16="http://schemas.microsoft.com/office/drawing/2014/main" id="{78F0849D-D3C3-462A-9751-4EAB0B9145E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a:extLst>
              <a:ext uri="{FF2B5EF4-FFF2-40B4-BE49-F238E27FC236}">
                <a16:creationId xmlns:a16="http://schemas.microsoft.com/office/drawing/2014/main" id="{F180DD20-7A20-4574-98A4-427795876739}"/>
              </a:ext>
            </a:extLst>
          </p:cNvPr>
          <p:cNvSpPr>
            <a:spLocks noGrp="1"/>
          </p:cNvSpPr>
          <p:nvPr>
            <p:ph type="dt" sz="half" idx="10"/>
          </p:nvPr>
        </p:nvSpPr>
        <p:spPr/>
        <p:txBody>
          <a:bodyPr/>
          <a:lstStyle/>
          <a:p>
            <a:fld id="{40DA1498-92C7-4E4B-8045-C9195F453964}" type="datetimeFigureOut">
              <a:rPr lang="en-US" smtClean="0"/>
              <a:t>9/14/2024</a:t>
            </a:fld>
            <a:endParaRPr lang="en-US" dirty="0"/>
          </a:p>
        </p:txBody>
      </p:sp>
      <p:sp>
        <p:nvSpPr>
          <p:cNvPr id="6" name="Footer Placeholder 5">
            <a:extLst>
              <a:ext uri="{FF2B5EF4-FFF2-40B4-BE49-F238E27FC236}">
                <a16:creationId xmlns:a16="http://schemas.microsoft.com/office/drawing/2014/main" id="{54D0ED2B-71C4-421A-9DB0-676E00C10BDC}"/>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78C4572A-ADFC-4C53-BCA2-42BDF693BC4D}"/>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3230950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8F5C67-EEEC-4AB0-9653-0F80D6B10941}"/>
              </a:ext>
            </a:extLst>
          </p:cNvPr>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a:extLst>
              <a:ext uri="{FF2B5EF4-FFF2-40B4-BE49-F238E27FC236}">
                <a16:creationId xmlns:a16="http://schemas.microsoft.com/office/drawing/2014/main" id="{1DD50D6D-5277-4324-AF23-5FAF007834E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a:extLst>
              <a:ext uri="{FF2B5EF4-FFF2-40B4-BE49-F238E27FC236}">
                <a16:creationId xmlns:a16="http://schemas.microsoft.com/office/drawing/2014/main" id="{75275657-2BF9-4761-96B6-50EE3CFCFAD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a:extLst>
              <a:ext uri="{FF2B5EF4-FFF2-40B4-BE49-F238E27FC236}">
                <a16:creationId xmlns:a16="http://schemas.microsoft.com/office/drawing/2014/main" id="{5C3C3F7B-A4C8-4F9D-8165-BC5186EA0929}"/>
              </a:ext>
            </a:extLst>
          </p:cNvPr>
          <p:cNvSpPr>
            <a:spLocks noGrp="1"/>
          </p:cNvSpPr>
          <p:nvPr>
            <p:ph type="dt" sz="half" idx="10"/>
          </p:nvPr>
        </p:nvSpPr>
        <p:spPr/>
        <p:txBody>
          <a:bodyPr/>
          <a:lstStyle/>
          <a:p>
            <a:fld id="{40DA1498-92C7-4E4B-8045-C9195F453964}" type="datetimeFigureOut">
              <a:rPr lang="en-US" smtClean="0"/>
              <a:t>9/14/2024</a:t>
            </a:fld>
            <a:endParaRPr lang="en-US" dirty="0"/>
          </a:p>
        </p:txBody>
      </p:sp>
      <p:sp>
        <p:nvSpPr>
          <p:cNvPr id="6" name="Footer Placeholder 5">
            <a:extLst>
              <a:ext uri="{FF2B5EF4-FFF2-40B4-BE49-F238E27FC236}">
                <a16:creationId xmlns:a16="http://schemas.microsoft.com/office/drawing/2014/main" id="{DE696EA5-2FA2-464D-982F-C53E6426A843}"/>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8911B398-191B-4AB1-86ED-00D0046EACF5}"/>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15866011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B3445CA-54C1-4DDE-A216-DD2414E3F59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a:extLst>
              <a:ext uri="{FF2B5EF4-FFF2-40B4-BE49-F238E27FC236}">
                <a16:creationId xmlns:a16="http://schemas.microsoft.com/office/drawing/2014/main" id="{0306395A-6879-4E93-B24E-067F88AC1D6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a:extLst>
              <a:ext uri="{FF2B5EF4-FFF2-40B4-BE49-F238E27FC236}">
                <a16:creationId xmlns:a16="http://schemas.microsoft.com/office/drawing/2014/main" id="{9450FF5B-A6A6-4F0F-AA5D-3F0F69A43A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0DA1498-92C7-4E4B-8045-C9195F453964}" type="datetimeFigureOut">
              <a:rPr lang="en-US" smtClean="0"/>
              <a:t>9/14/2024</a:t>
            </a:fld>
            <a:endParaRPr lang="en-US" dirty="0"/>
          </a:p>
        </p:txBody>
      </p:sp>
      <p:sp>
        <p:nvSpPr>
          <p:cNvPr id="5" name="Footer Placeholder 4">
            <a:extLst>
              <a:ext uri="{FF2B5EF4-FFF2-40B4-BE49-F238E27FC236}">
                <a16:creationId xmlns:a16="http://schemas.microsoft.com/office/drawing/2014/main" id="{FA798FAA-76CC-42EF-8BE0-466A41BBAB0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5149FF02-6890-4E10-B958-1097AD32C6F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6FEDF93-2BFD-41CA-ABC7-B039102F3792}" type="slidenum">
              <a:rPr lang="en-US" smtClean="0"/>
              <a:t>‹#›</a:t>
            </a:fld>
            <a:endParaRPr lang="en-US" dirty="0"/>
          </a:p>
        </p:txBody>
      </p:sp>
    </p:spTree>
    <p:extLst>
      <p:ext uri="{BB962C8B-B14F-4D97-AF65-F5344CB8AC3E}">
        <p14:creationId xmlns:p14="http://schemas.microsoft.com/office/powerpoint/2010/main" val="26037897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7.xml"/><Relationship Id="rId5" Type="http://schemas.openxmlformats.org/officeDocument/2006/relationships/image" Target="../media/image23.png"/><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image" Target="../media/image26.png"/><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7.xml"/><Relationship Id="rId5" Type="http://schemas.openxmlformats.org/officeDocument/2006/relationships/image" Target="../media/image30.png"/><Relationship Id="rId4" Type="http://schemas.openxmlformats.org/officeDocument/2006/relationships/image" Target="../media/image29.png"/></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2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6.xml"/><Relationship Id="rId1" Type="http://schemas.openxmlformats.org/officeDocument/2006/relationships/slideLayout" Target="../slideLayouts/slideLayout7.xml"/><Relationship Id="rId5" Type="http://schemas.openxmlformats.org/officeDocument/2006/relationships/image" Target="../media/image41.png"/><Relationship Id="rId4" Type="http://schemas.openxmlformats.org/officeDocument/2006/relationships/image" Target="../media/image40.png"/></Relationships>
</file>

<file path=ppt/slides/_rels/slide2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43.png"/></Relationships>
</file>

<file path=ppt/slides/_rels/slide2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9.xml"/><Relationship Id="rId1" Type="http://schemas.openxmlformats.org/officeDocument/2006/relationships/slideLayout" Target="../slideLayouts/slideLayout7.xml"/><Relationship Id="rId5" Type="http://schemas.openxmlformats.org/officeDocument/2006/relationships/image" Target="../media/image47.png"/><Relationship Id="rId4" Type="http://schemas.openxmlformats.org/officeDocument/2006/relationships/image" Target="../media/image46.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8.xml"/><Relationship Id="rId1" Type="http://schemas.openxmlformats.org/officeDocument/2006/relationships/slideLayout" Target="../slideLayouts/slideLayout7.xml"/><Relationship Id="rId4" Type="http://schemas.openxmlformats.org/officeDocument/2006/relationships/image" Target="../media/image52.png"/></Relationships>
</file>

<file path=ppt/slides/_rels/slide4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5.xml"/><Relationship Id="rId1" Type="http://schemas.openxmlformats.org/officeDocument/2006/relationships/slideLayout" Target="../slideLayouts/slideLayout7.xml"/><Relationship Id="rId4" Type="http://schemas.openxmlformats.org/officeDocument/2006/relationships/image" Target="../media/image60.png"/></Relationships>
</file>

<file path=ppt/slides/_rels/slide5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6.xml"/><Relationship Id="rId1" Type="http://schemas.openxmlformats.org/officeDocument/2006/relationships/slideLayout" Target="../slideLayouts/slideLayout7.xml"/><Relationship Id="rId5" Type="http://schemas.openxmlformats.org/officeDocument/2006/relationships/image" Target="../media/image63.png"/><Relationship Id="rId4" Type="http://schemas.openxmlformats.org/officeDocument/2006/relationships/image" Target="../media/image62.pn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pattFill prst="zigZag">
          <a:fgClr>
            <a:schemeClr val="accent3">
              <a:lumMod val="75000"/>
            </a:schemeClr>
          </a:fgClr>
          <a:bgClr>
            <a:schemeClr val="accent3">
              <a:lumMod val="50000"/>
            </a:schemeClr>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300AEF-1595-4419-801B-6E36A33BB8CF}"/>
              </a:ext>
            </a:extLst>
          </p:cNvPr>
          <p:cNvSpPr>
            <a:spLocks noGrp="1"/>
          </p:cNvSpPr>
          <p:nvPr>
            <p:ph type="ctrTitle"/>
          </p:nvPr>
        </p:nvSpPr>
        <p:spPr>
          <a:xfrm>
            <a:off x="1184743" y="1535387"/>
            <a:ext cx="9144000" cy="5262979"/>
          </a:xfrm>
        </p:spPr>
        <p:txBody>
          <a:bodyPr lIns="0" tIns="0" rIns="0" bIns="0" anchor="t">
            <a:spAutoFit/>
          </a:bodyPr>
          <a:lstStyle/>
          <a:p>
            <a:r>
              <a:rPr lang="en-US" b="1" dirty="0" smtClean="0">
                <a:solidFill>
                  <a:schemeClr val="bg1"/>
                </a:solidFill>
              </a:rPr>
              <a:t>Comprehensive SEO Audit &amp; Optimization for Organic Traffic Growth</a:t>
            </a:r>
            <a:r>
              <a:rPr lang="en-US" dirty="0">
                <a:solidFill>
                  <a:schemeClr val="bg1"/>
                </a:solidFill>
              </a:rPr>
              <a:t/>
            </a:r>
            <a:br>
              <a:rPr lang="en-US" dirty="0">
                <a:solidFill>
                  <a:schemeClr val="bg1"/>
                </a:solidFill>
              </a:rPr>
            </a:br>
            <a:r>
              <a:rPr lang="en-US" dirty="0" smtClean="0">
                <a:solidFill>
                  <a:schemeClr val="bg1"/>
                </a:solidFill>
              </a:rPr>
              <a:t/>
            </a:r>
            <a:br>
              <a:rPr lang="en-US" dirty="0" smtClean="0">
                <a:solidFill>
                  <a:schemeClr val="bg1"/>
                </a:solidFill>
              </a:rPr>
            </a:br>
            <a:r>
              <a:rPr lang="en-US" dirty="0" smtClean="0">
                <a:solidFill>
                  <a:schemeClr val="bg1"/>
                </a:solidFill>
              </a:rPr>
              <a:t>- </a:t>
            </a:r>
            <a:r>
              <a:rPr lang="en-US" sz="4000" dirty="0" smtClean="0">
                <a:solidFill>
                  <a:schemeClr val="accent4"/>
                </a:solidFill>
              </a:rPr>
              <a:t>Presented by</a:t>
            </a:r>
            <a:br>
              <a:rPr lang="en-US" sz="4000" dirty="0" smtClean="0">
                <a:solidFill>
                  <a:schemeClr val="accent4"/>
                </a:solidFill>
              </a:rPr>
            </a:br>
            <a:r>
              <a:rPr lang="en-US" sz="4000" dirty="0" smtClean="0">
                <a:solidFill>
                  <a:schemeClr val="accent4"/>
                </a:solidFill>
              </a:rPr>
              <a:t>Shabeeb Althaf M B</a:t>
            </a:r>
            <a:br>
              <a:rPr lang="en-US" sz="4000" dirty="0" smtClean="0">
                <a:solidFill>
                  <a:schemeClr val="accent4"/>
                </a:solidFill>
              </a:rPr>
            </a:br>
            <a:r>
              <a:rPr lang="en-US" sz="4000" dirty="0" smtClean="0">
                <a:solidFill>
                  <a:schemeClr val="accent4"/>
                </a:solidFill>
              </a:rPr>
              <a:t>Batch- MBT8</a:t>
            </a:r>
            <a:endParaRPr lang="en-US" dirty="0">
              <a:solidFill>
                <a:schemeClr val="accent4"/>
              </a:solidFill>
            </a:endParaRPr>
          </a:p>
        </p:txBody>
      </p:sp>
      <p:sp>
        <p:nvSpPr>
          <p:cNvPr id="4" name="Diamond 3">
            <a:extLst>
              <a:ext uri="{FF2B5EF4-FFF2-40B4-BE49-F238E27FC236}">
                <a16:creationId xmlns:a16="http://schemas.microsoft.com/office/drawing/2014/main" id="{1C59176D-59A8-4C02-B448-EE01232FB3E7}"/>
              </a:ext>
              <a:ext uri="{C183D7F6-B498-43B3-948B-1728B52AA6E4}">
                <adec:decorative xmlns="" xmlns:adec="http://schemas.microsoft.com/office/drawing/2017/decorative" val="1"/>
              </a:ext>
            </a:extLst>
          </p:cNvPr>
          <p:cNvSpPr/>
          <p:nvPr/>
        </p:nvSpPr>
        <p:spPr>
          <a:xfrm rot="585493">
            <a:off x="9521028" y="159026"/>
            <a:ext cx="2607364" cy="2607364"/>
          </a:xfrm>
          <a:prstGeom prst="diamond">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Diamond 4">
            <a:extLst>
              <a:ext uri="{FF2B5EF4-FFF2-40B4-BE49-F238E27FC236}">
                <a16:creationId xmlns:a16="http://schemas.microsoft.com/office/drawing/2014/main" id="{A50B1817-3C7F-41BC-8557-7A00C928EE16}"/>
              </a:ext>
              <a:ext uri="{C183D7F6-B498-43B3-948B-1728B52AA6E4}">
                <adec:decorative xmlns="" xmlns:adec="http://schemas.microsoft.com/office/drawing/2017/decorative" val="1"/>
              </a:ext>
            </a:extLst>
          </p:cNvPr>
          <p:cNvSpPr/>
          <p:nvPr/>
        </p:nvSpPr>
        <p:spPr>
          <a:xfrm>
            <a:off x="63610" y="4031312"/>
            <a:ext cx="2560320" cy="2767054"/>
          </a:xfrm>
          <a:prstGeom prst="diamond">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38784904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hidden="1">
            <a:extLst>
              <a:ext uri="{FF2B5EF4-FFF2-40B4-BE49-F238E27FC236}">
                <a16:creationId xmlns:a16="http://schemas.microsoft.com/office/drawing/2014/main" id="{ED2F5393-91A3-4102-A584-E902285C507A}"/>
              </a:ext>
            </a:extLst>
          </p:cNvPr>
          <p:cNvSpPr>
            <a:spLocks noGrp="1"/>
          </p:cNvSpPr>
          <p:nvPr>
            <p:ph type="title" idx="4294967295"/>
          </p:nvPr>
        </p:nvSpPr>
        <p:spPr>
          <a:xfrm>
            <a:off x="0" y="365125"/>
            <a:ext cx="10515600" cy="1325563"/>
          </a:xfrm>
        </p:spPr>
        <p:txBody>
          <a:bodyPr/>
          <a:lstStyle/>
          <a:p>
            <a:r>
              <a:rPr lang="en-US" dirty="0"/>
              <a:t>Project analysis slide 4</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973" y="328999"/>
            <a:ext cx="11734800" cy="3877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smtClean="0">
                <a:solidFill>
                  <a:schemeClr val="tx1">
                    <a:lumMod val="75000"/>
                    <a:lumOff val="25000"/>
                  </a:schemeClr>
                </a:solidFill>
              </a:rPr>
              <a:t>Keyword Research</a:t>
            </a: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80" name="Rectangle 79">
            <a:extLst>
              <a:ext uri="{FF2B5EF4-FFF2-40B4-BE49-F238E27FC236}">
                <a16:creationId xmlns:a16="http://schemas.microsoft.com/office/drawing/2014/main" id="{6BEBF752-C33D-4EC4-8210-F7B1D3A10097}"/>
              </a:ext>
            </a:extLst>
          </p:cNvPr>
          <p:cNvSpPr/>
          <p:nvPr/>
        </p:nvSpPr>
        <p:spPr>
          <a:xfrm>
            <a:off x="1831182" y="2333832"/>
            <a:ext cx="1371600" cy="492443"/>
          </a:xfrm>
          <a:prstGeom prst="rect">
            <a:avLst/>
          </a:prstGeom>
        </p:spPr>
        <p:txBody>
          <a:bodyPr wrap="square" lIns="0" tIns="0" rIns="0" bIns="0" anchor="ctr">
            <a:spAutoFit/>
          </a:bodyPr>
          <a:lstStyle/>
          <a:p>
            <a:pPr algn="ctr"/>
            <a:r>
              <a:rPr lang="en-US" sz="1600" dirty="0">
                <a:solidFill>
                  <a:schemeClr val="bg1"/>
                </a:solidFill>
              </a:rPr>
              <a:t>Management Objectives</a:t>
            </a:r>
          </a:p>
        </p:txBody>
      </p:sp>
      <p:sp>
        <p:nvSpPr>
          <p:cNvPr id="81" name="Rectangle 80">
            <a:extLst>
              <a:ext uri="{FF2B5EF4-FFF2-40B4-BE49-F238E27FC236}">
                <a16:creationId xmlns:a16="http://schemas.microsoft.com/office/drawing/2014/main" id="{D4EC02E4-F054-4111-9038-AE0BDA4C8060}"/>
              </a:ext>
            </a:extLst>
          </p:cNvPr>
          <p:cNvSpPr/>
          <p:nvPr/>
        </p:nvSpPr>
        <p:spPr>
          <a:xfrm>
            <a:off x="1831182" y="4618854"/>
            <a:ext cx="1371600" cy="492443"/>
          </a:xfrm>
          <a:prstGeom prst="rect">
            <a:avLst/>
          </a:prstGeom>
        </p:spPr>
        <p:txBody>
          <a:bodyPr wrap="square" lIns="0" tIns="0" rIns="0" bIns="0" anchor="ctr">
            <a:spAutoFit/>
          </a:bodyPr>
          <a:lstStyle/>
          <a:p>
            <a:pPr algn="ctr"/>
            <a:r>
              <a:rPr lang="en-US" sz="1600" dirty="0">
                <a:solidFill>
                  <a:schemeClr val="bg1"/>
                </a:solidFill>
              </a:rPr>
              <a:t>Customer Objectives</a:t>
            </a:r>
          </a:p>
        </p:txBody>
      </p:sp>
      <p:sp>
        <p:nvSpPr>
          <p:cNvPr id="82" name="Rectangle 81">
            <a:extLst>
              <a:ext uri="{FF2B5EF4-FFF2-40B4-BE49-F238E27FC236}">
                <a16:creationId xmlns:a16="http://schemas.microsoft.com/office/drawing/2014/main" id="{9771041D-83B6-4693-BC25-25AABB3CE3BF}"/>
              </a:ext>
            </a:extLst>
          </p:cNvPr>
          <p:cNvSpPr/>
          <p:nvPr/>
        </p:nvSpPr>
        <p:spPr>
          <a:xfrm>
            <a:off x="4217194" y="3476343"/>
            <a:ext cx="1371600" cy="492443"/>
          </a:xfrm>
          <a:prstGeom prst="rect">
            <a:avLst/>
          </a:prstGeom>
        </p:spPr>
        <p:txBody>
          <a:bodyPr wrap="square" lIns="0" tIns="0" rIns="0" bIns="0" anchor="ctr">
            <a:spAutoFit/>
          </a:bodyPr>
          <a:lstStyle/>
          <a:p>
            <a:pPr algn="ctr"/>
            <a:r>
              <a:rPr lang="en-US" sz="1600" dirty="0">
                <a:solidFill>
                  <a:schemeClr val="bg1"/>
                </a:solidFill>
              </a:rPr>
              <a:t>Project Objectives</a:t>
            </a:r>
          </a:p>
        </p:txBody>
      </p:sp>
      <p:sp>
        <p:nvSpPr>
          <p:cNvPr id="83" name="Rectangle 82">
            <a:extLst>
              <a:ext uri="{FF2B5EF4-FFF2-40B4-BE49-F238E27FC236}">
                <a16:creationId xmlns:a16="http://schemas.microsoft.com/office/drawing/2014/main" id="{9F6EE26A-3174-49AD-900E-08C045755F3C}"/>
              </a:ext>
            </a:extLst>
          </p:cNvPr>
          <p:cNvSpPr/>
          <p:nvPr/>
        </p:nvSpPr>
        <p:spPr>
          <a:xfrm>
            <a:off x="6607968" y="3476343"/>
            <a:ext cx="1371600" cy="492443"/>
          </a:xfrm>
          <a:prstGeom prst="rect">
            <a:avLst/>
          </a:prstGeom>
        </p:spPr>
        <p:txBody>
          <a:bodyPr wrap="square" lIns="0" tIns="0" rIns="0" bIns="0" anchor="ctr">
            <a:spAutoFit/>
          </a:bodyPr>
          <a:lstStyle/>
          <a:p>
            <a:pPr algn="ctr"/>
            <a:r>
              <a:rPr lang="en-US" sz="1600" dirty="0">
                <a:solidFill>
                  <a:schemeClr val="bg1"/>
                </a:solidFill>
              </a:rPr>
              <a:t>Implementation Plan</a:t>
            </a:r>
          </a:p>
        </p:txBody>
      </p:sp>
      <p:sp>
        <p:nvSpPr>
          <p:cNvPr id="84" name="Rectangle 83">
            <a:extLst>
              <a:ext uri="{FF2B5EF4-FFF2-40B4-BE49-F238E27FC236}">
                <a16:creationId xmlns:a16="http://schemas.microsoft.com/office/drawing/2014/main" id="{3B69453F-B845-4467-8C29-7A6677641EC0}"/>
              </a:ext>
            </a:extLst>
          </p:cNvPr>
          <p:cNvSpPr/>
          <p:nvPr/>
        </p:nvSpPr>
        <p:spPr>
          <a:xfrm>
            <a:off x="8989218" y="3599454"/>
            <a:ext cx="1371600" cy="246221"/>
          </a:xfrm>
          <a:prstGeom prst="rect">
            <a:avLst/>
          </a:prstGeom>
        </p:spPr>
        <p:txBody>
          <a:bodyPr wrap="square" lIns="0" tIns="0" rIns="0" bIns="0" anchor="ctr">
            <a:spAutoFit/>
          </a:bodyPr>
          <a:lstStyle/>
          <a:p>
            <a:pPr algn="ctr"/>
            <a:r>
              <a:rPr lang="en-US" sz="1600" dirty="0">
                <a:solidFill>
                  <a:schemeClr val="bg1"/>
                </a:solidFill>
              </a:rPr>
              <a:t>Schedules</a:t>
            </a:r>
          </a:p>
        </p:txBody>
      </p:sp>
      <p:sp>
        <p:nvSpPr>
          <p:cNvPr id="85" name="Rectangle 84">
            <a:extLst>
              <a:ext uri="{FF2B5EF4-FFF2-40B4-BE49-F238E27FC236}">
                <a16:creationId xmlns:a16="http://schemas.microsoft.com/office/drawing/2014/main" id="{C7CFAFBF-6B2A-49A8-ADCE-FD94A08C87B3}"/>
              </a:ext>
            </a:extLst>
          </p:cNvPr>
          <p:cNvSpPr/>
          <p:nvPr/>
        </p:nvSpPr>
        <p:spPr>
          <a:xfrm>
            <a:off x="8989218" y="1778472"/>
            <a:ext cx="1371600" cy="246221"/>
          </a:xfrm>
          <a:prstGeom prst="rect">
            <a:avLst/>
          </a:prstGeom>
        </p:spPr>
        <p:txBody>
          <a:bodyPr wrap="square" lIns="0" tIns="0" rIns="0" bIns="0" anchor="ctr">
            <a:spAutoFit/>
          </a:bodyPr>
          <a:lstStyle/>
          <a:p>
            <a:pPr algn="ctr"/>
            <a:r>
              <a:rPr lang="en-US" sz="1600" dirty="0">
                <a:solidFill>
                  <a:schemeClr val="bg1"/>
                </a:solidFill>
              </a:rPr>
              <a:t>Tasks</a:t>
            </a:r>
          </a:p>
        </p:txBody>
      </p:sp>
      <p:sp>
        <p:nvSpPr>
          <p:cNvPr id="86" name="Rectangle 85">
            <a:extLst>
              <a:ext uri="{FF2B5EF4-FFF2-40B4-BE49-F238E27FC236}">
                <a16:creationId xmlns:a16="http://schemas.microsoft.com/office/drawing/2014/main" id="{6B499F5E-706B-4272-818B-C87149038662}"/>
              </a:ext>
            </a:extLst>
          </p:cNvPr>
          <p:cNvSpPr/>
          <p:nvPr/>
        </p:nvSpPr>
        <p:spPr>
          <a:xfrm>
            <a:off x="8989218" y="5420435"/>
            <a:ext cx="1371600" cy="246221"/>
          </a:xfrm>
          <a:prstGeom prst="rect">
            <a:avLst/>
          </a:prstGeom>
        </p:spPr>
        <p:txBody>
          <a:bodyPr wrap="square" lIns="0" tIns="0" rIns="0" bIns="0" anchor="ctr">
            <a:spAutoFit/>
          </a:bodyPr>
          <a:lstStyle/>
          <a:p>
            <a:pPr algn="ctr"/>
            <a:r>
              <a:rPr lang="en-US" sz="1600" dirty="0">
                <a:solidFill>
                  <a:schemeClr val="bg1"/>
                </a:solidFill>
              </a:rPr>
              <a:t>Resources</a:t>
            </a:r>
          </a:p>
        </p:txBody>
      </p:sp>
      <p:sp>
        <p:nvSpPr>
          <p:cNvPr id="2" name="TextBox 1"/>
          <p:cNvSpPr txBox="1"/>
          <p:nvPr/>
        </p:nvSpPr>
        <p:spPr>
          <a:xfrm>
            <a:off x="344694" y="2139384"/>
            <a:ext cx="11677678" cy="1908215"/>
          </a:xfrm>
          <a:prstGeom prst="rect">
            <a:avLst/>
          </a:prstGeom>
          <a:noFill/>
        </p:spPr>
        <p:txBody>
          <a:bodyPr wrap="square" rtlCol="0">
            <a:spAutoFit/>
          </a:bodyPr>
          <a:lstStyle/>
          <a:p>
            <a:r>
              <a:rPr lang="en-GB" b="1" u="sng" dirty="0"/>
              <a:t>Keyword Research</a:t>
            </a:r>
            <a:r>
              <a:rPr lang="en-GB" b="1" u="sng" dirty="0" smtClean="0"/>
              <a:t>:</a:t>
            </a:r>
          </a:p>
          <a:p>
            <a:endParaRPr lang="en-GB" sz="1400" dirty="0"/>
          </a:p>
          <a:p>
            <a:pPr marL="285750" indent="-285750" fontAlgn="base">
              <a:buFont typeface="Arial" panose="020B0604020202020204" pitchFamily="34" charset="0"/>
              <a:buChar char="•"/>
            </a:pPr>
            <a:r>
              <a:rPr lang="en-GB" dirty="0" smtClean="0"/>
              <a:t>Identify </a:t>
            </a:r>
            <a:r>
              <a:rPr lang="en-GB" dirty="0"/>
              <a:t>relevant keywords with high search volume and low competition for the selected company products or services</a:t>
            </a:r>
            <a:r>
              <a:rPr lang="en-GB" dirty="0" smtClean="0"/>
              <a:t>.</a:t>
            </a:r>
          </a:p>
          <a:p>
            <a:pPr marL="285750" indent="-285750" fontAlgn="base">
              <a:buFont typeface="Arial" panose="020B0604020202020204" pitchFamily="34" charset="0"/>
              <a:buChar char="•"/>
            </a:pPr>
            <a:endParaRPr lang="en-GB" dirty="0"/>
          </a:p>
          <a:p>
            <a:pPr marL="285750" indent="-285750" fontAlgn="base">
              <a:buFont typeface="Arial" panose="020B0604020202020204" pitchFamily="34" charset="0"/>
              <a:buChar char="•"/>
            </a:pPr>
            <a:r>
              <a:rPr lang="en-GB" dirty="0" err="1"/>
              <a:t>Analyze</a:t>
            </a:r>
            <a:r>
              <a:rPr lang="en-GB" dirty="0"/>
              <a:t> competitor keywords and strategies for the selected company website.</a:t>
            </a:r>
          </a:p>
          <a:p>
            <a:endParaRPr lang="en-IN" sz="1400" b="1" u="sng" dirty="0"/>
          </a:p>
        </p:txBody>
      </p:sp>
    </p:spTree>
    <p:extLst>
      <p:ext uri="{BB962C8B-B14F-4D97-AF65-F5344CB8AC3E}">
        <p14:creationId xmlns:p14="http://schemas.microsoft.com/office/powerpoint/2010/main" val="39262982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hidden="1">
            <a:extLst>
              <a:ext uri="{FF2B5EF4-FFF2-40B4-BE49-F238E27FC236}">
                <a16:creationId xmlns:a16="http://schemas.microsoft.com/office/drawing/2014/main" id="{2AC0C949-7A02-4C95-8017-D82E7E71C4F7}"/>
              </a:ext>
            </a:extLst>
          </p:cNvPr>
          <p:cNvSpPr>
            <a:spLocks noGrp="1"/>
          </p:cNvSpPr>
          <p:nvPr>
            <p:ph type="title" idx="4294967295"/>
          </p:nvPr>
        </p:nvSpPr>
        <p:spPr>
          <a:xfrm>
            <a:off x="0" y="365125"/>
            <a:ext cx="10515600" cy="1325563"/>
          </a:xfrm>
        </p:spPr>
        <p:txBody>
          <a:bodyPr/>
          <a:lstStyle/>
          <a:p>
            <a:r>
              <a:rPr lang="en-US" dirty="0"/>
              <a:t>Project analysis slide 5</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83E690F4-843A-47A5-8620-4FB01C0D8E68}"/>
              </a:ext>
              <a:ext uri="{C183D7F6-B498-43B3-948B-1728B52AA6E4}">
                <adec:decorative xmlns=""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4141779" y="230510"/>
            <a:ext cx="3908442" cy="584775"/>
          </a:xfrm>
          <a:prstGeom prst="rect">
            <a:avLst/>
          </a:prstGeom>
          <a:noFill/>
        </p:spPr>
        <p:txBody>
          <a:bodyPr wrap="none" rtlCol="0">
            <a:spAutoFit/>
          </a:bodyPr>
          <a:lstStyle/>
          <a:p>
            <a:r>
              <a:rPr lang="en-GB" sz="3200" b="1" u="sng" dirty="0" smtClean="0">
                <a:latin typeface="+mj-lt"/>
              </a:rPr>
              <a:t>Keyword Research</a:t>
            </a:r>
            <a:endParaRPr lang="en-IN" sz="3200" b="1" dirty="0">
              <a:latin typeface="+mj-lt"/>
            </a:endParaRPr>
          </a:p>
        </p:txBody>
      </p:sp>
      <p:sp>
        <p:nvSpPr>
          <p:cNvPr id="16" name="TextBox 15"/>
          <p:cNvSpPr txBox="1"/>
          <p:nvPr/>
        </p:nvSpPr>
        <p:spPr>
          <a:xfrm>
            <a:off x="8105775" y="815285"/>
            <a:ext cx="3772406" cy="7048083"/>
          </a:xfrm>
          <a:prstGeom prst="rect">
            <a:avLst/>
          </a:prstGeom>
          <a:noFill/>
        </p:spPr>
        <p:txBody>
          <a:bodyPr wrap="square" rtlCol="0">
            <a:spAutoFit/>
          </a:bodyPr>
          <a:lstStyle/>
          <a:p>
            <a:r>
              <a:rPr lang="en-GB" sz="1600" b="1" u="sng" dirty="0" smtClean="0"/>
              <a:t>Observation</a:t>
            </a:r>
            <a:r>
              <a:rPr lang="en-GB" sz="1600" b="1" dirty="0" smtClean="0"/>
              <a:t>:</a:t>
            </a:r>
          </a:p>
          <a:p>
            <a:endParaRPr lang="en-GB" sz="1600" b="1" dirty="0" smtClean="0"/>
          </a:p>
          <a:p>
            <a:pPr marL="171450" indent="-171450">
              <a:buFont typeface="Arial" panose="020B0604020202020204" pitchFamily="34" charset="0"/>
              <a:buChar char="•"/>
            </a:pPr>
            <a:r>
              <a:rPr lang="en-GB" sz="1200" dirty="0">
                <a:latin typeface="Baskerville Old Face" panose="02020602080505020303" pitchFamily="18" charset="0"/>
              </a:rPr>
              <a:t>This </a:t>
            </a:r>
            <a:r>
              <a:rPr lang="en-GB" sz="1200" dirty="0" smtClean="0">
                <a:latin typeface="Baskerville Old Face" panose="02020602080505020303" pitchFamily="18" charset="0"/>
              </a:rPr>
              <a:t>image shows the top keywords that has been used by the Company.</a:t>
            </a:r>
          </a:p>
          <a:p>
            <a:pPr marL="171450" indent="-171450">
              <a:buFont typeface="Arial" panose="020B0604020202020204" pitchFamily="34" charset="0"/>
              <a:buChar char="•"/>
            </a:pPr>
            <a:endParaRPr lang="en-GB" sz="1200" dirty="0">
              <a:latin typeface="Baskerville Old Face" panose="02020602080505020303" pitchFamily="18" charset="0"/>
            </a:endParaRPr>
          </a:p>
          <a:p>
            <a:pPr marL="171450" indent="-171450">
              <a:buFont typeface="Arial" panose="020B0604020202020204" pitchFamily="34" charset="0"/>
              <a:buChar char="•"/>
            </a:pPr>
            <a:r>
              <a:rPr lang="en-GB" sz="1200" dirty="0">
                <a:latin typeface="Baskerville Old Face" panose="02020602080505020303" pitchFamily="18" charset="0"/>
              </a:rPr>
              <a:t>Helps businesses understand what their target audience is searching for, enabling content creation that matches user intent and drives traffic</a:t>
            </a:r>
            <a:r>
              <a:rPr lang="en-GB" sz="1200" dirty="0" smtClean="0">
                <a:latin typeface="Baskerville Old Face" panose="02020602080505020303" pitchFamily="18" charset="0"/>
              </a:rPr>
              <a:t>.</a:t>
            </a:r>
          </a:p>
          <a:p>
            <a:pPr marL="171450" indent="-171450">
              <a:buFont typeface="Arial" panose="020B0604020202020204" pitchFamily="34" charset="0"/>
              <a:buChar char="•"/>
            </a:pPr>
            <a:endParaRPr lang="en-GB" sz="1200" dirty="0">
              <a:latin typeface="Baskerville Old Face" panose="02020602080505020303" pitchFamily="18" charset="0"/>
            </a:endParaRPr>
          </a:p>
          <a:p>
            <a:pPr marL="171450" indent="-171450">
              <a:buFont typeface="Arial" panose="020B0604020202020204" pitchFamily="34" charset="0"/>
              <a:buChar char="•"/>
            </a:pPr>
            <a:r>
              <a:rPr lang="en-GB" sz="1200" dirty="0" smtClean="0">
                <a:latin typeface="Baskerville Old Face" panose="02020602080505020303" pitchFamily="18" charset="0"/>
              </a:rPr>
              <a:t>Tools for Research: Google Keyword Planner, </a:t>
            </a:r>
            <a:r>
              <a:rPr lang="en-GB" sz="1200" dirty="0" err="1" smtClean="0">
                <a:latin typeface="Baskerville Old Face" panose="02020602080505020303" pitchFamily="18" charset="0"/>
              </a:rPr>
              <a:t>Semrush</a:t>
            </a:r>
            <a:r>
              <a:rPr lang="en-GB" sz="1200" dirty="0" smtClean="0">
                <a:latin typeface="Baskerville Old Face" panose="02020602080505020303" pitchFamily="18" charset="0"/>
              </a:rPr>
              <a:t>, SEO </a:t>
            </a:r>
            <a:r>
              <a:rPr lang="en-GB" sz="1200" dirty="0" err="1" smtClean="0">
                <a:latin typeface="Baskerville Old Face" panose="02020602080505020303" pitchFamily="18" charset="0"/>
              </a:rPr>
              <a:t>Optimer</a:t>
            </a:r>
            <a:r>
              <a:rPr lang="en-GB" sz="1200" dirty="0" smtClean="0">
                <a:latin typeface="Baskerville Old Face" panose="02020602080505020303" pitchFamily="18" charset="0"/>
              </a:rPr>
              <a:t> and </a:t>
            </a:r>
            <a:r>
              <a:rPr lang="en-GB" sz="1200" dirty="0" err="1" smtClean="0">
                <a:latin typeface="Baskerville Old Face" panose="02020602080505020303" pitchFamily="18" charset="0"/>
              </a:rPr>
              <a:t>Ubersuggest</a:t>
            </a:r>
            <a:r>
              <a:rPr lang="en-GB" sz="1200" dirty="0" smtClean="0">
                <a:latin typeface="Baskerville Old Face" panose="02020602080505020303" pitchFamily="18" charset="0"/>
              </a:rPr>
              <a:t>.</a:t>
            </a:r>
          </a:p>
          <a:p>
            <a:pPr marL="171450" indent="-171450">
              <a:buFont typeface="Arial" panose="020B0604020202020204" pitchFamily="34" charset="0"/>
              <a:buChar char="•"/>
            </a:pPr>
            <a:endParaRPr lang="en-GB" sz="1200" dirty="0">
              <a:latin typeface="Baskerville Old Face" panose="02020602080505020303" pitchFamily="18" charset="0"/>
            </a:endParaRPr>
          </a:p>
          <a:p>
            <a:pPr marL="171450" indent="-171450">
              <a:buFont typeface="Arial" panose="020B0604020202020204" pitchFamily="34" charset="0"/>
              <a:buChar char="•"/>
            </a:pPr>
            <a:r>
              <a:rPr lang="en-GB" sz="1200" dirty="0" smtClean="0">
                <a:latin typeface="Baskerville Old Face" panose="02020602080505020303" pitchFamily="18" charset="0"/>
              </a:rPr>
              <a:t>Two types of Keywords has been used:</a:t>
            </a:r>
          </a:p>
          <a:p>
            <a:pPr marL="171450" indent="-171450">
              <a:buFont typeface="Arial" panose="020B0604020202020204" pitchFamily="34" charset="0"/>
              <a:buChar char="•"/>
            </a:pPr>
            <a:endParaRPr lang="en-GB" sz="1200" dirty="0">
              <a:latin typeface="Baskerville Old Face" panose="02020602080505020303" pitchFamily="18" charset="0"/>
            </a:endParaRPr>
          </a:p>
          <a:p>
            <a:pPr marL="171450" indent="-171450">
              <a:buFont typeface="Arial" panose="020B0604020202020204" pitchFamily="34" charset="0"/>
              <a:buChar char="•"/>
            </a:pPr>
            <a:r>
              <a:rPr lang="en-GB" sz="1200" dirty="0" smtClean="0">
                <a:latin typeface="Baskerville Old Face" panose="02020602080505020303" pitchFamily="18" charset="0"/>
              </a:rPr>
              <a:t>Short-Tail Keywords with 1-2 words phrases with high search volume and Long-Tail Keywords with longer specific phrases with lower </a:t>
            </a:r>
            <a:r>
              <a:rPr lang="en-GB" sz="1200" dirty="0" err="1" smtClean="0">
                <a:latin typeface="Baskerville Old Face" panose="02020602080505020303" pitchFamily="18" charset="0"/>
              </a:rPr>
              <a:t>competiton</a:t>
            </a:r>
            <a:r>
              <a:rPr lang="en-GB" sz="1200" dirty="0" smtClean="0">
                <a:latin typeface="Baskerville Old Face" panose="02020602080505020303" pitchFamily="18" charset="0"/>
              </a:rPr>
              <a:t> but more target intended.</a:t>
            </a:r>
          </a:p>
          <a:p>
            <a:pPr marL="171450" indent="-171450">
              <a:buFont typeface="Arial" panose="020B0604020202020204" pitchFamily="34" charset="0"/>
              <a:buChar char="•"/>
            </a:pPr>
            <a:endParaRPr lang="en-GB" sz="1200" dirty="0">
              <a:latin typeface="Baskerville Old Face" panose="02020602080505020303" pitchFamily="18" charset="0"/>
            </a:endParaRPr>
          </a:p>
          <a:p>
            <a:pPr marL="171450" indent="-171450">
              <a:buFont typeface="Arial" panose="020B0604020202020204" pitchFamily="34" charset="0"/>
              <a:buChar char="•"/>
            </a:pPr>
            <a:r>
              <a:rPr lang="en-GB" sz="1200" dirty="0">
                <a:latin typeface="Baskerville Old Face" panose="02020602080505020303" pitchFamily="18" charset="0"/>
              </a:rPr>
              <a:t>Incorporating keywords into title tags, meta descriptions, headings, and body content to improve organic search ranking</a:t>
            </a:r>
            <a:r>
              <a:rPr lang="en-GB" sz="1200" dirty="0" smtClean="0">
                <a:latin typeface="Baskerville Old Face" panose="02020602080505020303" pitchFamily="18" charset="0"/>
              </a:rPr>
              <a:t>.</a:t>
            </a:r>
          </a:p>
          <a:p>
            <a:pPr marL="171450" indent="-171450">
              <a:buFont typeface="Arial" panose="020B0604020202020204" pitchFamily="34" charset="0"/>
              <a:buChar char="•"/>
            </a:pPr>
            <a:endParaRPr lang="en-GB" sz="1200" dirty="0">
              <a:latin typeface="Baskerville Old Face" panose="02020602080505020303" pitchFamily="18" charset="0"/>
            </a:endParaRPr>
          </a:p>
          <a:p>
            <a:pPr marL="171450" indent="-171450">
              <a:buFont typeface="Arial" panose="020B0604020202020204" pitchFamily="34" charset="0"/>
              <a:buChar char="•"/>
            </a:pPr>
            <a:r>
              <a:rPr lang="en-GB" sz="1200" dirty="0">
                <a:latin typeface="Baskerville Old Face" panose="02020602080505020303" pitchFamily="18" charset="0"/>
              </a:rPr>
              <a:t>Keyword research is an ongoing process; search trends change, and keywords need to be adjusted to maintain relevance</a:t>
            </a:r>
            <a:r>
              <a:rPr lang="en-GB" sz="1200" dirty="0" smtClean="0">
                <a:latin typeface="Baskerville Old Face" panose="02020602080505020303" pitchFamily="18" charset="0"/>
              </a:rPr>
              <a:t>.</a:t>
            </a:r>
          </a:p>
          <a:p>
            <a:pPr marL="171450" indent="-171450">
              <a:buFont typeface="Arial" panose="020B0604020202020204" pitchFamily="34" charset="0"/>
              <a:buChar char="•"/>
            </a:pPr>
            <a:endParaRPr lang="en-GB" sz="1200" dirty="0">
              <a:latin typeface="Baskerville Old Face" panose="02020602080505020303" pitchFamily="18" charset="0"/>
            </a:endParaRPr>
          </a:p>
          <a:p>
            <a:pPr marL="171450" indent="-171450">
              <a:buFont typeface="Arial" panose="020B0604020202020204" pitchFamily="34" charset="0"/>
              <a:buChar char="•"/>
            </a:pPr>
            <a:r>
              <a:rPr lang="en-GB" sz="1200" dirty="0">
                <a:latin typeface="Baskerville Old Face" panose="02020602080505020303" pitchFamily="18" charset="0"/>
              </a:rPr>
              <a:t>Identifying which keywords competitors are ranking for and using them to inform your own strategy. </a:t>
            </a:r>
            <a:endParaRPr lang="en-GB" sz="1200" dirty="0" smtClean="0">
              <a:latin typeface="Baskerville Old Face" panose="02020602080505020303" pitchFamily="18" charset="0"/>
            </a:endParaRPr>
          </a:p>
          <a:p>
            <a:pPr marL="171450" indent="-171450">
              <a:buFont typeface="Arial" panose="020B0604020202020204" pitchFamily="34" charset="0"/>
              <a:buChar char="•"/>
            </a:pPr>
            <a:endParaRPr lang="en-GB" sz="1200" dirty="0">
              <a:latin typeface="Baskerville Old Face" panose="02020602080505020303" pitchFamily="18" charset="0"/>
            </a:endParaRPr>
          </a:p>
          <a:p>
            <a:pPr marL="171450" indent="-171450">
              <a:buFont typeface="Arial" panose="020B0604020202020204" pitchFamily="34" charset="0"/>
              <a:buChar char="•"/>
            </a:pPr>
            <a:r>
              <a:rPr lang="en-GB" sz="1200" dirty="0" err="1" smtClean="0">
                <a:latin typeface="Baskerville Old Face" panose="02020602080505020303" pitchFamily="18" charset="0"/>
              </a:rPr>
              <a:t>Analyzing</a:t>
            </a:r>
            <a:r>
              <a:rPr lang="en-GB" sz="1200" dirty="0" smtClean="0">
                <a:latin typeface="Baskerville Old Face" panose="02020602080505020303" pitchFamily="18" charset="0"/>
              </a:rPr>
              <a:t> </a:t>
            </a:r>
            <a:r>
              <a:rPr lang="en-GB" sz="1200" dirty="0">
                <a:latin typeface="Baskerville Old Face" panose="02020602080505020303" pitchFamily="18" charset="0"/>
              </a:rPr>
              <a:t>seasonal trends and emerging terms to stay ahead of competitors and capitalize on search spikes.</a:t>
            </a:r>
            <a:endParaRPr lang="en-GB" sz="1200" dirty="0" smtClean="0">
              <a:latin typeface="Baskerville Old Face" panose="02020602080505020303" pitchFamily="18" charset="0"/>
            </a:endParaRPr>
          </a:p>
          <a:p>
            <a:pPr marL="171450" indent="-171450">
              <a:buFont typeface="Arial" panose="020B0604020202020204" pitchFamily="34" charset="0"/>
              <a:buChar char="•"/>
            </a:pPr>
            <a:endParaRPr lang="en-GB" sz="1200" dirty="0">
              <a:latin typeface="Baskerville Old Face" panose="02020602080505020303" pitchFamily="18" charset="0"/>
            </a:endParaRPr>
          </a:p>
          <a:p>
            <a:r>
              <a:rPr lang="en-GB" sz="1200" dirty="0">
                <a:latin typeface="Baskerville Old Face" panose="02020602080505020303" pitchFamily="18" charset="0"/>
              </a:rPr>
              <a:t> </a:t>
            </a:r>
            <a:r>
              <a:rPr lang="en-GB" sz="1200" dirty="0" smtClean="0">
                <a:latin typeface="Baskerville Old Face" panose="02020602080505020303" pitchFamily="18" charset="0"/>
              </a:rPr>
              <a:t>   </a:t>
            </a:r>
            <a:endParaRPr lang="en-GB" sz="1200" dirty="0">
              <a:latin typeface="Baskerville Old Face" panose="02020602080505020303" pitchFamily="18" charset="0"/>
            </a:endParaRPr>
          </a:p>
          <a:p>
            <a:pPr marL="171450" indent="-171450">
              <a:buFont typeface="Arial" panose="020B0604020202020204" pitchFamily="34" charset="0"/>
              <a:buChar char="•"/>
            </a:pPr>
            <a:endParaRPr lang="en-GB" sz="1200" dirty="0" smtClean="0">
              <a:latin typeface="Baskerville Old Face" panose="02020602080505020303" pitchFamily="18" charset="0"/>
            </a:endParaRPr>
          </a:p>
          <a:p>
            <a:pPr marL="171450" indent="-171450">
              <a:buFont typeface="Arial" panose="020B0604020202020204" pitchFamily="34" charset="0"/>
              <a:buChar char="•"/>
            </a:pPr>
            <a:endParaRPr lang="en-GB" sz="1200" dirty="0" smtClean="0">
              <a:latin typeface="Baskerville Old Face" panose="02020602080505020303" pitchFamily="18" charset="0"/>
            </a:endParaRPr>
          </a:p>
          <a:p>
            <a:pPr marL="171450" indent="-171450">
              <a:buFont typeface="Arial" panose="020B0604020202020204" pitchFamily="34" charset="0"/>
              <a:buChar char="•"/>
            </a:pPr>
            <a:endParaRPr lang="en-GB" sz="1200" dirty="0">
              <a:latin typeface="Baskerville Old Face" panose="02020602080505020303" pitchFamily="18" charset="0"/>
            </a:endParaRPr>
          </a:p>
        </p:txBody>
      </p:sp>
      <p:pic>
        <p:nvPicPr>
          <p:cNvPr id="7" name="Picture 6"/>
          <p:cNvPicPr>
            <a:picLocks noChangeAspect="1"/>
          </p:cNvPicPr>
          <p:nvPr/>
        </p:nvPicPr>
        <p:blipFill>
          <a:blip r:embed="rId3"/>
          <a:stretch>
            <a:fillRect/>
          </a:stretch>
        </p:blipFill>
        <p:spPr>
          <a:xfrm>
            <a:off x="135389" y="815285"/>
            <a:ext cx="7736402" cy="2775082"/>
          </a:xfrm>
          <a:prstGeom prst="rect">
            <a:avLst/>
          </a:prstGeom>
        </p:spPr>
      </p:pic>
      <p:pic>
        <p:nvPicPr>
          <p:cNvPr id="9" name="Picture 8"/>
          <p:cNvPicPr>
            <a:picLocks noChangeAspect="1"/>
          </p:cNvPicPr>
          <p:nvPr/>
        </p:nvPicPr>
        <p:blipFill>
          <a:blip r:embed="rId4"/>
          <a:stretch>
            <a:fillRect/>
          </a:stretch>
        </p:blipFill>
        <p:spPr>
          <a:xfrm>
            <a:off x="135389" y="3693734"/>
            <a:ext cx="7736402" cy="3048971"/>
          </a:xfrm>
          <a:prstGeom prst="rect">
            <a:avLst/>
          </a:prstGeom>
        </p:spPr>
      </p:pic>
    </p:spTree>
    <p:extLst>
      <p:ext uri="{BB962C8B-B14F-4D97-AF65-F5344CB8AC3E}">
        <p14:creationId xmlns:p14="http://schemas.microsoft.com/office/powerpoint/2010/main" val="287385684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hidden="1">
            <a:extLst>
              <a:ext uri="{FF2B5EF4-FFF2-40B4-BE49-F238E27FC236}">
                <a16:creationId xmlns:a16="http://schemas.microsoft.com/office/drawing/2014/main" id="{2AC0C949-7A02-4C95-8017-D82E7E71C4F7}"/>
              </a:ext>
            </a:extLst>
          </p:cNvPr>
          <p:cNvSpPr>
            <a:spLocks noGrp="1"/>
          </p:cNvSpPr>
          <p:nvPr>
            <p:ph type="title" idx="4294967295"/>
          </p:nvPr>
        </p:nvSpPr>
        <p:spPr>
          <a:xfrm>
            <a:off x="0" y="365125"/>
            <a:ext cx="10515600" cy="1325563"/>
          </a:xfrm>
        </p:spPr>
        <p:txBody>
          <a:bodyPr/>
          <a:lstStyle/>
          <a:p>
            <a:r>
              <a:rPr lang="en-US" dirty="0"/>
              <a:t>Project analysis slide 5</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83E690F4-843A-47A5-8620-4FB01C0D8E68}"/>
              </a:ext>
              <a:ext uri="{C183D7F6-B498-43B3-948B-1728B52AA6E4}">
                <adec:decorative xmlns=""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4141779" y="230510"/>
            <a:ext cx="3908442" cy="584775"/>
          </a:xfrm>
          <a:prstGeom prst="rect">
            <a:avLst/>
          </a:prstGeom>
          <a:noFill/>
        </p:spPr>
        <p:txBody>
          <a:bodyPr wrap="none" rtlCol="0">
            <a:spAutoFit/>
          </a:bodyPr>
          <a:lstStyle/>
          <a:p>
            <a:r>
              <a:rPr lang="en-GB" sz="3200" b="1" u="sng" dirty="0" smtClean="0">
                <a:latin typeface="+mj-lt"/>
              </a:rPr>
              <a:t>Keyword Research</a:t>
            </a:r>
            <a:endParaRPr lang="en-IN" sz="3200" b="1" dirty="0">
              <a:latin typeface="+mj-lt"/>
            </a:endParaRPr>
          </a:p>
        </p:txBody>
      </p:sp>
      <p:sp>
        <p:nvSpPr>
          <p:cNvPr id="16" name="TextBox 15"/>
          <p:cNvSpPr txBox="1"/>
          <p:nvPr/>
        </p:nvSpPr>
        <p:spPr>
          <a:xfrm>
            <a:off x="9183756" y="890541"/>
            <a:ext cx="2724089" cy="5324535"/>
          </a:xfrm>
          <a:prstGeom prst="rect">
            <a:avLst/>
          </a:prstGeom>
          <a:noFill/>
        </p:spPr>
        <p:txBody>
          <a:bodyPr wrap="square" rtlCol="0">
            <a:spAutoFit/>
          </a:bodyPr>
          <a:lstStyle/>
          <a:p>
            <a:r>
              <a:rPr lang="en-GB" sz="1600" b="1" u="sng" dirty="0" smtClean="0"/>
              <a:t>Observation</a:t>
            </a:r>
            <a:r>
              <a:rPr lang="en-GB" sz="1600" b="1" dirty="0" smtClean="0"/>
              <a:t>:</a:t>
            </a:r>
          </a:p>
          <a:p>
            <a:pPr marL="171450" indent="-171450">
              <a:buFont typeface="Arial" panose="020B0604020202020204" pitchFamily="34" charset="0"/>
              <a:buChar char="•"/>
            </a:pPr>
            <a:endParaRPr lang="en-GB" sz="1200" b="1" dirty="0" smtClean="0"/>
          </a:p>
          <a:p>
            <a:pPr marL="285750" indent="-285750">
              <a:buFont typeface="Arial" panose="020B0604020202020204" pitchFamily="34" charset="0"/>
              <a:buChar char="•"/>
            </a:pPr>
            <a:r>
              <a:rPr lang="en-GB" sz="1200" dirty="0">
                <a:latin typeface="Baskerville Old Face" panose="02020602080505020303" pitchFamily="18" charset="0"/>
              </a:rPr>
              <a:t>This image </a:t>
            </a:r>
            <a:r>
              <a:rPr lang="en-GB" sz="1200" dirty="0" smtClean="0">
                <a:latin typeface="Baskerville Old Face" panose="02020602080505020303" pitchFamily="18" charset="0"/>
              </a:rPr>
              <a:t>shows a detailed traffic </a:t>
            </a:r>
            <a:r>
              <a:rPr lang="en-GB" sz="1200" dirty="0">
                <a:latin typeface="Baskerville Old Face" panose="02020602080505020303" pitchFamily="18" charset="0"/>
              </a:rPr>
              <a:t>overview </a:t>
            </a:r>
            <a:r>
              <a:rPr lang="en-GB" sz="1200" dirty="0" smtClean="0">
                <a:latin typeface="Baskerville Old Face" panose="02020602080505020303" pitchFamily="18" charset="0"/>
              </a:rPr>
              <a:t>and analysis </a:t>
            </a:r>
            <a:r>
              <a:rPr lang="en-GB" sz="1200" dirty="0">
                <a:latin typeface="Baskerville Old Face" panose="02020602080505020303" pitchFamily="18" charset="0"/>
              </a:rPr>
              <a:t>of top </a:t>
            </a:r>
            <a:r>
              <a:rPr lang="en-GB" sz="1200" dirty="0" smtClean="0">
                <a:latin typeface="Baskerville Old Face" panose="02020602080505020303" pitchFamily="18" charset="0"/>
              </a:rPr>
              <a:t>keywords for </a:t>
            </a:r>
            <a:r>
              <a:rPr lang="en-GB" sz="1200" dirty="0">
                <a:latin typeface="Baskerville Old Face" panose="02020602080505020303" pitchFamily="18" charset="0"/>
              </a:rPr>
              <a:t>crimsonlogic.com, highlighting its strong organic </a:t>
            </a:r>
            <a:r>
              <a:rPr lang="en-GB" sz="1200" dirty="0" smtClean="0">
                <a:latin typeface="Baskerville Old Face" panose="02020602080505020303" pitchFamily="18" charset="0"/>
              </a:rPr>
              <a:t>presence comes from using right keywords.</a:t>
            </a:r>
          </a:p>
          <a:p>
            <a:pPr marL="285750" indent="-285750">
              <a:buFont typeface="Arial" panose="020B0604020202020204" pitchFamily="34" charset="0"/>
              <a:buChar char="•"/>
            </a:pPr>
            <a:endParaRPr lang="en-GB" sz="1200" dirty="0">
              <a:latin typeface="Baskerville Old Face" panose="02020602080505020303" pitchFamily="18" charset="0"/>
            </a:endParaRPr>
          </a:p>
          <a:p>
            <a:pPr marL="285750" indent="-285750">
              <a:buFont typeface="Arial" panose="020B0604020202020204" pitchFamily="34" charset="0"/>
              <a:buChar char="•"/>
            </a:pPr>
            <a:r>
              <a:rPr lang="en-GB" sz="1200" dirty="0" smtClean="0">
                <a:latin typeface="Baskerville Old Face" panose="02020602080505020303" pitchFamily="18" charset="0"/>
              </a:rPr>
              <a:t>With </a:t>
            </a:r>
            <a:r>
              <a:rPr lang="en-GB" sz="1200" dirty="0">
                <a:latin typeface="Baskerville Old Face" panose="02020602080505020303" pitchFamily="18" charset="0"/>
              </a:rPr>
              <a:t>12,569 organic visits and zero paid traffic, it’s clear that the site relies entirely on organic search results. </a:t>
            </a:r>
            <a:endParaRPr lang="en-GB" sz="1200" dirty="0" smtClean="0">
              <a:latin typeface="Baskerville Old Face" panose="02020602080505020303" pitchFamily="18" charset="0"/>
            </a:endParaRPr>
          </a:p>
          <a:p>
            <a:pPr marL="285750" indent="-285750">
              <a:buFont typeface="Arial" panose="020B0604020202020204" pitchFamily="34" charset="0"/>
              <a:buChar char="•"/>
            </a:pPr>
            <a:endParaRPr lang="en-GB" sz="1200" dirty="0">
              <a:latin typeface="Baskerville Old Face" panose="02020602080505020303" pitchFamily="18" charset="0"/>
            </a:endParaRPr>
          </a:p>
          <a:p>
            <a:pPr marL="285750" indent="-285750">
              <a:buFont typeface="Arial" panose="020B0604020202020204" pitchFamily="34" charset="0"/>
              <a:buChar char="•"/>
            </a:pPr>
            <a:r>
              <a:rPr lang="en-GB" sz="1200" dirty="0" smtClean="0">
                <a:latin typeface="Baskerville Old Face" panose="02020602080505020303" pitchFamily="18" charset="0"/>
              </a:rPr>
              <a:t>The </a:t>
            </a:r>
            <a:r>
              <a:rPr lang="en-GB" sz="1200" dirty="0">
                <a:latin typeface="Baskerville Old Face" panose="02020602080505020303" pitchFamily="18" charset="0"/>
              </a:rPr>
              <a:t>circular chart visually reinforces this, showing 100% organic traffic. </a:t>
            </a:r>
            <a:endParaRPr lang="en-GB" sz="1200" dirty="0" smtClean="0">
              <a:latin typeface="Baskerville Old Face" panose="02020602080505020303" pitchFamily="18" charset="0"/>
            </a:endParaRPr>
          </a:p>
          <a:p>
            <a:pPr marL="285750" indent="-285750">
              <a:buFont typeface="Arial" panose="020B0604020202020204" pitchFamily="34" charset="0"/>
              <a:buChar char="•"/>
            </a:pPr>
            <a:endParaRPr lang="en-GB" sz="1200" dirty="0">
              <a:latin typeface="Baskerville Old Face" panose="02020602080505020303" pitchFamily="18" charset="0"/>
            </a:endParaRPr>
          </a:p>
          <a:p>
            <a:pPr marL="285750" indent="-285750">
              <a:buFont typeface="Arial" panose="020B0604020202020204" pitchFamily="34" charset="0"/>
              <a:buChar char="•"/>
            </a:pPr>
            <a:r>
              <a:rPr lang="en-GB" sz="1200" dirty="0" smtClean="0">
                <a:latin typeface="Baskerville Old Face" panose="02020602080505020303" pitchFamily="18" charset="0"/>
              </a:rPr>
              <a:t>Additionally</a:t>
            </a:r>
            <a:r>
              <a:rPr lang="en-GB" sz="1200" dirty="0">
                <a:latin typeface="Baskerville Old Face" panose="02020602080505020303" pitchFamily="18" charset="0"/>
              </a:rPr>
              <a:t>, the site boasts 406 organic keywords, a domain authority score of 35/100, and an impressive 27,396 backlinks, with 4.3% being </a:t>
            </a:r>
            <a:r>
              <a:rPr lang="en-GB" sz="1200" dirty="0" smtClean="0">
                <a:latin typeface="Baskerville Old Face" panose="02020602080505020303" pitchFamily="18" charset="0"/>
              </a:rPr>
              <a:t>No-Follow</a:t>
            </a:r>
            <a:r>
              <a:rPr lang="en-GB" sz="1200" dirty="0">
                <a:latin typeface="Baskerville Old Face" panose="02020602080505020303" pitchFamily="18" charset="0"/>
              </a:rPr>
              <a:t>. </a:t>
            </a:r>
            <a:endParaRPr lang="en-GB" sz="1200" dirty="0" smtClean="0">
              <a:latin typeface="Baskerville Old Face" panose="02020602080505020303" pitchFamily="18" charset="0"/>
            </a:endParaRPr>
          </a:p>
          <a:p>
            <a:pPr marL="285750" indent="-285750">
              <a:buFont typeface="Arial" panose="020B0604020202020204" pitchFamily="34" charset="0"/>
              <a:buChar char="•"/>
            </a:pPr>
            <a:endParaRPr lang="en-GB" sz="1200" dirty="0">
              <a:latin typeface="Baskerville Old Face" panose="02020602080505020303" pitchFamily="18" charset="0"/>
            </a:endParaRPr>
          </a:p>
          <a:p>
            <a:pPr marL="285750" indent="-285750">
              <a:buFont typeface="Arial" panose="020B0604020202020204" pitchFamily="34" charset="0"/>
              <a:buChar char="•"/>
            </a:pPr>
            <a:r>
              <a:rPr lang="en-GB" sz="1200" dirty="0" smtClean="0">
                <a:latin typeface="Baskerville Old Face" panose="02020602080505020303" pitchFamily="18" charset="0"/>
              </a:rPr>
              <a:t>These </a:t>
            </a:r>
            <a:r>
              <a:rPr lang="en-GB" sz="1200" dirty="0">
                <a:latin typeface="Baskerville Old Face" panose="02020602080505020303" pitchFamily="18" charset="0"/>
              </a:rPr>
              <a:t>metrics indicate a well-optimized site with a solid SEO foundation, driving significant organic traffic and maintaining a healthy backlink profile.</a:t>
            </a:r>
            <a:endParaRPr lang="en-GB" sz="1200" b="1" dirty="0" smtClean="0">
              <a:latin typeface="Baskerville Old Face" panose="02020602080505020303" pitchFamily="18" charset="0"/>
            </a:endParaRPr>
          </a:p>
        </p:txBody>
      </p:sp>
      <p:pic>
        <p:nvPicPr>
          <p:cNvPr id="2" name="Picture 1"/>
          <p:cNvPicPr>
            <a:picLocks noChangeAspect="1"/>
          </p:cNvPicPr>
          <p:nvPr/>
        </p:nvPicPr>
        <p:blipFill>
          <a:blip r:embed="rId3"/>
          <a:stretch>
            <a:fillRect/>
          </a:stretch>
        </p:blipFill>
        <p:spPr>
          <a:xfrm>
            <a:off x="85559" y="890541"/>
            <a:ext cx="8978927" cy="2592130"/>
          </a:xfrm>
          <a:prstGeom prst="rect">
            <a:avLst/>
          </a:prstGeom>
        </p:spPr>
      </p:pic>
      <p:pic>
        <p:nvPicPr>
          <p:cNvPr id="11" name="Picture 10"/>
          <p:cNvPicPr>
            <a:picLocks noChangeAspect="1"/>
          </p:cNvPicPr>
          <p:nvPr/>
        </p:nvPicPr>
        <p:blipFill>
          <a:blip r:embed="rId4"/>
          <a:stretch>
            <a:fillRect/>
          </a:stretch>
        </p:blipFill>
        <p:spPr>
          <a:xfrm>
            <a:off x="85559" y="3557926"/>
            <a:ext cx="8978927" cy="3024791"/>
          </a:xfrm>
          <a:prstGeom prst="rect">
            <a:avLst/>
          </a:prstGeom>
        </p:spPr>
      </p:pic>
    </p:spTree>
    <p:extLst>
      <p:ext uri="{BB962C8B-B14F-4D97-AF65-F5344CB8AC3E}">
        <p14:creationId xmlns:p14="http://schemas.microsoft.com/office/powerpoint/2010/main" val="48469059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hidden="1">
            <a:extLst>
              <a:ext uri="{FF2B5EF4-FFF2-40B4-BE49-F238E27FC236}">
                <a16:creationId xmlns:a16="http://schemas.microsoft.com/office/drawing/2014/main" id="{2AC0C949-7A02-4C95-8017-D82E7E71C4F7}"/>
              </a:ext>
            </a:extLst>
          </p:cNvPr>
          <p:cNvSpPr>
            <a:spLocks noGrp="1"/>
          </p:cNvSpPr>
          <p:nvPr>
            <p:ph type="title" idx="4294967295"/>
          </p:nvPr>
        </p:nvSpPr>
        <p:spPr>
          <a:xfrm>
            <a:off x="0" y="365125"/>
            <a:ext cx="10515600" cy="1325563"/>
          </a:xfrm>
        </p:spPr>
        <p:txBody>
          <a:bodyPr/>
          <a:lstStyle/>
          <a:p>
            <a:r>
              <a:rPr lang="en-US" dirty="0"/>
              <a:t>Project analysis slide 5</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83E690F4-843A-47A5-8620-4FB01C0D8E68}"/>
              </a:ext>
              <a:ext uri="{C183D7F6-B498-43B3-948B-1728B52AA6E4}">
                <adec:decorative xmlns=""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4141779" y="230510"/>
            <a:ext cx="3908442" cy="584775"/>
          </a:xfrm>
          <a:prstGeom prst="rect">
            <a:avLst/>
          </a:prstGeom>
          <a:noFill/>
        </p:spPr>
        <p:txBody>
          <a:bodyPr wrap="none" rtlCol="0">
            <a:spAutoFit/>
          </a:bodyPr>
          <a:lstStyle/>
          <a:p>
            <a:r>
              <a:rPr lang="en-GB" sz="3200" b="1" u="sng" dirty="0" smtClean="0">
                <a:latin typeface="+mj-lt"/>
              </a:rPr>
              <a:t>Keyword Research</a:t>
            </a:r>
            <a:endParaRPr lang="en-IN" sz="3200" b="1" dirty="0">
              <a:latin typeface="+mj-lt"/>
            </a:endParaRPr>
          </a:p>
        </p:txBody>
      </p:sp>
      <p:sp>
        <p:nvSpPr>
          <p:cNvPr id="16" name="TextBox 15"/>
          <p:cNvSpPr txBox="1"/>
          <p:nvPr/>
        </p:nvSpPr>
        <p:spPr>
          <a:xfrm>
            <a:off x="8105775" y="815285"/>
            <a:ext cx="3772406" cy="5386090"/>
          </a:xfrm>
          <a:prstGeom prst="rect">
            <a:avLst/>
          </a:prstGeom>
          <a:noFill/>
        </p:spPr>
        <p:txBody>
          <a:bodyPr wrap="square" rtlCol="0">
            <a:spAutoFit/>
          </a:bodyPr>
          <a:lstStyle/>
          <a:p>
            <a:r>
              <a:rPr lang="en-GB" sz="1600" b="1" u="sng" dirty="0" smtClean="0"/>
              <a:t>Observation</a:t>
            </a:r>
            <a:r>
              <a:rPr lang="en-GB" sz="1600" b="1" dirty="0" smtClean="0"/>
              <a:t>:</a:t>
            </a:r>
          </a:p>
          <a:p>
            <a:endParaRPr lang="en-GB" sz="1600" b="1" dirty="0" smtClean="0"/>
          </a:p>
          <a:p>
            <a:pPr marL="171450" indent="-171450">
              <a:buFont typeface="Arial" panose="020B0604020202020204" pitchFamily="34" charset="0"/>
              <a:buChar char="•"/>
            </a:pPr>
            <a:r>
              <a:rPr lang="en-GB" sz="1200" dirty="0">
                <a:latin typeface="Baskerville Old Face" panose="02020602080505020303" pitchFamily="18" charset="0"/>
              </a:rPr>
              <a:t>This web analytics dashboard showcases the “Top Pages” of a website, highlighting their performance in terms of traffic and keywords</a:t>
            </a:r>
            <a:r>
              <a:rPr lang="en-GB" sz="1200" dirty="0" smtClean="0">
                <a:latin typeface="Baskerville Old Face" panose="02020602080505020303" pitchFamily="18" charset="0"/>
              </a:rPr>
              <a:t>.</a:t>
            </a:r>
          </a:p>
          <a:p>
            <a:pPr marL="171450" indent="-171450">
              <a:buFont typeface="Arial" panose="020B0604020202020204" pitchFamily="34" charset="0"/>
              <a:buChar char="•"/>
            </a:pPr>
            <a:endParaRPr lang="en-GB" sz="1200" dirty="0">
              <a:latin typeface="Baskerville Old Face" panose="02020602080505020303" pitchFamily="18" charset="0"/>
            </a:endParaRPr>
          </a:p>
          <a:p>
            <a:pPr marL="171450" indent="-171450">
              <a:buFont typeface="Arial" panose="020B0604020202020204" pitchFamily="34" charset="0"/>
              <a:buChar char="•"/>
            </a:pPr>
            <a:r>
              <a:rPr lang="en-GB" sz="1200" dirty="0" smtClean="0">
                <a:latin typeface="Baskerville Old Face" panose="02020602080505020303" pitchFamily="18" charset="0"/>
              </a:rPr>
              <a:t>The </a:t>
            </a:r>
            <a:r>
              <a:rPr lang="en-GB" sz="1200" dirty="0">
                <a:latin typeface="Baskerville Old Face" panose="02020602080505020303" pitchFamily="18" charset="0"/>
              </a:rPr>
              <a:t>first URL listed is the most visited, with a traffic percentage of 89.13% and 44 associated keywords</a:t>
            </a:r>
            <a:r>
              <a:rPr lang="en-GB" sz="1200" dirty="0" smtClean="0">
                <a:latin typeface="Baskerville Old Face" panose="02020602080505020303" pitchFamily="18" charset="0"/>
              </a:rPr>
              <a:t>.</a:t>
            </a:r>
          </a:p>
          <a:p>
            <a:pPr marL="171450" indent="-171450">
              <a:buFont typeface="Arial" panose="020B0604020202020204" pitchFamily="34" charset="0"/>
              <a:buChar char="•"/>
            </a:pPr>
            <a:endParaRPr lang="en-GB" sz="1200" dirty="0">
              <a:latin typeface="Baskerville Old Face" panose="02020602080505020303" pitchFamily="18" charset="0"/>
            </a:endParaRPr>
          </a:p>
          <a:p>
            <a:pPr marL="171450" indent="-171450">
              <a:buFont typeface="Arial" panose="020B0604020202020204" pitchFamily="34" charset="0"/>
              <a:buChar char="•"/>
            </a:pPr>
            <a:r>
              <a:rPr lang="en-GB" sz="1200" dirty="0" smtClean="0">
                <a:latin typeface="Baskerville Old Face" panose="02020602080505020303" pitchFamily="18" charset="0"/>
              </a:rPr>
              <a:t>The </a:t>
            </a:r>
            <a:r>
              <a:rPr lang="en-GB" sz="1200" dirty="0">
                <a:latin typeface="Baskerville Old Face" panose="02020602080505020303" pitchFamily="18" charset="0"/>
              </a:rPr>
              <a:t>subsequent URLs show significantly lower traffic and fewer keywords, indicating less engagement</a:t>
            </a:r>
            <a:r>
              <a:rPr lang="en-GB" sz="1200" dirty="0" smtClean="0">
                <a:latin typeface="Baskerville Old Face" panose="02020602080505020303" pitchFamily="18" charset="0"/>
              </a:rPr>
              <a:t>.</a:t>
            </a:r>
          </a:p>
          <a:p>
            <a:pPr marL="171450" indent="-171450">
              <a:buFont typeface="Arial" panose="020B0604020202020204" pitchFamily="34" charset="0"/>
              <a:buChar char="•"/>
            </a:pPr>
            <a:endParaRPr lang="en-GB" sz="1200" dirty="0">
              <a:latin typeface="Baskerville Old Face" panose="02020602080505020303" pitchFamily="18" charset="0"/>
            </a:endParaRPr>
          </a:p>
          <a:p>
            <a:pPr marL="171450" indent="-171450">
              <a:buFont typeface="Arial" panose="020B0604020202020204" pitchFamily="34" charset="0"/>
              <a:buChar char="•"/>
            </a:pPr>
            <a:r>
              <a:rPr lang="en-GB" sz="1200" dirty="0" smtClean="0">
                <a:latin typeface="Baskerville Old Face" panose="02020602080505020303" pitchFamily="18" charset="0"/>
              </a:rPr>
              <a:t>This </a:t>
            </a:r>
            <a:r>
              <a:rPr lang="en-GB" sz="1200" dirty="0">
                <a:latin typeface="Baskerville Old Face" panose="02020602080505020303" pitchFamily="18" charset="0"/>
              </a:rPr>
              <a:t>data is crucial for understanding which pages are driving the most traffic and can help in optimizing content and SEO strategies to improve overall website performance. </a:t>
            </a:r>
            <a:endParaRPr lang="en-GB" sz="1200" dirty="0" smtClean="0">
              <a:latin typeface="Baskerville Old Face" panose="02020602080505020303" pitchFamily="18" charset="0"/>
            </a:endParaRPr>
          </a:p>
          <a:p>
            <a:pPr marL="171450" indent="-171450">
              <a:buFont typeface="Arial" panose="020B0604020202020204" pitchFamily="34" charset="0"/>
              <a:buChar char="•"/>
            </a:pPr>
            <a:endParaRPr lang="en-GB" sz="1200" dirty="0">
              <a:latin typeface="Baskerville Old Face" panose="02020602080505020303" pitchFamily="18" charset="0"/>
            </a:endParaRPr>
          </a:p>
          <a:p>
            <a:pPr marL="171450" indent="-171450">
              <a:buFont typeface="Arial" panose="020B0604020202020204" pitchFamily="34" charset="0"/>
              <a:buChar char="•"/>
            </a:pPr>
            <a:r>
              <a:rPr lang="en-GB" sz="1200" dirty="0" smtClean="0">
                <a:latin typeface="Baskerville Old Face" panose="02020602080505020303" pitchFamily="18" charset="0"/>
              </a:rPr>
              <a:t>It </a:t>
            </a:r>
            <a:r>
              <a:rPr lang="en-GB" sz="1200" dirty="0">
                <a:latin typeface="Baskerville Old Face" panose="02020602080505020303" pitchFamily="18" charset="0"/>
              </a:rPr>
              <a:t>shows how well the main keywords are distributed across important HTML tags like the Title, Meta Description, and Headings</a:t>
            </a:r>
            <a:r>
              <a:rPr lang="en-GB" sz="1200" dirty="0" smtClean="0">
                <a:latin typeface="Baskerville Old Face" panose="02020602080505020303" pitchFamily="18" charset="0"/>
              </a:rPr>
              <a:t>.</a:t>
            </a:r>
          </a:p>
          <a:p>
            <a:pPr marL="171450" indent="-171450">
              <a:buFont typeface="Arial" panose="020B0604020202020204" pitchFamily="34" charset="0"/>
              <a:buChar char="•"/>
            </a:pPr>
            <a:endParaRPr lang="en-GB" sz="1200" dirty="0">
              <a:latin typeface="Baskerville Old Face" panose="02020602080505020303" pitchFamily="18" charset="0"/>
            </a:endParaRPr>
          </a:p>
          <a:p>
            <a:pPr marL="171450" indent="-171450">
              <a:buFont typeface="Arial" panose="020B0604020202020204" pitchFamily="34" charset="0"/>
              <a:buChar char="•"/>
            </a:pPr>
            <a:r>
              <a:rPr lang="en-GB" sz="1200" dirty="0" smtClean="0">
                <a:latin typeface="Baskerville Old Face" panose="02020602080505020303" pitchFamily="18" charset="0"/>
              </a:rPr>
              <a:t>The </a:t>
            </a:r>
            <a:r>
              <a:rPr lang="en-GB" sz="1200" dirty="0">
                <a:latin typeface="Baskerville Old Face" panose="02020602080505020303" pitchFamily="18" charset="0"/>
              </a:rPr>
              <a:t>chart also includes a bar graph indicating the frequency of each keyword on the page</a:t>
            </a:r>
            <a:r>
              <a:rPr lang="en-GB" sz="1200" dirty="0" smtClean="0">
                <a:latin typeface="Baskerville Old Face" panose="02020602080505020303" pitchFamily="18" charset="0"/>
              </a:rPr>
              <a:t>.</a:t>
            </a:r>
          </a:p>
          <a:p>
            <a:pPr marL="171450" indent="-171450">
              <a:buFont typeface="Arial" panose="020B0604020202020204" pitchFamily="34" charset="0"/>
              <a:buChar char="•"/>
            </a:pPr>
            <a:endParaRPr lang="en-GB" sz="1200" dirty="0">
              <a:latin typeface="Baskerville Old Face" panose="02020602080505020303" pitchFamily="18" charset="0"/>
            </a:endParaRPr>
          </a:p>
          <a:p>
            <a:pPr marL="171450" indent="-171450">
              <a:buFont typeface="Arial" panose="020B0604020202020204" pitchFamily="34" charset="0"/>
              <a:buChar char="•"/>
            </a:pPr>
            <a:r>
              <a:rPr lang="en-GB" sz="1200" dirty="0" smtClean="0">
                <a:latin typeface="Baskerville Old Face" panose="02020602080505020303" pitchFamily="18" charset="0"/>
              </a:rPr>
              <a:t>This </a:t>
            </a:r>
            <a:r>
              <a:rPr lang="en-GB" sz="1200" dirty="0">
                <a:latin typeface="Baskerville Old Face" panose="02020602080505020303" pitchFamily="18" charset="0"/>
              </a:rPr>
              <a:t>kind of analysis is crucial for optimizing a website’s SEO, ensuring that the most important keywords are effectively utilized to improve search engine rankings. </a:t>
            </a:r>
            <a:endParaRPr lang="en-GB" sz="1200" dirty="0" smtClean="0">
              <a:latin typeface="Baskerville Old Face" panose="02020602080505020303" pitchFamily="18" charset="0"/>
            </a:endParaRPr>
          </a:p>
          <a:p>
            <a:pPr marL="171450" indent="-171450">
              <a:buFont typeface="Arial" panose="020B0604020202020204" pitchFamily="34" charset="0"/>
              <a:buChar char="•"/>
            </a:pPr>
            <a:endParaRPr lang="en-GB" sz="1200" dirty="0">
              <a:latin typeface="Baskerville Old Face" panose="02020602080505020303" pitchFamily="18" charset="0"/>
            </a:endParaRPr>
          </a:p>
        </p:txBody>
      </p:sp>
      <p:pic>
        <p:nvPicPr>
          <p:cNvPr id="3" name="Picture 2"/>
          <p:cNvPicPr>
            <a:picLocks noChangeAspect="1"/>
          </p:cNvPicPr>
          <p:nvPr/>
        </p:nvPicPr>
        <p:blipFill>
          <a:blip r:embed="rId3"/>
          <a:stretch>
            <a:fillRect/>
          </a:stretch>
        </p:blipFill>
        <p:spPr>
          <a:xfrm>
            <a:off x="79730" y="815285"/>
            <a:ext cx="7736402" cy="2683289"/>
          </a:xfrm>
          <a:prstGeom prst="rect">
            <a:avLst/>
          </a:prstGeom>
        </p:spPr>
      </p:pic>
      <p:pic>
        <p:nvPicPr>
          <p:cNvPr id="7" name="Picture 6"/>
          <p:cNvPicPr>
            <a:picLocks noChangeAspect="1"/>
          </p:cNvPicPr>
          <p:nvPr/>
        </p:nvPicPr>
        <p:blipFill>
          <a:blip r:embed="rId4"/>
          <a:stretch>
            <a:fillRect/>
          </a:stretch>
        </p:blipFill>
        <p:spPr>
          <a:xfrm>
            <a:off x="115511" y="3644759"/>
            <a:ext cx="7700621" cy="2925948"/>
          </a:xfrm>
          <a:prstGeom prst="rect">
            <a:avLst/>
          </a:prstGeom>
        </p:spPr>
      </p:pic>
    </p:spTree>
    <p:extLst>
      <p:ext uri="{BB962C8B-B14F-4D97-AF65-F5344CB8AC3E}">
        <p14:creationId xmlns:p14="http://schemas.microsoft.com/office/powerpoint/2010/main" val="49691788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hidden="1">
            <a:extLst>
              <a:ext uri="{FF2B5EF4-FFF2-40B4-BE49-F238E27FC236}">
                <a16:creationId xmlns:a16="http://schemas.microsoft.com/office/drawing/2014/main" id="{2AC0C949-7A02-4C95-8017-D82E7E71C4F7}"/>
              </a:ext>
            </a:extLst>
          </p:cNvPr>
          <p:cNvSpPr>
            <a:spLocks noGrp="1"/>
          </p:cNvSpPr>
          <p:nvPr>
            <p:ph type="title" idx="4294967295"/>
          </p:nvPr>
        </p:nvSpPr>
        <p:spPr>
          <a:xfrm>
            <a:off x="0" y="365125"/>
            <a:ext cx="10515600" cy="1325563"/>
          </a:xfrm>
        </p:spPr>
        <p:txBody>
          <a:bodyPr/>
          <a:lstStyle/>
          <a:p>
            <a:r>
              <a:rPr lang="en-US" dirty="0"/>
              <a:t>Project analysis slide 5</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83E690F4-843A-47A5-8620-4FB01C0D8E68}"/>
              </a:ext>
              <a:ext uri="{C183D7F6-B498-43B3-948B-1728B52AA6E4}">
                <adec:decorative xmlns=""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4141779" y="230510"/>
            <a:ext cx="3908442" cy="584775"/>
          </a:xfrm>
          <a:prstGeom prst="rect">
            <a:avLst/>
          </a:prstGeom>
          <a:noFill/>
        </p:spPr>
        <p:txBody>
          <a:bodyPr wrap="none" rtlCol="0">
            <a:spAutoFit/>
          </a:bodyPr>
          <a:lstStyle/>
          <a:p>
            <a:r>
              <a:rPr lang="en-GB" sz="3200" b="1" u="sng" dirty="0" smtClean="0">
                <a:latin typeface="+mj-lt"/>
              </a:rPr>
              <a:t>Keyword Research</a:t>
            </a:r>
            <a:endParaRPr lang="en-IN" sz="3200" b="1" dirty="0">
              <a:latin typeface="+mj-lt"/>
            </a:endParaRPr>
          </a:p>
        </p:txBody>
      </p:sp>
      <p:sp>
        <p:nvSpPr>
          <p:cNvPr id="16" name="TextBox 15"/>
          <p:cNvSpPr txBox="1"/>
          <p:nvPr/>
        </p:nvSpPr>
        <p:spPr>
          <a:xfrm>
            <a:off x="8105775" y="903795"/>
            <a:ext cx="3772406" cy="5201424"/>
          </a:xfrm>
          <a:prstGeom prst="rect">
            <a:avLst/>
          </a:prstGeom>
          <a:noFill/>
        </p:spPr>
        <p:txBody>
          <a:bodyPr wrap="square" rtlCol="0">
            <a:spAutoFit/>
          </a:bodyPr>
          <a:lstStyle/>
          <a:p>
            <a:r>
              <a:rPr lang="en-GB" sz="1600" b="1" u="sng" dirty="0" smtClean="0"/>
              <a:t>Observation</a:t>
            </a:r>
            <a:r>
              <a:rPr lang="en-GB" sz="1600" b="1" dirty="0" smtClean="0"/>
              <a:t>:</a:t>
            </a:r>
          </a:p>
          <a:p>
            <a:endParaRPr lang="en-GB" sz="1600" b="1" dirty="0" smtClean="0"/>
          </a:p>
          <a:p>
            <a:pPr marL="171450" indent="-171450">
              <a:buFont typeface="Arial" panose="020B0604020202020204" pitchFamily="34" charset="0"/>
              <a:buChar char="•"/>
            </a:pPr>
            <a:r>
              <a:rPr lang="en-GB" sz="1200" dirty="0" smtClean="0">
                <a:latin typeface="Baskerville Old Face" panose="02020602080505020303" pitchFamily="18" charset="0"/>
              </a:rPr>
              <a:t>This </a:t>
            </a:r>
            <a:r>
              <a:rPr lang="en-GB" sz="1200" dirty="0">
                <a:latin typeface="Baskerville Old Face" panose="02020602080505020303" pitchFamily="18" charset="0"/>
              </a:rPr>
              <a:t>image shows a table titled “Main Organic Competitors,” which appears to be from </a:t>
            </a:r>
            <a:r>
              <a:rPr lang="en-GB" sz="1200" dirty="0" smtClean="0">
                <a:latin typeface="Baskerville Old Face" panose="02020602080505020303" pitchFamily="18" charset="0"/>
              </a:rPr>
              <a:t>the </a:t>
            </a:r>
            <a:r>
              <a:rPr lang="en-GB" sz="1200" dirty="0">
                <a:latin typeface="Baskerville Old Face" panose="02020602080505020303" pitchFamily="18" charset="0"/>
              </a:rPr>
              <a:t>SEO analysis </a:t>
            </a:r>
            <a:r>
              <a:rPr lang="en-GB" sz="1200" dirty="0" smtClean="0">
                <a:latin typeface="Baskerville Old Face" panose="02020602080505020303" pitchFamily="18" charset="0"/>
              </a:rPr>
              <a:t>report. </a:t>
            </a:r>
          </a:p>
          <a:p>
            <a:pPr marL="171450" indent="-171450">
              <a:buFont typeface="Arial" panose="020B0604020202020204" pitchFamily="34" charset="0"/>
              <a:buChar char="•"/>
            </a:pPr>
            <a:endParaRPr lang="en-GB" sz="1200" dirty="0">
              <a:latin typeface="Baskerville Old Face" panose="02020602080505020303" pitchFamily="18" charset="0"/>
            </a:endParaRPr>
          </a:p>
          <a:p>
            <a:pPr marL="171450" indent="-171450">
              <a:buFont typeface="Arial" panose="020B0604020202020204" pitchFamily="34" charset="0"/>
              <a:buChar char="•"/>
            </a:pPr>
            <a:r>
              <a:rPr lang="en-GB" sz="1200" dirty="0" smtClean="0">
                <a:latin typeface="Baskerville Old Face" panose="02020602080505020303" pitchFamily="18" charset="0"/>
              </a:rPr>
              <a:t>The </a:t>
            </a:r>
            <a:r>
              <a:rPr lang="en-GB" sz="1200" dirty="0">
                <a:latin typeface="Baskerville Old Face" panose="02020602080505020303" pitchFamily="18" charset="0"/>
              </a:rPr>
              <a:t>table lists five domain names: pat.com.sg, </a:t>
            </a:r>
            <a:r>
              <a:rPr lang="en-GB" sz="1200" dirty="0" smtClean="0">
                <a:latin typeface="Baskerville Old Face" panose="02020602080505020303" pitchFamily="18" charset="0"/>
              </a:rPr>
              <a:t>global-</a:t>
            </a:r>
            <a:r>
              <a:rPr lang="en-GB" sz="1200" dirty="0" err="1" smtClean="0">
                <a:latin typeface="Baskerville Old Face" panose="02020602080505020303" pitchFamily="18" charset="0"/>
              </a:rPr>
              <a:t>trade.services</a:t>
            </a:r>
            <a:r>
              <a:rPr lang="en-GB" sz="1200" dirty="0">
                <a:latin typeface="Baskerville Old Face" panose="02020602080505020303" pitchFamily="18" charset="0"/>
              </a:rPr>
              <a:t>, crimsonlogic-northamerica.com, tradewebratetail.com, and accessced.com. </a:t>
            </a:r>
            <a:endParaRPr lang="en-GB" sz="1200" dirty="0" smtClean="0">
              <a:latin typeface="Baskerville Old Face" panose="02020602080505020303" pitchFamily="18" charset="0"/>
            </a:endParaRPr>
          </a:p>
          <a:p>
            <a:pPr marL="171450" indent="-171450">
              <a:buFont typeface="Arial" panose="020B0604020202020204" pitchFamily="34" charset="0"/>
              <a:buChar char="•"/>
            </a:pPr>
            <a:endParaRPr lang="en-GB" sz="1200" dirty="0">
              <a:latin typeface="Baskerville Old Face" panose="02020602080505020303" pitchFamily="18" charset="0"/>
            </a:endParaRPr>
          </a:p>
          <a:p>
            <a:pPr marL="171450" indent="-171450">
              <a:buFont typeface="Arial" panose="020B0604020202020204" pitchFamily="34" charset="0"/>
              <a:buChar char="•"/>
            </a:pPr>
            <a:r>
              <a:rPr lang="en-GB" sz="1200" dirty="0" smtClean="0">
                <a:latin typeface="Baskerville Old Face" panose="02020602080505020303" pitchFamily="18" charset="0"/>
              </a:rPr>
              <a:t>For </a:t>
            </a:r>
            <a:r>
              <a:rPr lang="en-GB" sz="1200" dirty="0">
                <a:latin typeface="Baskerville Old Face" panose="02020602080505020303" pitchFamily="18" charset="0"/>
              </a:rPr>
              <a:t>each domain, it provides the number of common keywords shared with the user’s website and a competition level percentage</a:t>
            </a:r>
            <a:r>
              <a:rPr lang="en-GB" sz="1200" dirty="0" smtClean="0">
                <a:latin typeface="Baskerville Old Face" panose="02020602080505020303" pitchFamily="18" charset="0"/>
              </a:rPr>
              <a:t>.</a:t>
            </a:r>
          </a:p>
          <a:p>
            <a:pPr marL="171450" indent="-171450">
              <a:buFont typeface="Arial" panose="020B0604020202020204" pitchFamily="34" charset="0"/>
              <a:buChar char="•"/>
            </a:pPr>
            <a:endParaRPr lang="en-GB" sz="1200" dirty="0" smtClean="0">
              <a:latin typeface="Baskerville Old Face" panose="02020602080505020303" pitchFamily="18" charset="0"/>
            </a:endParaRPr>
          </a:p>
          <a:p>
            <a:pPr marL="171450" indent="-171450">
              <a:buFont typeface="Arial" panose="020B0604020202020204" pitchFamily="34" charset="0"/>
              <a:buChar char="•"/>
            </a:pPr>
            <a:r>
              <a:rPr lang="en-GB" sz="1200" dirty="0" smtClean="0">
                <a:latin typeface="Baskerville Old Face" panose="02020602080505020303" pitchFamily="18" charset="0"/>
              </a:rPr>
              <a:t>This </a:t>
            </a:r>
            <a:r>
              <a:rPr lang="en-GB" sz="1200" dirty="0">
                <a:latin typeface="Baskerville Old Face" panose="02020602080505020303" pitchFamily="18" charset="0"/>
              </a:rPr>
              <a:t>information is valuable for understanding which websites are competing for similar keywords, helping businesses to refine their SEO strategies and improve their search engine rankings</a:t>
            </a:r>
            <a:r>
              <a:rPr lang="en-GB" sz="1200" dirty="0" smtClean="0">
                <a:latin typeface="Baskerville Old Face" panose="02020602080505020303" pitchFamily="18" charset="0"/>
              </a:rPr>
              <a:t>.</a:t>
            </a:r>
          </a:p>
          <a:p>
            <a:pPr marL="171450" indent="-171450">
              <a:buFont typeface="Arial" panose="020B0604020202020204" pitchFamily="34" charset="0"/>
              <a:buChar char="•"/>
            </a:pPr>
            <a:endParaRPr lang="en-GB" sz="1200" dirty="0">
              <a:latin typeface="Baskerville Old Face" panose="02020602080505020303" pitchFamily="18" charset="0"/>
            </a:endParaRPr>
          </a:p>
          <a:p>
            <a:pPr marL="171450" indent="-171450">
              <a:buFont typeface="Arial" panose="020B0604020202020204" pitchFamily="34" charset="0"/>
              <a:buChar char="•"/>
            </a:pPr>
            <a:r>
              <a:rPr lang="en-GB" sz="1200" dirty="0" smtClean="0">
                <a:latin typeface="Baskerville Old Face" panose="02020602080505020303" pitchFamily="18" charset="0"/>
              </a:rPr>
              <a:t>By analysing </a:t>
            </a:r>
            <a:r>
              <a:rPr lang="en-GB" sz="1200" dirty="0">
                <a:latin typeface="Baskerville Old Face" panose="02020602080505020303" pitchFamily="18" charset="0"/>
              </a:rPr>
              <a:t>these competitors, businesses can identify opportunities to optimize their content and potentially outrank their competition</a:t>
            </a:r>
            <a:r>
              <a:rPr lang="en-GB" sz="1200" dirty="0" smtClean="0">
                <a:latin typeface="Baskerville Old Face" panose="02020602080505020303" pitchFamily="18" charset="0"/>
              </a:rPr>
              <a:t>.</a:t>
            </a:r>
          </a:p>
          <a:p>
            <a:pPr marL="171450" indent="-171450">
              <a:buFont typeface="Arial" panose="020B0604020202020204" pitchFamily="34" charset="0"/>
              <a:buChar char="•"/>
            </a:pPr>
            <a:endParaRPr lang="en-GB" sz="1200" dirty="0">
              <a:latin typeface="Baskerville Old Face" panose="02020602080505020303" pitchFamily="18" charset="0"/>
            </a:endParaRPr>
          </a:p>
          <a:p>
            <a:pPr marL="171450" indent="-171450">
              <a:buFont typeface="Arial" panose="020B0604020202020204" pitchFamily="34" charset="0"/>
              <a:buChar char="•"/>
            </a:pPr>
            <a:r>
              <a:rPr lang="en-GB" sz="1200" dirty="0" smtClean="0">
                <a:latin typeface="Baskerville Old Face" panose="02020602080505020303" pitchFamily="18" charset="0"/>
              </a:rPr>
              <a:t>Also we can see that some of the competitors keywords search report.</a:t>
            </a:r>
            <a:endParaRPr lang="en-GB" sz="1200" dirty="0">
              <a:latin typeface="Baskerville Old Face" panose="02020602080505020303" pitchFamily="18" charset="0"/>
            </a:endParaRPr>
          </a:p>
          <a:p>
            <a:pPr marL="171450" indent="-171450">
              <a:buFont typeface="Arial" panose="020B0604020202020204" pitchFamily="34" charset="0"/>
              <a:buChar char="•"/>
            </a:pPr>
            <a:endParaRPr lang="en-GB" sz="1200" dirty="0" smtClean="0">
              <a:latin typeface="Baskerville Old Face" panose="02020602080505020303" pitchFamily="18" charset="0"/>
            </a:endParaRPr>
          </a:p>
          <a:p>
            <a:pPr marL="171450" indent="-171450">
              <a:buFont typeface="Arial" panose="020B0604020202020204" pitchFamily="34" charset="0"/>
              <a:buChar char="•"/>
            </a:pPr>
            <a:endParaRPr lang="en-GB" sz="1200" dirty="0">
              <a:latin typeface="Baskerville Old Face" panose="02020602080505020303" pitchFamily="18" charset="0"/>
            </a:endParaRPr>
          </a:p>
        </p:txBody>
      </p:sp>
      <p:pic>
        <p:nvPicPr>
          <p:cNvPr id="2" name="Picture 1"/>
          <p:cNvPicPr>
            <a:picLocks noChangeAspect="1"/>
          </p:cNvPicPr>
          <p:nvPr/>
        </p:nvPicPr>
        <p:blipFill>
          <a:blip r:embed="rId3"/>
          <a:stretch>
            <a:fillRect/>
          </a:stretch>
        </p:blipFill>
        <p:spPr>
          <a:xfrm>
            <a:off x="137686" y="2590274"/>
            <a:ext cx="7897078" cy="2086942"/>
          </a:xfrm>
          <a:prstGeom prst="rect">
            <a:avLst/>
          </a:prstGeom>
        </p:spPr>
      </p:pic>
      <p:pic>
        <p:nvPicPr>
          <p:cNvPr id="6" name="Picture 5"/>
          <p:cNvPicPr>
            <a:picLocks noChangeAspect="1"/>
          </p:cNvPicPr>
          <p:nvPr/>
        </p:nvPicPr>
        <p:blipFill>
          <a:blip r:embed="rId4"/>
          <a:stretch>
            <a:fillRect/>
          </a:stretch>
        </p:blipFill>
        <p:spPr>
          <a:xfrm>
            <a:off x="137686" y="785728"/>
            <a:ext cx="7897078" cy="1663274"/>
          </a:xfrm>
          <a:prstGeom prst="rect">
            <a:avLst/>
          </a:prstGeom>
        </p:spPr>
      </p:pic>
      <p:pic>
        <p:nvPicPr>
          <p:cNvPr id="9" name="Picture 8"/>
          <p:cNvPicPr>
            <a:picLocks noChangeAspect="1"/>
          </p:cNvPicPr>
          <p:nvPr/>
        </p:nvPicPr>
        <p:blipFill>
          <a:blip r:embed="rId5"/>
          <a:stretch>
            <a:fillRect/>
          </a:stretch>
        </p:blipFill>
        <p:spPr>
          <a:xfrm>
            <a:off x="137686" y="4818489"/>
            <a:ext cx="7897078" cy="1932167"/>
          </a:xfrm>
          <a:prstGeom prst="rect">
            <a:avLst/>
          </a:prstGeom>
        </p:spPr>
      </p:pic>
    </p:spTree>
    <p:extLst>
      <p:ext uri="{BB962C8B-B14F-4D97-AF65-F5344CB8AC3E}">
        <p14:creationId xmlns:p14="http://schemas.microsoft.com/office/powerpoint/2010/main" val="150118571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hidden="1">
            <a:extLst>
              <a:ext uri="{FF2B5EF4-FFF2-40B4-BE49-F238E27FC236}">
                <a16:creationId xmlns:a16="http://schemas.microsoft.com/office/drawing/2014/main" id="{2AC0C949-7A02-4C95-8017-D82E7E71C4F7}"/>
              </a:ext>
            </a:extLst>
          </p:cNvPr>
          <p:cNvSpPr>
            <a:spLocks noGrp="1"/>
          </p:cNvSpPr>
          <p:nvPr>
            <p:ph type="title" idx="4294967295"/>
          </p:nvPr>
        </p:nvSpPr>
        <p:spPr>
          <a:xfrm>
            <a:off x="0" y="365125"/>
            <a:ext cx="10515600" cy="1325563"/>
          </a:xfrm>
        </p:spPr>
        <p:txBody>
          <a:bodyPr/>
          <a:lstStyle/>
          <a:p>
            <a:r>
              <a:rPr lang="en-US" dirty="0"/>
              <a:t>Project analysis slide 5</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125233" y="328999"/>
            <a:ext cx="11734800" cy="3877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smtClean="0">
                <a:solidFill>
                  <a:schemeClr val="tx1">
                    <a:lumMod val="75000"/>
                    <a:lumOff val="25000"/>
                  </a:schemeClr>
                </a:solidFill>
              </a:rPr>
              <a:t>On-Page SEO Audit</a:t>
            </a: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489005" y="1750298"/>
            <a:ext cx="11213989" cy="2862322"/>
          </a:xfrm>
          <a:prstGeom prst="rect">
            <a:avLst/>
          </a:prstGeom>
          <a:noFill/>
        </p:spPr>
        <p:txBody>
          <a:bodyPr wrap="square" rtlCol="0">
            <a:spAutoFit/>
          </a:bodyPr>
          <a:lstStyle/>
          <a:p>
            <a:r>
              <a:rPr lang="en-GB" dirty="0"/>
              <a:t>Select at least 3 pages from the chosen website, conduct an on-page SEO audit, and share a report for each page using the following checklist</a:t>
            </a:r>
            <a:r>
              <a:rPr lang="en-GB" dirty="0" smtClean="0"/>
              <a:t>:</a:t>
            </a:r>
          </a:p>
          <a:p>
            <a:endParaRPr lang="en-GB" dirty="0"/>
          </a:p>
          <a:p>
            <a:pPr marL="285750" indent="-285750" fontAlgn="base">
              <a:buFont typeface="Arial" panose="020B0604020202020204" pitchFamily="34" charset="0"/>
              <a:buChar char="•"/>
            </a:pPr>
            <a:r>
              <a:rPr lang="en-GB" dirty="0" smtClean="0"/>
              <a:t>Check </a:t>
            </a:r>
            <a:r>
              <a:rPr lang="en-GB" dirty="0"/>
              <a:t>title tags, meta descriptions, and HTML tags</a:t>
            </a:r>
            <a:r>
              <a:rPr lang="en-GB" dirty="0" smtClean="0"/>
              <a:t>.</a:t>
            </a:r>
          </a:p>
          <a:p>
            <a:pPr marL="285750" indent="-285750" fontAlgn="base">
              <a:buFont typeface="Arial" panose="020B0604020202020204" pitchFamily="34" charset="0"/>
              <a:buChar char="•"/>
            </a:pPr>
            <a:endParaRPr lang="en-GB" dirty="0"/>
          </a:p>
          <a:p>
            <a:pPr marL="285750" indent="-285750" fontAlgn="base">
              <a:buFont typeface="Arial" panose="020B0604020202020204" pitchFamily="34" charset="0"/>
              <a:buChar char="•"/>
            </a:pPr>
            <a:r>
              <a:rPr lang="en-GB" dirty="0"/>
              <a:t>Ensure proper use of keywords in content and headings</a:t>
            </a:r>
            <a:r>
              <a:rPr lang="en-GB" dirty="0" smtClean="0"/>
              <a:t>.</a:t>
            </a:r>
          </a:p>
          <a:p>
            <a:pPr marL="285750" indent="-285750" fontAlgn="base">
              <a:buFont typeface="Arial" panose="020B0604020202020204" pitchFamily="34" charset="0"/>
              <a:buChar char="•"/>
            </a:pPr>
            <a:endParaRPr lang="en-GB" dirty="0"/>
          </a:p>
          <a:p>
            <a:pPr marL="285750" indent="-285750" fontAlgn="base">
              <a:buFont typeface="Arial" panose="020B0604020202020204" pitchFamily="34" charset="0"/>
              <a:buChar char="•"/>
            </a:pPr>
            <a:r>
              <a:rPr lang="en-GB" dirty="0"/>
              <a:t>Improve internal linking and External structure</a:t>
            </a:r>
            <a:r>
              <a:rPr lang="en-GB" dirty="0" smtClean="0"/>
              <a:t>.</a:t>
            </a:r>
          </a:p>
          <a:p>
            <a:pPr marL="285750" indent="-285750" fontAlgn="base">
              <a:buFont typeface="Arial" panose="020B0604020202020204" pitchFamily="34" charset="0"/>
              <a:buChar char="•"/>
            </a:pPr>
            <a:endParaRPr lang="en-GB" dirty="0"/>
          </a:p>
          <a:p>
            <a:pPr marL="285750" indent="-285750" fontAlgn="base">
              <a:buFont typeface="Arial" panose="020B0604020202020204" pitchFamily="34" charset="0"/>
              <a:buChar char="•"/>
            </a:pPr>
            <a:r>
              <a:rPr lang="en-GB" dirty="0"/>
              <a:t>Optimize images with alt texts and descriptive file names.</a:t>
            </a:r>
          </a:p>
        </p:txBody>
      </p:sp>
    </p:spTree>
    <p:extLst>
      <p:ext uri="{BB962C8B-B14F-4D97-AF65-F5344CB8AC3E}">
        <p14:creationId xmlns:p14="http://schemas.microsoft.com/office/powerpoint/2010/main" val="121214092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hidden="1">
            <a:extLst>
              <a:ext uri="{FF2B5EF4-FFF2-40B4-BE49-F238E27FC236}">
                <a16:creationId xmlns:a16="http://schemas.microsoft.com/office/drawing/2014/main" id="{2AC0C949-7A02-4C95-8017-D82E7E71C4F7}"/>
              </a:ext>
            </a:extLst>
          </p:cNvPr>
          <p:cNvSpPr>
            <a:spLocks noGrp="1"/>
          </p:cNvSpPr>
          <p:nvPr>
            <p:ph type="title" idx="4294967295"/>
          </p:nvPr>
        </p:nvSpPr>
        <p:spPr>
          <a:xfrm>
            <a:off x="0" y="365125"/>
            <a:ext cx="10515600" cy="1325563"/>
          </a:xfrm>
        </p:spPr>
        <p:txBody>
          <a:bodyPr/>
          <a:lstStyle/>
          <a:p>
            <a:r>
              <a:rPr lang="en-US" dirty="0"/>
              <a:t>Project analysis slide 5</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143123" y="321890"/>
            <a:ext cx="11734800" cy="3877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smtClean="0">
                <a:solidFill>
                  <a:schemeClr val="tx1">
                    <a:lumMod val="75000"/>
                    <a:lumOff val="25000"/>
                  </a:schemeClr>
                </a:solidFill>
              </a:rPr>
              <a:t>On-Page SEO Audit</a:t>
            </a: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6516ABC0-EF46-4159-B4CF-45B14EA929B3}"/>
              </a:ext>
              <a:ext uri="{C183D7F6-B498-43B3-948B-1728B52AA6E4}">
                <adec:decorative xmlns="" xmlns:adec="http://schemas.microsoft.com/office/drawing/2017/decorative" val="1"/>
              </a:ext>
            </a:extLst>
          </p:cNvPr>
          <p:cNvCxnSpPr/>
          <p:nvPr/>
        </p:nvCxnSpPr>
        <p:spPr>
          <a:xfrm>
            <a:off x="3816306" y="1674306"/>
            <a:ext cx="5630" cy="2764243"/>
          </a:xfrm>
          <a:prstGeom prst="line">
            <a:avLst/>
          </a:prstGeom>
          <a:ln>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1130669" y="1558068"/>
            <a:ext cx="753732" cy="369332"/>
          </a:xfrm>
          <a:prstGeom prst="rect">
            <a:avLst/>
          </a:prstGeom>
          <a:noFill/>
        </p:spPr>
        <p:txBody>
          <a:bodyPr wrap="none" rtlCol="0">
            <a:spAutoFit/>
          </a:bodyPr>
          <a:lstStyle/>
          <a:p>
            <a:r>
              <a:rPr lang="en-GB" b="1" dirty="0" smtClean="0"/>
              <a:t>Basics</a:t>
            </a:r>
            <a:endParaRPr lang="en-IN" b="1" dirty="0"/>
          </a:p>
        </p:txBody>
      </p:sp>
      <p:sp>
        <p:nvSpPr>
          <p:cNvPr id="3" name="TextBox 2"/>
          <p:cNvSpPr txBox="1"/>
          <p:nvPr/>
        </p:nvSpPr>
        <p:spPr>
          <a:xfrm>
            <a:off x="276162" y="2452135"/>
            <a:ext cx="3495444" cy="2031325"/>
          </a:xfrm>
          <a:prstGeom prst="rect">
            <a:avLst/>
          </a:prstGeom>
          <a:noFill/>
        </p:spPr>
        <p:txBody>
          <a:bodyPr wrap="none" rtlCol="0">
            <a:spAutoFit/>
          </a:bodyPr>
          <a:lstStyle/>
          <a:p>
            <a:pPr marL="285750" indent="-285750">
              <a:buFont typeface="Arial" panose="020B0604020202020204" pitchFamily="34" charset="0"/>
              <a:buChar char="•"/>
            </a:pPr>
            <a:r>
              <a:rPr lang="en-GB" dirty="0" smtClean="0"/>
              <a:t>Site Indexed or Not?</a:t>
            </a:r>
          </a:p>
          <a:p>
            <a:pPr marL="285750" indent="-285750">
              <a:buFont typeface="Arial" panose="020B0604020202020204" pitchFamily="34" charset="0"/>
              <a:buChar char="•"/>
            </a:pPr>
            <a:r>
              <a:rPr lang="en-GB" dirty="0" smtClean="0"/>
              <a:t>Call-to-Action included or Not?</a:t>
            </a:r>
          </a:p>
          <a:p>
            <a:pPr marL="285750" indent="-285750">
              <a:buFont typeface="Arial" panose="020B0604020202020204" pitchFamily="34" charset="0"/>
              <a:buChar char="•"/>
            </a:pPr>
            <a:r>
              <a:rPr lang="en-GB" dirty="0" smtClean="0"/>
              <a:t>Necessary Pages exist or Not?</a:t>
            </a:r>
          </a:p>
          <a:p>
            <a:pPr marL="285750" indent="-285750">
              <a:buFont typeface="Arial" panose="020B0604020202020204" pitchFamily="34" charset="0"/>
              <a:buChar char="•"/>
            </a:pPr>
            <a:r>
              <a:rPr lang="en-GB" dirty="0" smtClean="0"/>
              <a:t>SSL certificate used or Not?</a:t>
            </a:r>
          </a:p>
          <a:p>
            <a:pPr marL="285750" indent="-285750">
              <a:buFont typeface="Arial" panose="020B0604020202020204" pitchFamily="34" charset="0"/>
              <a:buChar char="•"/>
            </a:pPr>
            <a:r>
              <a:rPr lang="en-GB" dirty="0" smtClean="0"/>
              <a:t>SSL redirect or Not?</a:t>
            </a:r>
          </a:p>
          <a:p>
            <a:pPr marL="285750" indent="-285750">
              <a:buFont typeface="Arial" panose="020B0604020202020204" pitchFamily="34" charset="0"/>
              <a:buChar char="•"/>
            </a:pPr>
            <a:r>
              <a:rPr lang="en-GB" dirty="0" smtClean="0"/>
              <a:t>Is site mobile friendly?</a:t>
            </a:r>
          </a:p>
          <a:p>
            <a:pPr marL="285750" indent="-285750">
              <a:buFont typeface="Arial" panose="020B0604020202020204" pitchFamily="34" charset="0"/>
              <a:buChar char="•"/>
            </a:pPr>
            <a:r>
              <a:rPr lang="en-GB" dirty="0" smtClean="0"/>
              <a:t>Mobile Speed?</a:t>
            </a:r>
            <a:endParaRPr lang="en-IN" dirty="0"/>
          </a:p>
        </p:txBody>
      </p:sp>
      <p:sp>
        <p:nvSpPr>
          <p:cNvPr id="22" name="TextBox 21"/>
          <p:cNvSpPr txBox="1"/>
          <p:nvPr/>
        </p:nvSpPr>
        <p:spPr>
          <a:xfrm>
            <a:off x="5119351" y="1558068"/>
            <a:ext cx="1046056" cy="369332"/>
          </a:xfrm>
          <a:prstGeom prst="rect">
            <a:avLst/>
          </a:prstGeom>
          <a:noFill/>
        </p:spPr>
        <p:txBody>
          <a:bodyPr wrap="none" rtlCol="0">
            <a:spAutoFit/>
          </a:bodyPr>
          <a:lstStyle/>
          <a:p>
            <a:r>
              <a:rPr lang="en-GB" b="1" dirty="0" smtClean="0"/>
              <a:t>Technical</a:t>
            </a:r>
            <a:endParaRPr lang="en-IN" b="1" dirty="0"/>
          </a:p>
        </p:txBody>
      </p:sp>
      <p:sp>
        <p:nvSpPr>
          <p:cNvPr id="23" name="TextBox 22"/>
          <p:cNvSpPr txBox="1"/>
          <p:nvPr/>
        </p:nvSpPr>
        <p:spPr>
          <a:xfrm>
            <a:off x="3942927" y="2433290"/>
            <a:ext cx="3951723" cy="1200329"/>
          </a:xfrm>
          <a:prstGeom prst="rect">
            <a:avLst/>
          </a:prstGeom>
          <a:noFill/>
        </p:spPr>
        <p:txBody>
          <a:bodyPr wrap="none" rtlCol="0">
            <a:spAutoFit/>
          </a:bodyPr>
          <a:lstStyle/>
          <a:p>
            <a:pPr marL="285750" indent="-285750">
              <a:buFont typeface="Arial" panose="020B0604020202020204" pitchFamily="34" charset="0"/>
              <a:buChar char="•"/>
            </a:pPr>
            <a:r>
              <a:rPr lang="en-GB" dirty="0" smtClean="0"/>
              <a:t>Sitemap available or not?</a:t>
            </a:r>
          </a:p>
          <a:p>
            <a:pPr marL="285750" indent="-285750">
              <a:buFont typeface="Arial" panose="020B0604020202020204" pitchFamily="34" charset="0"/>
              <a:buChar char="•"/>
            </a:pPr>
            <a:r>
              <a:rPr lang="en-GB" dirty="0" smtClean="0"/>
              <a:t>Robots.txt available or not?</a:t>
            </a:r>
          </a:p>
          <a:p>
            <a:pPr marL="285750" indent="-285750">
              <a:buFont typeface="Arial" panose="020B0604020202020204" pitchFamily="34" charset="0"/>
              <a:buChar char="•"/>
            </a:pPr>
            <a:r>
              <a:rPr lang="en-GB" dirty="0" smtClean="0"/>
              <a:t>How many pages has thin contents?</a:t>
            </a:r>
          </a:p>
          <a:p>
            <a:endParaRPr lang="en-GB" dirty="0" smtClean="0"/>
          </a:p>
        </p:txBody>
      </p:sp>
      <p:cxnSp>
        <p:nvCxnSpPr>
          <p:cNvPr id="24" name="Straight Connector 23">
            <a:extLst>
              <a:ext uri="{FF2B5EF4-FFF2-40B4-BE49-F238E27FC236}">
                <a16:creationId xmlns:a16="http://schemas.microsoft.com/office/drawing/2014/main" id="{6516ABC0-EF46-4159-B4CF-45B14EA929B3}"/>
              </a:ext>
              <a:ext uri="{C183D7F6-B498-43B3-948B-1728B52AA6E4}">
                <adec:decorative xmlns="" xmlns:adec="http://schemas.microsoft.com/office/drawing/2017/decorative" val="1"/>
              </a:ext>
            </a:extLst>
          </p:cNvPr>
          <p:cNvCxnSpPr/>
          <p:nvPr/>
        </p:nvCxnSpPr>
        <p:spPr>
          <a:xfrm>
            <a:off x="8307981" y="1631753"/>
            <a:ext cx="5630" cy="2764243"/>
          </a:xfrm>
          <a:prstGeom prst="line">
            <a:avLst/>
          </a:prstGeom>
          <a:ln>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8712275" y="1565632"/>
            <a:ext cx="1436612" cy="369332"/>
          </a:xfrm>
          <a:prstGeom prst="rect">
            <a:avLst/>
          </a:prstGeom>
          <a:noFill/>
        </p:spPr>
        <p:txBody>
          <a:bodyPr wrap="none" rtlCol="0">
            <a:spAutoFit/>
          </a:bodyPr>
          <a:lstStyle/>
          <a:p>
            <a:r>
              <a:rPr lang="en-GB" b="1" dirty="0" smtClean="0"/>
              <a:t>Optimization</a:t>
            </a:r>
            <a:endParaRPr lang="en-IN" b="1" dirty="0"/>
          </a:p>
        </p:txBody>
      </p:sp>
      <p:sp>
        <p:nvSpPr>
          <p:cNvPr id="26" name="TextBox 25"/>
          <p:cNvSpPr txBox="1"/>
          <p:nvPr/>
        </p:nvSpPr>
        <p:spPr>
          <a:xfrm>
            <a:off x="8479302" y="2349576"/>
            <a:ext cx="2307042" cy="1754326"/>
          </a:xfrm>
          <a:prstGeom prst="rect">
            <a:avLst/>
          </a:prstGeom>
          <a:noFill/>
        </p:spPr>
        <p:txBody>
          <a:bodyPr wrap="none" rtlCol="0">
            <a:spAutoFit/>
          </a:bodyPr>
          <a:lstStyle/>
          <a:p>
            <a:pPr marL="285750" indent="-285750">
              <a:buFont typeface="Arial" panose="020B0604020202020204" pitchFamily="34" charset="0"/>
              <a:buChar char="•"/>
            </a:pPr>
            <a:r>
              <a:rPr lang="en-GB" dirty="0" smtClean="0"/>
              <a:t>Meta Title Tag?</a:t>
            </a:r>
          </a:p>
          <a:p>
            <a:pPr marL="285750" indent="-285750">
              <a:buFont typeface="Arial" panose="020B0604020202020204" pitchFamily="34" charset="0"/>
              <a:buChar char="•"/>
            </a:pPr>
            <a:r>
              <a:rPr lang="en-GB" dirty="0" smtClean="0"/>
              <a:t>Meta Descriptions?</a:t>
            </a:r>
          </a:p>
          <a:p>
            <a:pPr marL="285750" indent="-285750">
              <a:buFont typeface="Arial" panose="020B0604020202020204" pitchFamily="34" charset="0"/>
              <a:buChar char="•"/>
            </a:pPr>
            <a:r>
              <a:rPr lang="en-GB" dirty="0" smtClean="0"/>
              <a:t>URL?</a:t>
            </a:r>
          </a:p>
          <a:p>
            <a:pPr marL="285750" indent="-285750">
              <a:buFont typeface="Arial" panose="020B0604020202020204" pitchFamily="34" charset="0"/>
              <a:buChar char="•"/>
            </a:pPr>
            <a:r>
              <a:rPr lang="en-GB" dirty="0" smtClean="0"/>
              <a:t>H1 Tags?</a:t>
            </a:r>
          </a:p>
          <a:p>
            <a:pPr marL="285750" indent="-285750">
              <a:buFont typeface="Arial" panose="020B0604020202020204" pitchFamily="34" charset="0"/>
              <a:buChar char="•"/>
            </a:pPr>
            <a:r>
              <a:rPr lang="en-GB" dirty="0" smtClean="0"/>
              <a:t>Canonical Tags?</a:t>
            </a:r>
          </a:p>
          <a:p>
            <a:pPr marL="285750" indent="-285750">
              <a:buFont typeface="Arial" panose="020B0604020202020204" pitchFamily="34" charset="0"/>
              <a:buChar char="•"/>
            </a:pPr>
            <a:r>
              <a:rPr lang="en-GB" dirty="0" smtClean="0"/>
              <a:t>Image Alt Tags?</a:t>
            </a:r>
            <a:endParaRPr lang="en-GB" dirty="0"/>
          </a:p>
        </p:txBody>
      </p:sp>
    </p:spTree>
    <p:extLst>
      <p:ext uri="{BB962C8B-B14F-4D97-AF65-F5344CB8AC3E}">
        <p14:creationId xmlns:p14="http://schemas.microsoft.com/office/powerpoint/2010/main" val="230376617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hidden="1">
            <a:extLst>
              <a:ext uri="{FF2B5EF4-FFF2-40B4-BE49-F238E27FC236}">
                <a16:creationId xmlns:a16="http://schemas.microsoft.com/office/drawing/2014/main" id="{2AC0C949-7A02-4C95-8017-D82E7E71C4F7}"/>
              </a:ext>
            </a:extLst>
          </p:cNvPr>
          <p:cNvSpPr>
            <a:spLocks noGrp="1"/>
          </p:cNvSpPr>
          <p:nvPr>
            <p:ph type="title" idx="4294967295"/>
          </p:nvPr>
        </p:nvSpPr>
        <p:spPr>
          <a:xfrm>
            <a:off x="0" y="365125"/>
            <a:ext cx="10515600" cy="1325563"/>
          </a:xfrm>
        </p:spPr>
        <p:txBody>
          <a:bodyPr/>
          <a:lstStyle/>
          <a:p>
            <a:r>
              <a:rPr lang="en-US" dirty="0"/>
              <a:t>Project analysis slide 5</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55765" y="321027"/>
            <a:ext cx="11734800" cy="3877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smtClean="0">
                <a:solidFill>
                  <a:schemeClr val="tx1">
                    <a:lumMod val="75000"/>
                    <a:lumOff val="25000"/>
                  </a:schemeClr>
                </a:solidFill>
              </a:rPr>
              <a:t>Basics</a:t>
            </a: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pic>
        <p:nvPicPr>
          <p:cNvPr id="2" name="Picture 1"/>
          <p:cNvPicPr>
            <a:picLocks noChangeAspect="1"/>
          </p:cNvPicPr>
          <p:nvPr/>
        </p:nvPicPr>
        <p:blipFill>
          <a:blip r:embed="rId3"/>
          <a:stretch>
            <a:fillRect/>
          </a:stretch>
        </p:blipFill>
        <p:spPr>
          <a:xfrm>
            <a:off x="6599583" y="1298453"/>
            <a:ext cx="5331348" cy="2393473"/>
          </a:xfrm>
          <a:prstGeom prst="rect">
            <a:avLst/>
          </a:prstGeom>
        </p:spPr>
      </p:pic>
      <p:sp>
        <p:nvSpPr>
          <p:cNvPr id="3" name="TextBox 2"/>
          <p:cNvSpPr txBox="1"/>
          <p:nvPr/>
        </p:nvSpPr>
        <p:spPr>
          <a:xfrm>
            <a:off x="159026" y="929123"/>
            <a:ext cx="2354106" cy="369332"/>
          </a:xfrm>
          <a:prstGeom prst="rect">
            <a:avLst/>
          </a:prstGeom>
          <a:noFill/>
        </p:spPr>
        <p:txBody>
          <a:bodyPr wrap="none" rtlCol="0">
            <a:spAutoFit/>
          </a:bodyPr>
          <a:lstStyle/>
          <a:p>
            <a:r>
              <a:rPr lang="en-GB" b="1" dirty="0" smtClean="0"/>
              <a:t>Is Site Indexed or Not?</a:t>
            </a:r>
            <a:endParaRPr lang="en-IN" b="1" dirty="0"/>
          </a:p>
        </p:txBody>
      </p:sp>
      <p:sp>
        <p:nvSpPr>
          <p:cNvPr id="9" name="TextBox 8"/>
          <p:cNvSpPr txBox="1"/>
          <p:nvPr/>
        </p:nvSpPr>
        <p:spPr>
          <a:xfrm>
            <a:off x="159026" y="3686495"/>
            <a:ext cx="3221331" cy="369332"/>
          </a:xfrm>
          <a:prstGeom prst="rect">
            <a:avLst/>
          </a:prstGeom>
          <a:noFill/>
        </p:spPr>
        <p:txBody>
          <a:bodyPr wrap="none" rtlCol="0">
            <a:spAutoFit/>
          </a:bodyPr>
          <a:lstStyle/>
          <a:p>
            <a:r>
              <a:rPr lang="en-GB" b="1" dirty="0" smtClean="0"/>
              <a:t>Call-to-Action available or Not?</a:t>
            </a:r>
            <a:endParaRPr lang="en-IN" b="1" dirty="0"/>
          </a:p>
        </p:txBody>
      </p:sp>
      <p:pic>
        <p:nvPicPr>
          <p:cNvPr id="7" name="Picture 6"/>
          <p:cNvPicPr>
            <a:picLocks noChangeAspect="1"/>
          </p:cNvPicPr>
          <p:nvPr/>
        </p:nvPicPr>
        <p:blipFill>
          <a:blip r:embed="rId4"/>
          <a:stretch>
            <a:fillRect/>
          </a:stretch>
        </p:blipFill>
        <p:spPr>
          <a:xfrm>
            <a:off x="238538" y="4055827"/>
            <a:ext cx="6225765" cy="2737105"/>
          </a:xfrm>
          <a:prstGeom prst="rect">
            <a:avLst/>
          </a:prstGeom>
        </p:spPr>
      </p:pic>
      <p:pic>
        <p:nvPicPr>
          <p:cNvPr id="10" name="Picture 9"/>
          <p:cNvPicPr>
            <a:picLocks noChangeAspect="1"/>
          </p:cNvPicPr>
          <p:nvPr/>
        </p:nvPicPr>
        <p:blipFill>
          <a:blip r:embed="rId5"/>
          <a:stretch>
            <a:fillRect/>
          </a:stretch>
        </p:blipFill>
        <p:spPr>
          <a:xfrm>
            <a:off x="238537" y="1298454"/>
            <a:ext cx="6225765" cy="2393473"/>
          </a:xfrm>
          <a:prstGeom prst="rect">
            <a:avLst/>
          </a:prstGeom>
        </p:spPr>
      </p:pic>
    </p:spTree>
    <p:extLst>
      <p:ext uri="{BB962C8B-B14F-4D97-AF65-F5344CB8AC3E}">
        <p14:creationId xmlns:p14="http://schemas.microsoft.com/office/powerpoint/2010/main" val="146845189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hidden="1">
            <a:extLst>
              <a:ext uri="{FF2B5EF4-FFF2-40B4-BE49-F238E27FC236}">
                <a16:creationId xmlns:a16="http://schemas.microsoft.com/office/drawing/2014/main" id="{2AC0C949-7A02-4C95-8017-D82E7E71C4F7}"/>
              </a:ext>
            </a:extLst>
          </p:cNvPr>
          <p:cNvSpPr>
            <a:spLocks noGrp="1"/>
          </p:cNvSpPr>
          <p:nvPr>
            <p:ph type="title" idx="4294967295"/>
          </p:nvPr>
        </p:nvSpPr>
        <p:spPr>
          <a:xfrm>
            <a:off x="0" y="365125"/>
            <a:ext cx="10515600" cy="1325563"/>
          </a:xfrm>
        </p:spPr>
        <p:txBody>
          <a:bodyPr/>
          <a:lstStyle/>
          <a:p>
            <a:r>
              <a:rPr lang="en-US" dirty="0"/>
              <a:t>Project analysis slide 5</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55765" y="321027"/>
            <a:ext cx="11734800" cy="3877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smtClean="0">
                <a:solidFill>
                  <a:schemeClr val="tx1">
                    <a:lumMod val="75000"/>
                    <a:lumOff val="25000"/>
                  </a:schemeClr>
                </a:solidFill>
              </a:rPr>
              <a:t>Basics</a:t>
            </a: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198783" y="681976"/>
            <a:ext cx="2520883" cy="1384995"/>
          </a:xfrm>
          <a:prstGeom prst="rect">
            <a:avLst/>
          </a:prstGeom>
          <a:noFill/>
        </p:spPr>
        <p:txBody>
          <a:bodyPr wrap="none" rtlCol="0">
            <a:spAutoFit/>
          </a:bodyPr>
          <a:lstStyle/>
          <a:p>
            <a:r>
              <a:rPr lang="en-GB" sz="1200" b="1" dirty="0" smtClean="0"/>
              <a:t>Is Necessary Pages available or Not?</a:t>
            </a:r>
          </a:p>
          <a:p>
            <a:endParaRPr lang="en-GB" sz="1200" b="1" dirty="0"/>
          </a:p>
          <a:p>
            <a:pPr marL="285750" indent="-285750">
              <a:buFont typeface="Arial" panose="020B0604020202020204" pitchFamily="34" charset="0"/>
              <a:buChar char="•"/>
            </a:pPr>
            <a:r>
              <a:rPr lang="en-GB" sz="1200" b="1" dirty="0" smtClean="0"/>
              <a:t>About Us – Yes</a:t>
            </a:r>
          </a:p>
          <a:p>
            <a:pPr marL="285750" indent="-285750">
              <a:buFont typeface="Arial" panose="020B0604020202020204" pitchFamily="34" charset="0"/>
              <a:buChar char="•"/>
            </a:pPr>
            <a:endParaRPr lang="en-GB" sz="1200" b="1" dirty="0" smtClean="0"/>
          </a:p>
          <a:p>
            <a:pPr marL="285750" indent="-285750">
              <a:buFont typeface="Arial" panose="020B0604020202020204" pitchFamily="34" charset="0"/>
              <a:buChar char="•"/>
            </a:pPr>
            <a:r>
              <a:rPr lang="en-GB" sz="1200" b="1" dirty="0" smtClean="0"/>
              <a:t>Services – Yes</a:t>
            </a:r>
          </a:p>
          <a:p>
            <a:pPr marL="285750" indent="-285750">
              <a:buFont typeface="Arial" panose="020B0604020202020204" pitchFamily="34" charset="0"/>
              <a:buChar char="•"/>
            </a:pPr>
            <a:endParaRPr lang="en-GB" sz="1200" b="1" dirty="0" smtClean="0"/>
          </a:p>
          <a:p>
            <a:pPr marL="285750" indent="-285750">
              <a:buFont typeface="Arial" panose="020B0604020202020204" pitchFamily="34" charset="0"/>
              <a:buChar char="•"/>
            </a:pPr>
            <a:r>
              <a:rPr lang="en-GB" sz="1200" b="1" dirty="0" smtClean="0"/>
              <a:t>Privacy Policy - Yes</a:t>
            </a:r>
            <a:endParaRPr lang="en-IN" sz="1200" b="1" dirty="0"/>
          </a:p>
        </p:txBody>
      </p:sp>
      <p:pic>
        <p:nvPicPr>
          <p:cNvPr id="5" name="Picture 4"/>
          <p:cNvPicPr>
            <a:picLocks noChangeAspect="1"/>
          </p:cNvPicPr>
          <p:nvPr/>
        </p:nvPicPr>
        <p:blipFill>
          <a:blip r:embed="rId3"/>
          <a:stretch>
            <a:fillRect/>
          </a:stretch>
        </p:blipFill>
        <p:spPr>
          <a:xfrm>
            <a:off x="5255410" y="1235953"/>
            <a:ext cx="6097537" cy="2062422"/>
          </a:xfrm>
          <a:prstGeom prst="rect">
            <a:avLst/>
          </a:prstGeom>
        </p:spPr>
      </p:pic>
      <p:pic>
        <p:nvPicPr>
          <p:cNvPr id="6" name="Picture 5"/>
          <p:cNvPicPr>
            <a:picLocks noChangeAspect="1"/>
          </p:cNvPicPr>
          <p:nvPr/>
        </p:nvPicPr>
        <p:blipFill>
          <a:blip r:embed="rId4"/>
          <a:stretch>
            <a:fillRect/>
          </a:stretch>
        </p:blipFill>
        <p:spPr>
          <a:xfrm>
            <a:off x="5357664" y="4021336"/>
            <a:ext cx="5995283" cy="2260194"/>
          </a:xfrm>
          <a:prstGeom prst="rect">
            <a:avLst/>
          </a:prstGeom>
        </p:spPr>
      </p:pic>
      <p:pic>
        <p:nvPicPr>
          <p:cNvPr id="10" name="Picture 9"/>
          <p:cNvPicPr>
            <a:picLocks noChangeAspect="1"/>
          </p:cNvPicPr>
          <p:nvPr/>
        </p:nvPicPr>
        <p:blipFill>
          <a:blip r:embed="rId5"/>
          <a:stretch>
            <a:fillRect/>
          </a:stretch>
        </p:blipFill>
        <p:spPr>
          <a:xfrm>
            <a:off x="55765" y="3972616"/>
            <a:ext cx="5072826" cy="2308914"/>
          </a:xfrm>
          <a:prstGeom prst="rect">
            <a:avLst/>
          </a:prstGeom>
        </p:spPr>
      </p:pic>
      <p:sp>
        <p:nvSpPr>
          <p:cNvPr id="13" name="TextBox 12"/>
          <p:cNvSpPr txBox="1"/>
          <p:nvPr/>
        </p:nvSpPr>
        <p:spPr>
          <a:xfrm>
            <a:off x="254442" y="3456171"/>
            <a:ext cx="1466940" cy="369332"/>
          </a:xfrm>
          <a:prstGeom prst="rect">
            <a:avLst/>
          </a:prstGeom>
          <a:noFill/>
        </p:spPr>
        <p:txBody>
          <a:bodyPr wrap="none" rtlCol="0">
            <a:spAutoFit/>
          </a:bodyPr>
          <a:lstStyle/>
          <a:p>
            <a:r>
              <a:rPr lang="en-GB" b="1" dirty="0" smtClean="0"/>
              <a:t>Privacy Policy</a:t>
            </a:r>
            <a:endParaRPr lang="en-IN" b="1" dirty="0"/>
          </a:p>
        </p:txBody>
      </p:sp>
      <p:sp>
        <p:nvSpPr>
          <p:cNvPr id="15" name="TextBox 14"/>
          <p:cNvSpPr txBox="1"/>
          <p:nvPr/>
        </p:nvSpPr>
        <p:spPr>
          <a:xfrm>
            <a:off x="5440018" y="3456171"/>
            <a:ext cx="1239442" cy="369332"/>
          </a:xfrm>
          <a:prstGeom prst="rect">
            <a:avLst/>
          </a:prstGeom>
          <a:noFill/>
        </p:spPr>
        <p:txBody>
          <a:bodyPr wrap="none" rtlCol="0">
            <a:spAutoFit/>
          </a:bodyPr>
          <a:lstStyle/>
          <a:p>
            <a:r>
              <a:rPr lang="en-GB" b="1" dirty="0" smtClean="0"/>
              <a:t>Contact Us</a:t>
            </a:r>
            <a:endParaRPr lang="en-IN" b="1" dirty="0"/>
          </a:p>
        </p:txBody>
      </p:sp>
      <p:sp>
        <p:nvSpPr>
          <p:cNvPr id="16" name="TextBox 15"/>
          <p:cNvSpPr txBox="1"/>
          <p:nvPr/>
        </p:nvSpPr>
        <p:spPr>
          <a:xfrm>
            <a:off x="5401578" y="833900"/>
            <a:ext cx="1316322" cy="369332"/>
          </a:xfrm>
          <a:prstGeom prst="rect">
            <a:avLst/>
          </a:prstGeom>
          <a:noFill/>
        </p:spPr>
        <p:txBody>
          <a:bodyPr wrap="none" rtlCol="0">
            <a:spAutoFit/>
          </a:bodyPr>
          <a:lstStyle/>
          <a:p>
            <a:r>
              <a:rPr lang="en-GB" b="1" dirty="0" smtClean="0"/>
              <a:t>Home Page</a:t>
            </a:r>
            <a:endParaRPr lang="en-IN" b="1" dirty="0"/>
          </a:p>
        </p:txBody>
      </p:sp>
    </p:spTree>
    <p:extLst>
      <p:ext uri="{BB962C8B-B14F-4D97-AF65-F5344CB8AC3E}">
        <p14:creationId xmlns:p14="http://schemas.microsoft.com/office/powerpoint/2010/main" val="81180185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hidden="1">
            <a:extLst>
              <a:ext uri="{FF2B5EF4-FFF2-40B4-BE49-F238E27FC236}">
                <a16:creationId xmlns:a16="http://schemas.microsoft.com/office/drawing/2014/main" id="{2AC0C949-7A02-4C95-8017-D82E7E71C4F7}"/>
              </a:ext>
            </a:extLst>
          </p:cNvPr>
          <p:cNvSpPr>
            <a:spLocks noGrp="1"/>
          </p:cNvSpPr>
          <p:nvPr>
            <p:ph type="title" idx="4294967295"/>
          </p:nvPr>
        </p:nvSpPr>
        <p:spPr>
          <a:xfrm>
            <a:off x="0" y="365125"/>
            <a:ext cx="10515600" cy="1325563"/>
          </a:xfrm>
        </p:spPr>
        <p:txBody>
          <a:bodyPr/>
          <a:lstStyle/>
          <a:p>
            <a:r>
              <a:rPr lang="en-US" dirty="0"/>
              <a:t>Project analysis slide 5</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55765" y="321027"/>
            <a:ext cx="11734800" cy="3877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smtClean="0">
                <a:solidFill>
                  <a:schemeClr val="tx1">
                    <a:lumMod val="75000"/>
                    <a:lumOff val="25000"/>
                  </a:schemeClr>
                </a:solidFill>
              </a:rPr>
              <a:t>Basics</a:t>
            </a: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235601" y="760823"/>
            <a:ext cx="3204467" cy="2308324"/>
          </a:xfrm>
          <a:prstGeom prst="rect">
            <a:avLst/>
          </a:prstGeom>
          <a:noFill/>
        </p:spPr>
        <p:txBody>
          <a:bodyPr wrap="none" rtlCol="0">
            <a:spAutoFit/>
          </a:bodyPr>
          <a:lstStyle/>
          <a:p>
            <a:r>
              <a:rPr lang="en-GB" b="1" dirty="0" smtClean="0"/>
              <a:t>Is SSL Certificate used or not?</a:t>
            </a:r>
          </a:p>
          <a:p>
            <a:endParaRPr lang="en-GB" b="1" dirty="0" smtClean="0"/>
          </a:p>
          <a:p>
            <a:pPr marL="285750" indent="-285750">
              <a:buFontTx/>
              <a:buChar char="-"/>
            </a:pPr>
            <a:r>
              <a:rPr lang="en-GB" dirty="0" smtClean="0"/>
              <a:t>Yes if it has lock screen, then</a:t>
            </a:r>
          </a:p>
          <a:p>
            <a:r>
              <a:rPr lang="en-GB" dirty="0" smtClean="0"/>
              <a:t>It is https: enabled site.</a:t>
            </a:r>
          </a:p>
          <a:p>
            <a:pPr marL="285750" indent="-285750">
              <a:buFontTx/>
              <a:buChar char="-"/>
            </a:pPr>
            <a:endParaRPr lang="en-GB" b="1" dirty="0"/>
          </a:p>
          <a:p>
            <a:r>
              <a:rPr lang="en-GB" b="1" dirty="0" smtClean="0"/>
              <a:t>Is SSL redirect is used or not?</a:t>
            </a:r>
          </a:p>
          <a:p>
            <a:endParaRPr lang="en-GB" b="1" dirty="0"/>
          </a:p>
          <a:p>
            <a:r>
              <a:rPr lang="en-GB" b="1" dirty="0" smtClean="0"/>
              <a:t>-   </a:t>
            </a:r>
            <a:r>
              <a:rPr lang="en-GB" dirty="0" smtClean="0"/>
              <a:t>Yes it is used.</a:t>
            </a:r>
            <a:endParaRPr lang="en-GB" dirty="0"/>
          </a:p>
        </p:txBody>
      </p:sp>
      <p:pic>
        <p:nvPicPr>
          <p:cNvPr id="2" name="Picture 1"/>
          <p:cNvPicPr>
            <a:picLocks noChangeAspect="1"/>
          </p:cNvPicPr>
          <p:nvPr/>
        </p:nvPicPr>
        <p:blipFill>
          <a:blip r:embed="rId3"/>
          <a:stretch>
            <a:fillRect/>
          </a:stretch>
        </p:blipFill>
        <p:spPr>
          <a:xfrm>
            <a:off x="134427" y="3474718"/>
            <a:ext cx="5701829" cy="3252085"/>
          </a:xfrm>
          <a:prstGeom prst="rect">
            <a:avLst/>
          </a:prstGeom>
        </p:spPr>
      </p:pic>
      <p:pic>
        <p:nvPicPr>
          <p:cNvPr id="7" name="Picture 6"/>
          <p:cNvPicPr>
            <a:picLocks noChangeAspect="1"/>
          </p:cNvPicPr>
          <p:nvPr/>
        </p:nvPicPr>
        <p:blipFill>
          <a:blip r:embed="rId4"/>
          <a:stretch>
            <a:fillRect/>
          </a:stretch>
        </p:blipFill>
        <p:spPr>
          <a:xfrm>
            <a:off x="6114552" y="3474718"/>
            <a:ext cx="5891917" cy="3108961"/>
          </a:xfrm>
          <a:prstGeom prst="rect">
            <a:avLst/>
          </a:prstGeom>
        </p:spPr>
      </p:pic>
      <p:pic>
        <p:nvPicPr>
          <p:cNvPr id="9" name="Picture 8"/>
          <p:cNvPicPr>
            <a:picLocks noChangeAspect="1"/>
          </p:cNvPicPr>
          <p:nvPr/>
        </p:nvPicPr>
        <p:blipFill>
          <a:blip r:embed="rId5"/>
          <a:stretch>
            <a:fillRect/>
          </a:stretch>
        </p:blipFill>
        <p:spPr>
          <a:xfrm>
            <a:off x="3525824" y="1312810"/>
            <a:ext cx="8368108" cy="1743848"/>
          </a:xfrm>
          <a:prstGeom prst="rect">
            <a:avLst/>
          </a:prstGeom>
        </p:spPr>
      </p:pic>
    </p:spTree>
    <p:extLst>
      <p:ext uri="{BB962C8B-B14F-4D97-AF65-F5344CB8AC3E}">
        <p14:creationId xmlns:p14="http://schemas.microsoft.com/office/powerpoint/2010/main" val="410787556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iamond 3">
            <a:extLst>
              <a:ext uri="{FF2B5EF4-FFF2-40B4-BE49-F238E27FC236}">
                <a16:creationId xmlns:a16="http://schemas.microsoft.com/office/drawing/2014/main" id="{1C59176D-59A8-4C02-B448-EE01232FB3E7}"/>
              </a:ext>
              <a:ext uri="{C183D7F6-B498-43B3-948B-1728B52AA6E4}">
                <adec:decorative xmlns="" xmlns:adec="http://schemas.microsoft.com/office/drawing/2017/decorative" val="1"/>
              </a:ext>
            </a:extLst>
          </p:cNvPr>
          <p:cNvSpPr/>
          <p:nvPr/>
        </p:nvSpPr>
        <p:spPr>
          <a:xfrm rot="159750">
            <a:off x="9410495" y="176369"/>
            <a:ext cx="2607364" cy="2607364"/>
          </a:xfrm>
          <a:prstGeom prst="diamond">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Diamond 4">
            <a:extLst>
              <a:ext uri="{FF2B5EF4-FFF2-40B4-BE49-F238E27FC236}">
                <a16:creationId xmlns:a16="http://schemas.microsoft.com/office/drawing/2014/main" id="{A50B1817-3C7F-41BC-8557-7A00C928EE16}"/>
              </a:ext>
              <a:ext uri="{C183D7F6-B498-43B3-948B-1728B52AA6E4}">
                <adec:decorative xmlns="" xmlns:adec="http://schemas.microsoft.com/office/drawing/2017/decorative" val="1"/>
              </a:ext>
            </a:extLst>
          </p:cNvPr>
          <p:cNvSpPr/>
          <p:nvPr/>
        </p:nvSpPr>
        <p:spPr>
          <a:xfrm>
            <a:off x="63610" y="4031312"/>
            <a:ext cx="2560320" cy="2767054"/>
          </a:xfrm>
          <a:prstGeom prst="diamond">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p:cNvSpPr>
            <a:spLocks noGrp="1"/>
          </p:cNvSpPr>
          <p:nvPr>
            <p:ph type="ctrTitle"/>
          </p:nvPr>
        </p:nvSpPr>
        <p:spPr>
          <a:xfrm>
            <a:off x="437933" y="841081"/>
            <a:ext cx="9144000" cy="960879"/>
          </a:xfrm>
        </p:spPr>
        <p:txBody>
          <a:bodyPr/>
          <a:lstStyle/>
          <a:p>
            <a:r>
              <a:rPr lang="en-GB" dirty="0" smtClean="0"/>
              <a:t>What is a SEO Audit?</a:t>
            </a:r>
            <a:endParaRPr lang="en-IN" dirty="0"/>
          </a:p>
        </p:txBody>
      </p:sp>
      <p:sp>
        <p:nvSpPr>
          <p:cNvPr id="6" name="TextBox 5"/>
          <p:cNvSpPr txBox="1"/>
          <p:nvPr/>
        </p:nvSpPr>
        <p:spPr>
          <a:xfrm>
            <a:off x="1023068" y="2008695"/>
            <a:ext cx="8969071" cy="1815882"/>
          </a:xfrm>
          <a:prstGeom prst="rect">
            <a:avLst/>
          </a:prstGeom>
          <a:noFill/>
        </p:spPr>
        <p:txBody>
          <a:bodyPr wrap="square" rtlCol="0">
            <a:spAutoFit/>
          </a:bodyPr>
          <a:lstStyle/>
          <a:p>
            <a:pPr marL="285750" indent="-285750">
              <a:buFont typeface="Arial" panose="020B0604020202020204" pitchFamily="34" charset="0"/>
              <a:buChar char="•"/>
            </a:pPr>
            <a:r>
              <a:rPr lang="en-GB" sz="2800" dirty="0"/>
              <a:t>An SEO audit is the process of evaluating how well your website is optimized for search engines. It identifies errors that can prevent your site from ranking well and opportunities that can help you gain more visibility.</a:t>
            </a:r>
            <a:endParaRPr lang="en-IN" sz="2800" dirty="0"/>
          </a:p>
        </p:txBody>
      </p:sp>
      <p:pic>
        <p:nvPicPr>
          <p:cNvPr id="7" name="Picture 6"/>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3133424" y="3786543"/>
            <a:ext cx="5541449" cy="3071457"/>
          </a:xfrm>
          <a:prstGeom prst="rect">
            <a:avLst/>
          </a:prstGeom>
        </p:spPr>
      </p:pic>
    </p:spTree>
    <p:extLst>
      <p:ext uri="{BB962C8B-B14F-4D97-AF65-F5344CB8AC3E}">
        <p14:creationId xmlns:p14="http://schemas.microsoft.com/office/powerpoint/2010/main" val="229344384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hidden="1">
            <a:extLst>
              <a:ext uri="{FF2B5EF4-FFF2-40B4-BE49-F238E27FC236}">
                <a16:creationId xmlns:a16="http://schemas.microsoft.com/office/drawing/2014/main" id="{2AC0C949-7A02-4C95-8017-D82E7E71C4F7}"/>
              </a:ext>
            </a:extLst>
          </p:cNvPr>
          <p:cNvSpPr>
            <a:spLocks noGrp="1"/>
          </p:cNvSpPr>
          <p:nvPr>
            <p:ph type="title" idx="4294967295"/>
          </p:nvPr>
        </p:nvSpPr>
        <p:spPr>
          <a:xfrm>
            <a:off x="0" y="365125"/>
            <a:ext cx="10515600" cy="1325563"/>
          </a:xfrm>
        </p:spPr>
        <p:txBody>
          <a:bodyPr/>
          <a:lstStyle/>
          <a:p>
            <a:r>
              <a:rPr lang="en-US" dirty="0"/>
              <a:t>Project analysis slide 5</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55765" y="321027"/>
            <a:ext cx="11734800" cy="3877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smtClean="0">
                <a:solidFill>
                  <a:schemeClr val="tx1">
                    <a:lumMod val="75000"/>
                    <a:lumOff val="25000"/>
                  </a:schemeClr>
                </a:solidFill>
              </a:rPr>
              <a:t>Basics</a:t>
            </a: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235601" y="760823"/>
            <a:ext cx="2329356" cy="923330"/>
          </a:xfrm>
          <a:prstGeom prst="rect">
            <a:avLst/>
          </a:prstGeom>
          <a:noFill/>
        </p:spPr>
        <p:txBody>
          <a:bodyPr wrap="none" rtlCol="0">
            <a:spAutoFit/>
          </a:bodyPr>
          <a:lstStyle/>
          <a:p>
            <a:r>
              <a:rPr lang="en-GB" b="1" dirty="0" smtClean="0"/>
              <a:t>Is Site mobile friendly?</a:t>
            </a:r>
          </a:p>
          <a:p>
            <a:endParaRPr lang="en-GB" b="1" dirty="0" smtClean="0"/>
          </a:p>
          <a:p>
            <a:pPr marL="285750" indent="-285750">
              <a:buFontTx/>
              <a:buChar char="-"/>
            </a:pPr>
            <a:r>
              <a:rPr lang="en-GB" dirty="0" smtClean="0"/>
              <a:t>Yes it is.</a:t>
            </a:r>
          </a:p>
        </p:txBody>
      </p:sp>
      <p:pic>
        <p:nvPicPr>
          <p:cNvPr id="5" name="Picture 4"/>
          <p:cNvPicPr>
            <a:picLocks noChangeAspect="1"/>
          </p:cNvPicPr>
          <p:nvPr/>
        </p:nvPicPr>
        <p:blipFill>
          <a:blip r:embed="rId3"/>
          <a:stretch>
            <a:fillRect/>
          </a:stretch>
        </p:blipFill>
        <p:spPr>
          <a:xfrm>
            <a:off x="3927944" y="708825"/>
            <a:ext cx="8054672" cy="5938465"/>
          </a:xfrm>
          <a:prstGeom prst="rect">
            <a:avLst/>
          </a:prstGeom>
        </p:spPr>
      </p:pic>
    </p:spTree>
    <p:extLst>
      <p:ext uri="{BB962C8B-B14F-4D97-AF65-F5344CB8AC3E}">
        <p14:creationId xmlns:p14="http://schemas.microsoft.com/office/powerpoint/2010/main" val="236707698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hidden="1">
            <a:extLst>
              <a:ext uri="{FF2B5EF4-FFF2-40B4-BE49-F238E27FC236}">
                <a16:creationId xmlns:a16="http://schemas.microsoft.com/office/drawing/2014/main" id="{2AC0C949-7A02-4C95-8017-D82E7E71C4F7}"/>
              </a:ext>
            </a:extLst>
          </p:cNvPr>
          <p:cNvSpPr>
            <a:spLocks noGrp="1"/>
          </p:cNvSpPr>
          <p:nvPr>
            <p:ph type="title" idx="4294967295"/>
          </p:nvPr>
        </p:nvSpPr>
        <p:spPr>
          <a:xfrm>
            <a:off x="0" y="365125"/>
            <a:ext cx="10515600" cy="1325563"/>
          </a:xfrm>
        </p:spPr>
        <p:txBody>
          <a:bodyPr/>
          <a:lstStyle/>
          <a:p>
            <a:r>
              <a:rPr lang="en-US" dirty="0"/>
              <a:t>Project analysis slide 5</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55765" y="321027"/>
            <a:ext cx="11734800" cy="3877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smtClean="0">
                <a:solidFill>
                  <a:schemeClr val="tx1">
                    <a:lumMod val="75000"/>
                    <a:lumOff val="25000"/>
                  </a:schemeClr>
                </a:solidFill>
              </a:rPr>
              <a:t>Basics</a:t>
            </a: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235601" y="760823"/>
            <a:ext cx="2882520" cy="923330"/>
          </a:xfrm>
          <a:prstGeom prst="rect">
            <a:avLst/>
          </a:prstGeom>
          <a:noFill/>
        </p:spPr>
        <p:txBody>
          <a:bodyPr wrap="none" rtlCol="0">
            <a:spAutoFit/>
          </a:bodyPr>
          <a:lstStyle/>
          <a:p>
            <a:r>
              <a:rPr lang="en-GB" b="1" dirty="0" smtClean="0"/>
              <a:t>If yes, then what it is speed?</a:t>
            </a:r>
            <a:br>
              <a:rPr lang="en-GB" b="1" dirty="0" smtClean="0"/>
            </a:br>
            <a:endParaRPr lang="en-GB" b="1" dirty="0"/>
          </a:p>
          <a:p>
            <a:r>
              <a:rPr lang="en-GB" b="1" dirty="0" smtClean="0"/>
              <a:t>-   </a:t>
            </a:r>
            <a:r>
              <a:rPr lang="en-GB" dirty="0" smtClean="0"/>
              <a:t>Yes it is used.</a:t>
            </a:r>
            <a:endParaRPr lang="en-GB" dirty="0"/>
          </a:p>
        </p:txBody>
      </p:sp>
      <p:pic>
        <p:nvPicPr>
          <p:cNvPr id="2" name="Picture 1"/>
          <p:cNvPicPr>
            <a:picLocks noChangeAspect="1"/>
          </p:cNvPicPr>
          <p:nvPr/>
        </p:nvPicPr>
        <p:blipFill>
          <a:blip r:embed="rId3"/>
          <a:stretch>
            <a:fillRect/>
          </a:stretch>
        </p:blipFill>
        <p:spPr>
          <a:xfrm>
            <a:off x="96504" y="1736151"/>
            <a:ext cx="6172178" cy="2144167"/>
          </a:xfrm>
          <a:prstGeom prst="rect">
            <a:avLst/>
          </a:prstGeom>
        </p:spPr>
      </p:pic>
      <p:pic>
        <p:nvPicPr>
          <p:cNvPr id="10" name="Picture 9"/>
          <p:cNvPicPr>
            <a:picLocks noChangeAspect="1"/>
          </p:cNvPicPr>
          <p:nvPr/>
        </p:nvPicPr>
        <p:blipFill>
          <a:blip r:embed="rId4"/>
          <a:stretch>
            <a:fillRect/>
          </a:stretch>
        </p:blipFill>
        <p:spPr>
          <a:xfrm>
            <a:off x="6347572" y="1684153"/>
            <a:ext cx="5541593" cy="2268239"/>
          </a:xfrm>
          <a:prstGeom prst="rect">
            <a:avLst/>
          </a:prstGeom>
        </p:spPr>
      </p:pic>
      <p:pic>
        <p:nvPicPr>
          <p:cNvPr id="12" name="Picture 11"/>
          <p:cNvPicPr>
            <a:picLocks noChangeAspect="1"/>
          </p:cNvPicPr>
          <p:nvPr/>
        </p:nvPicPr>
        <p:blipFill>
          <a:blip r:embed="rId5"/>
          <a:stretch>
            <a:fillRect/>
          </a:stretch>
        </p:blipFill>
        <p:spPr>
          <a:xfrm>
            <a:off x="96504" y="3932316"/>
            <a:ext cx="12021284" cy="2842195"/>
          </a:xfrm>
          <a:prstGeom prst="rect">
            <a:avLst/>
          </a:prstGeom>
        </p:spPr>
      </p:pic>
    </p:spTree>
    <p:extLst>
      <p:ext uri="{BB962C8B-B14F-4D97-AF65-F5344CB8AC3E}">
        <p14:creationId xmlns:p14="http://schemas.microsoft.com/office/powerpoint/2010/main" val="317109091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hidden="1">
            <a:extLst>
              <a:ext uri="{FF2B5EF4-FFF2-40B4-BE49-F238E27FC236}">
                <a16:creationId xmlns:a16="http://schemas.microsoft.com/office/drawing/2014/main" id="{2AC0C949-7A02-4C95-8017-D82E7E71C4F7}"/>
              </a:ext>
            </a:extLst>
          </p:cNvPr>
          <p:cNvSpPr>
            <a:spLocks noGrp="1"/>
          </p:cNvSpPr>
          <p:nvPr>
            <p:ph type="title" idx="4294967295"/>
          </p:nvPr>
        </p:nvSpPr>
        <p:spPr>
          <a:xfrm>
            <a:off x="0" y="365125"/>
            <a:ext cx="10515600" cy="1325563"/>
          </a:xfrm>
        </p:spPr>
        <p:txBody>
          <a:bodyPr/>
          <a:lstStyle/>
          <a:p>
            <a:r>
              <a:rPr lang="en-US" dirty="0"/>
              <a:t>Project analysis slide 5</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405517" y="321027"/>
            <a:ext cx="11385048"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smtClean="0">
                <a:solidFill>
                  <a:schemeClr val="tx1">
                    <a:lumMod val="75000"/>
                    <a:lumOff val="25000"/>
                  </a:schemeClr>
                </a:solidFill>
              </a:rPr>
              <a:t>Technical</a:t>
            </a:r>
          </a:p>
          <a:p>
            <a:pPr algn="ct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235601" y="744921"/>
            <a:ext cx="11330666" cy="923330"/>
          </a:xfrm>
          <a:prstGeom prst="rect">
            <a:avLst/>
          </a:prstGeom>
          <a:noFill/>
        </p:spPr>
        <p:txBody>
          <a:bodyPr wrap="none" rtlCol="0">
            <a:spAutoFit/>
          </a:bodyPr>
          <a:lstStyle/>
          <a:p>
            <a:r>
              <a:rPr lang="en-GB" b="1" dirty="0" smtClean="0"/>
              <a:t>If Site Map available or not?</a:t>
            </a:r>
            <a:br>
              <a:rPr lang="en-GB" b="1" dirty="0" smtClean="0"/>
            </a:br>
            <a:endParaRPr lang="en-GB" b="1" dirty="0"/>
          </a:p>
          <a:p>
            <a:r>
              <a:rPr lang="en-GB" b="1" dirty="0" smtClean="0"/>
              <a:t>-   </a:t>
            </a:r>
            <a:r>
              <a:rPr lang="en-GB" dirty="0" smtClean="0"/>
              <a:t>Yes. Search engines like Google use to crawl and re-crawl posts/pages/product/images/archives on your website.</a:t>
            </a:r>
            <a:endParaRPr lang="en-GB" dirty="0"/>
          </a:p>
        </p:txBody>
      </p:sp>
      <p:pic>
        <p:nvPicPr>
          <p:cNvPr id="5" name="Picture 4"/>
          <p:cNvPicPr>
            <a:picLocks noChangeAspect="1"/>
          </p:cNvPicPr>
          <p:nvPr/>
        </p:nvPicPr>
        <p:blipFill>
          <a:blip r:embed="rId3"/>
          <a:stretch>
            <a:fillRect/>
          </a:stretch>
        </p:blipFill>
        <p:spPr>
          <a:xfrm>
            <a:off x="212606" y="1677251"/>
            <a:ext cx="11770869" cy="2038635"/>
          </a:xfrm>
          <a:prstGeom prst="rect">
            <a:avLst/>
          </a:prstGeom>
        </p:spPr>
      </p:pic>
      <p:pic>
        <p:nvPicPr>
          <p:cNvPr id="7" name="Picture 6"/>
          <p:cNvPicPr>
            <a:picLocks noChangeAspect="1"/>
          </p:cNvPicPr>
          <p:nvPr/>
        </p:nvPicPr>
        <p:blipFill>
          <a:blip r:embed="rId4"/>
          <a:stretch>
            <a:fillRect/>
          </a:stretch>
        </p:blipFill>
        <p:spPr>
          <a:xfrm>
            <a:off x="235601" y="3715886"/>
            <a:ext cx="11770868" cy="3070296"/>
          </a:xfrm>
          <a:prstGeom prst="rect">
            <a:avLst/>
          </a:prstGeom>
        </p:spPr>
      </p:pic>
    </p:spTree>
    <p:extLst>
      <p:ext uri="{BB962C8B-B14F-4D97-AF65-F5344CB8AC3E}">
        <p14:creationId xmlns:p14="http://schemas.microsoft.com/office/powerpoint/2010/main" val="263829242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hidden="1">
            <a:extLst>
              <a:ext uri="{FF2B5EF4-FFF2-40B4-BE49-F238E27FC236}">
                <a16:creationId xmlns:a16="http://schemas.microsoft.com/office/drawing/2014/main" id="{2AC0C949-7A02-4C95-8017-D82E7E71C4F7}"/>
              </a:ext>
            </a:extLst>
          </p:cNvPr>
          <p:cNvSpPr>
            <a:spLocks noGrp="1"/>
          </p:cNvSpPr>
          <p:nvPr>
            <p:ph type="title" idx="4294967295"/>
          </p:nvPr>
        </p:nvSpPr>
        <p:spPr>
          <a:xfrm>
            <a:off x="0" y="365125"/>
            <a:ext cx="10515600" cy="1325563"/>
          </a:xfrm>
        </p:spPr>
        <p:txBody>
          <a:bodyPr/>
          <a:lstStyle/>
          <a:p>
            <a:r>
              <a:rPr lang="en-US" dirty="0"/>
              <a:t>Project analysis slide 5</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405517" y="321027"/>
            <a:ext cx="11385048"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smtClean="0">
                <a:solidFill>
                  <a:schemeClr val="tx1">
                    <a:lumMod val="75000"/>
                    <a:lumOff val="25000"/>
                  </a:schemeClr>
                </a:solidFill>
              </a:rPr>
              <a:t>Technical</a:t>
            </a:r>
          </a:p>
          <a:p>
            <a:pPr algn="ct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140705" y="724770"/>
            <a:ext cx="11914672" cy="923330"/>
          </a:xfrm>
          <a:prstGeom prst="rect">
            <a:avLst/>
          </a:prstGeom>
          <a:noFill/>
        </p:spPr>
        <p:txBody>
          <a:bodyPr wrap="none" rtlCol="0">
            <a:spAutoFit/>
          </a:bodyPr>
          <a:lstStyle/>
          <a:p>
            <a:r>
              <a:rPr lang="en-GB" b="1" dirty="0" smtClean="0"/>
              <a:t>If Robots. Txt available or not?</a:t>
            </a:r>
            <a:br>
              <a:rPr lang="en-GB" b="1" dirty="0" smtClean="0"/>
            </a:br>
            <a:endParaRPr lang="en-GB" b="1" dirty="0"/>
          </a:p>
          <a:p>
            <a:r>
              <a:rPr lang="en-GB" b="1" dirty="0" smtClean="0"/>
              <a:t>-   </a:t>
            </a:r>
            <a:r>
              <a:rPr lang="en-GB" dirty="0" smtClean="0"/>
              <a:t>Yes, this file is to prevent the crawling and indexing of certain parts of your site by web crawlers and spiders run by sites.</a:t>
            </a:r>
            <a:endParaRPr lang="en-GB" dirty="0"/>
          </a:p>
        </p:txBody>
      </p:sp>
      <p:pic>
        <p:nvPicPr>
          <p:cNvPr id="2" name="Picture 1"/>
          <p:cNvPicPr>
            <a:picLocks noChangeAspect="1"/>
          </p:cNvPicPr>
          <p:nvPr/>
        </p:nvPicPr>
        <p:blipFill>
          <a:blip r:embed="rId3"/>
          <a:stretch>
            <a:fillRect/>
          </a:stretch>
        </p:blipFill>
        <p:spPr>
          <a:xfrm>
            <a:off x="148135" y="1666153"/>
            <a:ext cx="11699307" cy="1267878"/>
          </a:xfrm>
          <a:prstGeom prst="rect">
            <a:avLst/>
          </a:prstGeom>
        </p:spPr>
      </p:pic>
      <p:pic>
        <p:nvPicPr>
          <p:cNvPr id="6" name="Picture 5"/>
          <p:cNvPicPr>
            <a:picLocks noChangeAspect="1"/>
          </p:cNvPicPr>
          <p:nvPr/>
        </p:nvPicPr>
        <p:blipFill>
          <a:blip r:embed="rId4"/>
          <a:stretch>
            <a:fillRect/>
          </a:stretch>
        </p:blipFill>
        <p:spPr>
          <a:xfrm>
            <a:off x="140705" y="3071354"/>
            <a:ext cx="11699307" cy="3703157"/>
          </a:xfrm>
          <a:prstGeom prst="rect">
            <a:avLst/>
          </a:prstGeom>
        </p:spPr>
      </p:pic>
    </p:spTree>
    <p:extLst>
      <p:ext uri="{BB962C8B-B14F-4D97-AF65-F5344CB8AC3E}">
        <p14:creationId xmlns:p14="http://schemas.microsoft.com/office/powerpoint/2010/main" val="414562461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hidden="1">
            <a:extLst>
              <a:ext uri="{FF2B5EF4-FFF2-40B4-BE49-F238E27FC236}">
                <a16:creationId xmlns:a16="http://schemas.microsoft.com/office/drawing/2014/main" id="{2AC0C949-7A02-4C95-8017-D82E7E71C4F7}"/>
              </a:ext>
            </a:extLst>
          </p:cNvPr>
          <p:cNvSpPr>
            <a:spLocks noGrp="1"/>
          </p:cNvSpPr>
          <p:nvPr>
            <p:ph type="title" idx="4294967295"/>
          </p:nvPr>
        </p:nvSpPr>
        <p:spPr>
          <a:xfrm>
            <a:off x="0" y="365125"/>
            <a:ext cx="10515600" cy="1325563"/>
          </a:xfrm>
        </p:spPr>
        <p:txBody>
          <a:bodyPr/>
          <a:lstStyle/>
          <a:p>
            <a:r>
              <a:rPr lang="en-US" dirty="0"/>
              <a:t>Project analysis slide 5</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405517" y="321027"/>
            <a:ext cx="11385048"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smtClean="0">
                <a:solidFill>
                  <a:schemeClr val="tx1">
                    <a:lumMod val="75000"/>
                    <a:lumOff val="25000"/>
                  </a:schemeClr>
                </a:solidFill>
              </a:rPr>
              <a:t>Technical</a:t>
            </a:r>
          </a:p>
          <a:p>
            <a:pPr algn="ct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140705" y="724770"/>
            <a:ext cx="3575594" cy="923330"/>
          </a:xfrm>
          <a:prstGeom prst="rect">
            <a:avLst/>
          </a:prstGeom>
          <a:noFill/>
        </p:spPr>
        <p:txBody>
          <a:bodyPr wrap="none" rtlCol="0">
            <a:spAutoFit/>
          </a:bodyPr>
          <a:lstStyle/>
          <a:p>
            <a:r>
              <a:rPr lang="en-GB" b="1" dirty="0" smtClean="0"/>
              <a:t>How many pages has thin content?</a:t>
            </a:r>
          </a:p>
          <a:p>
            <a:endParaRPr lang="en-GB" b="1" dirty="0"/>
          </a:p>
          <a:p>
            <a:r>
              <a:rPr lang="en-GB" b="1" dirty="0" smtClean="0"/>
              <a:t>-  Yes </a:t>
            </a:r>
            <a:r>
              <a:rPr lang="en-GB" dirty="0" smtClean="0"/>
              <a:t>.</a:t>
            </a:r>
            <a:endParaRPr lang="en-GB" dirty="0"/>
          </a:p>
        </p:txBody>
      </p:sp>
      <p:pic>
        <p:nvPicPr>
          <p:cNvPr id="5" name="Picture 4"/>
          <p:cNvPicPr>
            <a:picLocks noChangeAspect="1"/>
          </p:cNvPicPr>
          <p:nvPr/>
        </p:nvPicPr>
        <p:blipFill>
          <a:blip r:embed="rId3"/>
          <a:stretch>
            <a:fillRect/>
          </a:stretch>
        </p:blipFill>
        <p:spPr>
          <a:xfrm>
            <a:off x="285485" y="1801666"/>
            <a:ext cx="10317015" cy="1495634"/>
          </a:xfrm>
          <a:prstGeom prst="rect">
            <a:avLst/>
          </a:prstGeom>
        </p:spPr>
      </p:pic>
      <p:pic>
        <p:nvPicPr>
          <p:cNvPr id="7" name="Picture 6"/>
          <p:cNvPicPr>
            <a:picLocks noChangeAspect="1"/>
          </p:cNvPicPr>
          <p:nvPr/>
        </p:nvPicPr>
        <p:blipFill>
          <a:blip r:embed="rId4"/>
          <a:stretch>
            <a:fillRect/>
          </a:stretch>
        </p:blipFill>
        <p:spPr>
          <a:xfrm>
            <a:off x="285485" y="4111486"/>
            <a:ext cx="10364646" cy="2572109"/>
          </a:xfrm>
          <a:prstGeom prst="rect">
            <a:avLst/>
          </a:prstGeom>
        </p:spPr>
      </p:pic>
      <p:sp>
        <p:nvSpPr>
          <p:cNvPr id="13" name="TextBox 12"/>
          <p:cNvSpPr txBox="1"/>
          <p:nvPr/>
        </p:nvSpPr>
        <p:spPr>
          <a:xfrm>
            <a:off x="285485" y="3188156"/>
            <a:ext cx="3429785" cy="923330"/>
          </a:xfrm>
          <a:prstGeom prst="rect">
            <a:avLst/>
          </a:prstGeom>
          <a:noFill/>
        </p:spPr>
        <p:txBody>
          <a:bodyPr wrap="none" rtlCol="0">
            <a:spAutoFit/>
          </a:bodyPr>
          <a:lstStyle/>
          <a:p>
            <a:r>
              <a:rPr lang="en-GB" b="1" dirty="0" smtClean="0"/>
              <a:t>Does site have Analytics Tracker?</a:t>
            </a:r>
          </a:p>
          <a:p>
            <a:endParaRPr lang="en-GB" b="1" dirty="0"/>
          </a:p>
          <a:p>
            <a:r>
              <a:rPr lang="en-GB" b="1" dirty="0" smtClean="0"/>
              <a:t>-  Yes </a:t>
            </a:r>
            <a:r>
              <a:rPr lang="en-GB" dirty="0" smtClean="0"/>
              <a:t>.</a:t>
            </a:r>
            <a:endParaRPr lang="en-GB" dirty="0"/>
          </a:p>
        </p:txBody>
      </p:sp>
    </p:spTree>
    <p:extLst>
      <p:ext uri="{BB962C8B-B14F-4D97-AF65-F5344CB8AC3E}">
        <p14:creationId xmlns:p14="http://schemas.microsoft.com/office/powerpoint/2010/main" val="63814382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hidden="1">
            <a:extLst>
              <a:ext uri="{FF2B5EF4-FFF2-40B4-BE49-F238E27FC236}">
                <a16:creationId xmlns:a16="http://schemas.microsoft.com/office/drawing/2014/main" id="{2AC0C949-7A02-4C95-8017-D82E7E71C4F7}"/>
              </a:ext>
            </a:extLst>
          </p:cNvPr>
          <p:cNvSpPr>
            <a:spLocks noGrp="1"/>
          </p:cNvSpPr>
          <p:nvPr>
            <p:ph type="title" idx="4294967295"/>
          </p:nvPr>
        </p:nvSpPr>
        <p:spPr>
          <a:xfrm>
            <a:off x="0" y="365125"/>
            <a:ext cx="10515600" cy="1325563"/>
          </a:xfrm>
        </p:spPr>
        <p:txBody>
          <a:bodyPr/>
          <a:lstStyle/>
          <a:p>
            <a:r>
              <a:rPr lang="en-US" dirty="0"/>
              <a:t>Project analysis slide 5</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405517" y="321027"/>
            <a:ext cx="11385048"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smtClean="0">
                <a:solidFill>
                  <a:schemeClr val="tx1">
                    <a:lumMod val="75000"/>
                    <a:lumOff val="25000"/>
                  </a:schemeClr>
                </a:solidFill>
              </a:rPr>
              <a:t>Optimization</a:t>
            </a:r>
          </a:p>
          <a:p>
            <a:pPr algn="ct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140705" y="724770"/>
            <a:ext cx="2737929" cy="923330"/>
          </a:xfrm>
          <a:prstGeom prst="rect">
            <a:avLst/>
          </a:prstGeom>
          <a:noFill/>
        </p:spPr>
        <p:txBody>
          <a:bodyPr wrap="none" rtlCol="0">
            <a:spAutoFit/>
          </a:bodyPr>
          <a:lstStyle/>
          <a:p>
            <a:r>
              <a:rPr lang="en-GB" b="1" dirty="0" smtClean="0"/>
              <a:t>Is Meta Title Tag available?</a:t>
            </a:r>
            <a:br>
              <a:rPr lang="en-GB" b="1" dirty="0" smtClean="0"/>
            </a:br>
            <a:endParaRPr lang="en-GB" b="1" dirty="0"/>
          </a:p>
          <a:p>
            <a:r>
              <a:rPr lang="en-GB" b="1" dirty="0" smtClean="0"/>
              <a:t>-  Yes </a:t>
            </a:r>
            <a:r>
              <a:rPr lang="en-GB" dirty="0" smtClean="0"/>
              <a:t>.</a:t>
            </a:r>
            <a:endParaRPr lang="en-GB" dirty="0"/>
          </a:p>
        </p:txBody>
      </p:sp>
      <p:pic>
        <p:nvPicPr>
          <p:cNvPr id="5" name="Picture 4"/>
          <p:cNvPicPr>
            <a:picLocks noChangeAspect="1"/>
          </p:cNvPicPr>
          <p:nvPr/>
        </p:nvPicPr>
        <p:blipFill>
          <a:blip r:embed="rId3"/>
          <a:stretch>
            <a:fillRect/>
          </a:stretch>
        </p:blipFill>
        <p:spPr>
          <a:xfrm>
            <a:off x="140705" y="1719266"/>
            <a:ext cx="10251650" cy="1733792"/>
          </a:xfrm>
          <a:prstGeom prst="rect">
            <a:avLst/>
          </a:prstGeom>
        </p:spPr>
      </p:pic>
      <p:sp>
        <p:nvSpPr>
          <p:cNvPr id="10" name="TextBox 9"/>
          <p:cNvSpPr txBox="1"/>
          <p:nvPr/>
        </p:nvSpPr>
        <p:spPr>
          <a:xfrm>
            <a:off x="140704" y="3589576"/>
            <a:ext cx="3102131" cy="923330"/>
          </a:xfrm>
          <a:prstGeom prst="rect">
            <a:avLst/>
          </a:prstGeom>
          <a:noFill/>
        </p:spPr>
        <p:txBody>
          <a:bodyPr wrap="none" rtlCol="0">
            <a:spAutoFit/>
          </a:bodyPr>
          <a:lstStyle/>
          <a:p>
            <a:r>
              <a:rPr lang="en-GB" b="1" dirty="0" smtClean="0"/>
              <a:t>Is Meta descriptions available?</a:t>
            </a:r>
            <a:br>
              <a:rPr lang="en-GB" b="1" dirty="0" smtClean="0"/>
            </a:br>
            <a:endParaRPr lang="en-GB" b="1" dirty="0"/>
          </a:p>
          <a:p>
            <a:r>
              <a:rPr lang="en-GB" b="1" dirty="0" smtClean="0"/>
              <a:t>-  Yes </a:t>
            </a:r>
            <a:r>
              <a:rPr lang="en-GB" dirty="0" smtClean="0"/>
              <a:t>.</a:t>
            </a:r>
            <a:endParaRPr lang="en-GB" dirty="0"/>
          </a:p>
        </p:txBody>
      </p:sp>
      <p:pic>
        <p:nvPicPr>
          <p:cNvPr id="7" name="Picture 6"/>
          <p:cNvPicPr>
            <a:picLocks noChangeAspect="1"/>
          </p:cNvPicPr>
          <p:nvPr/>
        </p:nvPicPr>
        <p:blipFill>
          <a:blip r:embed="rId4"/>
          <a:stretch>
            <a:fillRect/>
          </a:stretch>
        </p:blipFill>
        <p:spPr>
          <a:xfrm>
            <a:off x="140704" y="4649424"/>
            <a:ext cx="10507541" cy="1804957"/>
          </a:xfrm>
          <a:prstGeom prst="rect">
            <a:avLst/>
          </a:prstGeom>
        </p:spPr>
      </p:pic>
    </p:spTree>
    <p:extLst>
      <p:ext uri="{BB962C8B-B14F-4D97-AF65-F5344CB8AC3E}">
        <p14:creationId xmlns:p14="http://schemas.microsoft.com/office/powerpoint/2010/main" val="307859438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hidden="1">
            <a:extLst>
              <a:ext uri="{FF2B5EF4-FFF2-40B4-BE49-F238E27FC236}">
                <a16:creationId xmlns:a16="http://schemas.microsoft.com/office/drawing/2014/main" id="{2AC0C949-7A02-4C95-8017-D82E7E71C4F7}"/>
              </a:ext>
            </a:extLst>
          </p:cNvPr>
          <p:cNvSpPr>
            <a:spLocks noGrp="1"/>
          </p:cNvSpPr>
          <p:nvPr>
            <p:ph type="title" idx="4294967295"/>
          </p:nvPr>
        </p:nvSpPr>
        <p:spPr>
          <a:xfrm>
            <a:off x="0" y="365125"/>
            <a:ext cx="10515600" cy="1325563"/>
          </a:xfrm>
        </p:spPr>
        <p:txBody>
          <a:bodyPr/>
          <a:lstStyle/>
          <a:p>
            <a:r>
              <a:rPr lang="en-US" dirty="0"/>
              <a:t>Project analysis slide 5</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405517" y="321027"/>
            <a:ext cx="11385048"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smtClean="0">
                <a:solidFill>
                  <a:schemeClr val="tx1">
                    <a:lumMod val="75000"/>
                    <a:lumOff val="25000"/>
                  </a:schemeClr>
                </a:solidFill>
              </a:rPr>
              <a:t>Optimization</a:t>
            </a:r>
          </a:p>
          <a:p>
            <a:pPr algn="ct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140705" y="724770"/>
            <a:ext cx="2369751" cy="923330"/>
          </a:xfrm>
          <a:prstGeom prst="rect">
            <a:avLst/>
          </a:prstGeom>
          <a:noFill/>
        </p:spPr>
        <p:txBody>
          <a:bodyPr wrap="none" rtlCol="0">
            <a:spAutoFit/>
          </a:bodyPr>
          <a:lstStyle/>
          <a:p>
            <a:r>
              <a:rPr lang="en-GB" b="1" dirty="0" smtClean="0"/>
              <a:t>SERP Snippet Preview?</a:t>
            </a:r>
          </a:p>
          <a:p>
            <a:endParaRPr lang="en-GB" b="1" dirty="0"/>
          </a:p>
          <a:p>
            <a:r>
              <a:rPr lang="en-GB" b="1" dirty="0" smtClean="0"/>
              <a:t>-  Yes </a:t>
            </a:r>
            <a:r>
              <a:rPr lang="en-GB" dirty="0" smtClean="0"/>
              <a:t>.</a:t>
            </a:r>
            <a:endParaRPr lang="en-GB" dirty="0"/>
          </a:p>
        </p:txBody>
      </p:sp>
      <p:sp>
        <p:nvSpPr>
          <p:cNvPr id="10" name="TextBox 9"/>
          <p:cNvSpPr txBox="1"/>
          <p:nvPr/>
        </p:nvSpPr>
        <p:spPr>
          <a:xfrm>
            <a:off x="140703" y="3450866"/>
            <a:ext cx="2200924" cy="923330"/>
          </a:xfrm>
          <a:prstGeom prst="rect">
            <a:avLst/>
          </a:prstGeom>
          <a:noFill/>
        </p:spPr>
        <p:txBody>
          <a:bodyPr wrap="none" rtlCol="0">
            <a:spAutoFit/>
          </a:bodyPr>
          <a:lstStyle/>
          <a:p>
            <a:r>
              <a:rPr lang="en-GB" b="1" dirty="0" smtClean="0"/>
              <a:t>Is Site using H1 Tags?</a:t>
            </a:r>
            <a:br>
              <a:rPr lang="en-GB" b="1" dirty="0" smtClean="0"/>
            </a:br>
            <a:endParaRPr lang="en-GB" b="1" dirty="0"/>
          </a:p>
          <a:p>
            <a:r>
              <a:rPr lang="en-GB" b="1" dirty="0" smtClean="0"/>
              <a:t>-  Yes </a:t>
            </a:r>
            <a:r>
              <a:rPr lang="en-GB" dirty="0" smtClean="0"/>
              <a:t>.</a:t>
            </a:r>
            <a:endParaRPr lang="en-GB" dirty="0"/>
          </a:p>
        </p:txBody>
      </p:sp>
      <p:pic>
        <p:nvPicPr>
          <p:cNvPr id="2" name="Picture 1"/>
          <p:cNvPicPr>
            <a:picLocks noChangeAspect="1"/>
          </p:cNvPicPr>
          <p:nvPr/>
        </p:nvPicPr>
        <p:blipFill>
          <a:blip r:embed="rId3"/>
          <a:stretch>
            <a:fillRect/>
          </a:stretch>
        </p:blipFill>
        <p:spPr>
          <a:xfrm>
            <a:off x="140704" y="1638050"/>
            <a:ext cx="11770350" cy="1812816"/>
          </a:xfrm>
          <a:prstGeom prst="rect">
            <a:avLst/>
          </a:prstGeom>
        </p:spPr>
      </p:pic>
      <p:pic>
        <p:nvPicPr>
          <p:cNvPr id="6" name="Picture 5"/>
          <p:cNvPicPr>
            <a:picLocks noChangeAspect="1"/>
          </p:cNvPicPr>
          <p:nvPr/>
        </p:nvPicPr>
        <p:blipFill>
          <a:blip r:embed="rId4"/>
          <a:stretch>
            <a:fillRect/>
          </a:stretch>
        </p:blipFill>
        <p:spPr>
          <a:xfrm>
            <a:off x="191603" y="4382147"/>
            <a:ext cx="11668551" cy="1581371"/>
          </a:xfrm>
          <a:prstGeom prst="rect">
            <a:avLst/>
          </a:prstGeom>
        </p:spPr>
      </p:pic>
      <p:pic>
        <p:nvPicPr>
          <p:cNvPr id="9" name="Picture 8"/>
          <p:cNvPicPr>
            <a:picLocks noChangeAspect="1"/>
          </p:cNvPicPr>
          <p:nvPr/>
        </p:nvPicPr>
        <p:blipFill>
          <a:blip r:embed="rId5"/>
          <a:stretch>
            <a:fillRect/>
          </a:stretch>
        </p:blipFill>
        <p:spPr>
          <a:xfrm>
            <a:off x="242502" y="5804453"/>
            <a:ext cx="11668551" cy="971978"/>
          </a:xfrm>
          <a:prstGeom prst="rect">
            <a:avLst/>
          </a:prstGeom>
        </p:spPr>
      </p:pic>
    </p:spTree>
    <p:extLst>
      <p:ext uri="{BB962C8B-B14F-4D97-AF65-F5344CB8AC3E}">
        <p14:creationId xmlns:p14="http://schemas.microsoft.com/office/powerpoint/2010/main" val="362354990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hidden="1">
            <a:extLst>
              <a:ext uri="{FF2B5EF4-FFF2-40B4-BE49-F238E27FC236}">
                <a16:creationId xmlns:a16="http://schemas.microsoft.com/office/drawing/2014/main" id="{2AC0C949-7A02-4C95-8017-D82E7E71C4F7}"/>
              </a:ext>
            </a:extLst>
          </p:cNvPr>
          <p:cNvSpPr>
            <a:spLocks noGrp="1"/>
          </p:cNvSpPr>
          <p:nvPr>
            <p:ph type="title" idx="4294967295"/>
          </p:nvPr>
        </p:nvSpPr>
        <p:spPr>
          <a:xfrm>
            <a:off x="0" y="365125"/>
            <a:ext cx="10515600" cy="1325563"/>
          </a:xfrm>
        </p:spPr>
        <p:txBody>
          <a:bodyPr/>
          <a:lstStyle/>
          <a:p>
            <a:r>
              <a:rPr lang="en-US" dirty="0"/>
              <a:t>Project analysis slide 5</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405517" y="321027"/>
            <a:ext cx="11385048"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smtClean="0">
                <a:solidFill>
                  <a:schemeClr val="tx1">
                    <a:lumMod val="75000"/>
                    <a:lumOff val="25000"/>
                  </a:schemeClr>
                </a:solidFill>
              </a:rPr>
              <a:t>Optimization</a:t>
            </a:r>
          </a:p>
          <a:p>
            <a:pPr algn="ct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140705" y="724770"/>
            <a:ext cx="4673074" cy="923330"/>
          </a:xfrm>
          <a:prstGeom prst="rect">
            <a:avLst/>
          </a:prstGeom>
          <a:noFill/>
        </p:spPr>
        <p:txBody>
          <a:bodyPr wrap="none" rtlCol="0">
            <a:spAutoFit/>
          </a:bodyPr>
          <a:lstStyle/>
          <a:p>
            <a:r>
              <a:rPr lang="en-GB" b="1" dirty="0" smtClean="0"/>
              <a:t>Is site having any Image missing Alt attributes?</a:t>
            </a:r>
          </a:p>
          <a:p>
            <a:endParaRPr lang="en-GB" b="1" dirty="0"/>
          </a:p>
          <a:p>
            <a:r>
              <a:rPr lang="en-GB" b="1" dirty="0" smtClean="0"/>
              <a:t>-  No</a:t>
            </a:r>
            <a:r>
              <a:rPr lang="en-GB" dirty="0" smtClean="0"/>
              <a:t>, the site is perfect.</a:t>
            </a:r>
            <a:endParaRPr lang="en-GB" dirty="0"/>
          </a:p>
        </p:txBody>
      </p:sp>
      <p:sp>
        <p:nvSpPr>
          <p:cNvPr id="10" name="TextBox 9"/>
          <p:cNvSpPr txBox="1"/>
          <p:nvPr/>
        </p:nvSpPr>
        <p:spPr>
          <a:xfrm>
            <a:off x="140703" y="3936176"/>
            <a:ext cx="2909451" cy="923330"/>
          </a:xfrm>
          <a:prstGeom prst="rect">
            <a:avLst/>
          </a:prstGeom>
          <a:noFill/>
        </p:spPr>
        <p:txBody>
          <a:bodyPr wrap="none" rtlCol="0">
            <a:spAutoFit/>
          </a:bodyPr>
          <a:lstStyle/>
          <a:p>
            <a:r>
              <a:rPr lang="en-GB" b="1" dirty="0" smtClean="0"/>
              <a:t>Is Site using Canonical Tags?</a:t>
            </a:r>
            <a:br>
              <a:rPr lang="en-GB" b="1" dirty="0" smtClean="0"/>
            </a:br>
            <a:endParaRPr lang="en-GB" b="1" dirty="0"/>
          </a:p>
          <a:p>
            <a:r>
              <a:rPr lang="en-GB" b="1" dirty="0" smtClean="0"/>
              <a:t>-  Yes </a:t>
            </a:r>
            <a:r>
              <a:rPr lang="en-GB" dirty="0" smtClean="0"/>
              <a:t>.</a:t>
            </a:r>
            <a:endParaRPr lang="en-GB" dirty="0"/>
          </a:p>
        </p:txBody>
      </p:sp>
      <p:pic>
        <p:nvPicPr>
          <p:cNvPr id="5" name="Picture 4"/>
          <p:cNvPicPr>
            <a:picLocks noChangeAspect="1"/>
          </p:cNvPicPr>
          <p:nvPr/>
        </p:nvPicPr>
        <p:blipFill>
          <a:blip r:embed="rId3"/>
          <a:stretch>
            <a:fillRect/>
          </a:stretch>
        </p:blipFill>
        <p:spPr>
          <a:xfrm>
            <a:off x="140703" y="1648101"/>
            <a:ext cx="10488489" cy="1325688"/>
          </a:xfrm>
          <a:prstGeom prst="rect">
            <a:avLst/>
          </a:prstGeom>
        </p:spPr>
      </p:pic>
      <p:pic>
        <p:nvPicPr>
          <p:cNvPr id="7" name="Picture 6"/>
          <p:cNvPicPr>
            <a:picLocks noChangeAspect="1"/>
          </p:cNvPicPr>
          <p:nvPr/>
        </p:nvPicPr>
        <p:blipFill>
          <a:blip r:embed="rId4"/>
          <a:stretch>
            <a:fillRect/>
          </a:stretch>
        </p:blipFill>
        <p:spPr>
          <a:xfrm>
            <a:off x="240729" y="5071033"/>
            <a:ext cx="10288436" cy="1504696"/>
          </a:xfrm>
          <a:prstGeom prst="rect">
            <a:avLst/>
          </a:prstGeom>
        </p:spPr>
      </p:pic>
    </p:spTree>
    <p:extLst>
      <p:ext uri="{BB962C8B-B14F-4D97-AF65-F5344CB8AC3E}">
        <p14:creationId xmlns:p14="http://schemas.microsoft.com/office/powerpoint/2010/main" val="58387066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hidden="1">
            <a:extLst>
              <a:ext uri="{FF2B5EF4-FFF2-40B4-BE49-F238E27FC236}">
                <a16:creationId xmlns:a16="http://schemas.microsoft.com/office/drawing/2014/main" id="{2AC0C949-7A02-4C95-8017-D82E7E71C4F7}"/>
              </a:ext>
            </a:extLst>
          </p:cNvPr>
          <p:cNvSpPr>
            <a:spLocks noGrp="1"/>
          </p:cNvSpPr>
          <p:nvPr>
            <p:ph type="title" idx="4294967295"/>
          </p:nvPr>
        </p:nvSpPr>
        <p:spPr>
          <a:xfrm>
            <a:off x="0" y="365125"/>
            <a:ext cx="10515600" cy="1325563"/>
          </a:xfrm>
        </p:spPr>
        <p:txBody>
          <a:bodyPr/>
          <a:lstStyle/>
          <a:p>
            <a:r>
              <a:rPr lang="en-US" dirty="0"/>
              <a:t>Project analysis slide 5</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405517" y="321027"/>
            <a:ext cx="11385048"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smtClean="0">
                <a:solidFill>
                  <a:schemeClr val="tx1">
                    <a:lumMod val="75000"/>
                    <a:lumOff val="25000"/>
                  </a:schemeClr>
                </a:solidFill>
              </a:rPr>
              <a:t>Optimization</a:t>
            </a:r>
          </a:p>
          <a:p>
            <a:pPr algn="ct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140705" y="724770"/>
            <a:ext cx="4184351" cy="923330"/>
          </a:xfrm>
          <a:prstGeom prst="rect">
            <a:avLst/>
          </a:prstGeom>
          <a:noFill/>
        </p:spPr>
        <p:txBody>
          <a:bodyPr wrap="none" rtlCol="0">
            <a:spAutoFit/>
          </a:bodyPr>
          <a:lstStyle/>
          <a:p>
            <a:r>
              <a:rPr lang="en-GB" b="1" dirty="0" smtClean="0"/>
              <a:t>Is site having backlinks correctly installed?</a:t>
            </a:r>
          </a:p>
          <a:p>
            <a:endParaRPr lang="en-GB" b="1" dirty="0"/>
          </a:p>
          <a:p>
            <a:r>
              <a:rPr lang="en-GB" b="1" dirty="0" smtClean="0"/>
              <a:t>-  Yes</a:t>
            </a:r>
            <a:r>
              <a:rPr lang="en-GB" dirty="0" smtClean="0"/>
              <a:t>, the site has backlinks well used.</a:t>
            </a:r>
            <a:endParaRPr lang="en-GB" dirty="0"/>
          </a:p>
        </p:txBody>
      </p:sp>
      <p:pic>
        <p:nvPicPr>
          <p:cNvPr id="2" name="Picture 1"/>
          <p:cNvPicPr>
            <a:picLocks noChangeAspect="1"/>
          </p:cNvPicPr>
          <p:nvPr/>
        </p:nvPicPr>
        <p:blipFill>
          <a:blip r:embed="rId3"/>
          <a:stretch>
            <a:fillRect/>
          </a:stretch>
        </p:blipFill>
        <p:spPr>
          <a:xfrm>
            <a:off x="140705" y="1789043"/>
            <a:ext cx="11826008" cy="4882101"/>
          </a:xfrm>
          <a:prstGeom prst="rect">
            <a:avLst/>
          </a:prstGeom>
        </p:spPr>
      </p:pic>
    </p:spTree>
    <p:extLst>
      <p:ext uri="{BB962C8B-B14F-4D97-AF65-F5344CB8AC3E}">
        <p14:creationId xmlns:p14="http://schemas.microsoft.com/office/powerpoint/2010/main" val="312197706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hidden="1">
            <a:extLst>
              <a:ext uri="{FF2B5EF4-FFF2-40B4-BE49-F238E27FC236}">
                <a16:creationId xmlns:a16="http://schemas.microsoft.com/office/drawing/2014/main" id="{2AC0C949-7A02-4C95-8017-D82E7E71C4F7}"/>
              </a:ext>
            </a:extLst>
          </p:cNvPr>
          <p:cNvSpPr>
            <a:spLocks noGrp="1"/>
          </p:cNvSpPr>
          <p:nvPr>
            <p:ph type="title" idx="4294967295"/>
          </p:nvPr>
        </p:nvSpPr>
        <p:spPr>
          <a:xfrm>
            <a:off x="0" y="365125"/>
            <a:ext cx="10515600" cy="1325563"/>
          </a:xfrm>
        </p:spPr>
        <p:txBody>
          <a:bodyPr/>
          <a:lstStyle/>
          <a:p>
            <a:r>
              <a:rPr lang="en-US" dirty="0"/>
              <a:t>Project analysis slide 5</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405517" y="321027"/>
            <a:ext cx="11385048"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smtClean="0">
                <a:solidFill>
                  <a:schemeClr val="tx1">
                    <a:lumMod val="75000"/>
                    <a:lumOff val="25000"/>
                  </a:schemeClr>
                </a:solidFill>
              </a:rPr>
              <a:t>Optimization</a:t>
            </a:r>
          </a:p>
          <a:p>
            <a:pPr algn="ct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pic>
        <p:nvPicPr>
          <p:cNvPr id="5" name="Picture 4"/>
          <p:cNvPicPr>
            <a:picLocks noChangeAspect="1"/>
          </p:cNvPicPr>
          <p:nvPr/>
        </p:nvPicPr>
        <p:blipFill>
          <a:blip r:embed="rId3"/>
          <a:stretch>
            <a:fillRect/>
          </a:stretch>
        </p:blipFill>
        <p:spPr>
          <a:xfrm>
            <a:off x="150388" y="765414"/>
            <a:ext cx="5122825" cy="2400094"/>
          </a:xfrm>
          <a:prstGeom prst="rect">
            <a:avLst/>
          </a:prstGeom>
        </p:spPr>
      </p:pic>
      <p:pic>
        <p:nvPicPr>
          <p:cNvPr id="6" name="Picture 5"/>
          <p:cNvPicPr>
            <a:picLocks noChangeAspect="1"/>
          </p:cNvPicPr>
          <p:nvPr/>
        </p:nvPicPr>
        <p:blipFill>
          <a:blip r:embed="rId4"/>
          <a:stretch>
            <a:fillRect/>
          </a:stretch>
        </p:blipFill>
        <p:spPr>
          <a:xfrm>
            <a:off x="6098041" y="724770"/>
            <a:ext cx="5491234" cy="2543216"/>
          </a:xfrm>
          <a:prstGeom prst="rect">
            <a:avLst/>
          </a:prstGeom>
        </p:spPr>
      </p:pic>
      <p:pic>
        <p:nvPicPr>
          <p:cNvPr id="7" name="Picture 6"/>
          <p:cNvPicPr>
            <a:picLocks noChangeAspect="1"/>
          </p:cNvPicPr>
          <p:nvPr/>
        </p:nvPicPr>
        <p:blipFill>
          <a:blip r:embed="rId5"/>
          <a:stretch>
            <a:fillRect/>
          </a:stretch>
        </p:blipFill>
        <p:spPr>
          <a:xfrm>
            <a:off x="150388" y="3339548"/>
            <a:ext cx="11458515" cy="3339547"/>
          </a:xfrm>
          <a:prstGeom prst="rect">
            <a:avLst/>
          </a:prstGeom>
        </p:spPr>
      </p:pic>
    </p:spTree>
    <p:extLst>
      <p:ext uri="{BB962C8B-B14F-4D97-AF65-F5344CB8AC3E}">
        <p14:creationId xmlns:p14="http://schemas.microsoft.com/office/powerpoint/2010/main" val="100798823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Oval 22">
            <a:extLst>
              <a:ext uri="{FF2B5EF4-FFF2-40B4-BE49-F238E27FC236}">
                <a16:creationId xmlns:a16="http://schemas.microsoft.com/office/drawing/2014/main" id="{364CFD90-D0E1-4BC3-9D8B-7503E2632C39}"/>
              </a:ext>
              <a:ext uri="{C183D7F6-B498-43B3-948B-1728B52AA6E4}">
                <adec:decorative xmlns="" xmlns:adec="http://schemas.microsoft.com/office/drawing/2017/decorative" val="1"/>
              </a:ext>
            </a:extLst>
          </p:cNvPr>
          <p:cNvSpPr/>
          <p:nvPr/>
        </p:nvSpPr>
        <p:spPr>
          <a:xfrm>
            <a:off x="4111626" y="1720850"/>
            <a:ext cx="3968750" cy="3968750"/>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3" hidden="1">
            <a:extLst>
              <a:ext uri="{FF2B5EF4-FFF2-40B4-BE49-F238E27FC236}">
                <a16:creationId xmlns:a16="http://schemas.microsoft.com/office/drawing/2014/main" id="{B5981CF1-BC08-49F8-B0F9-AAF98EC67450}"/>
              </a:ext>
            </a:extLst>
          </p:cNvPr>
          <p:cNvSpPr>
            <a:spLocks noGrp="1"/>
          </p:cNvSpPr>
          <p:nvPr>
            <p:ph type="title" idx="4294967295"/>
          </p:nvPr>
        </p:nvSpPr>
        <p:spPr>
          <a:xfrm>
            <a:off x="0" y="365125"/>
            <a:ext cx="10515600" cy="1325563"/>
          </a:xfrm>
        </p:spPr>
        <p:txBody>
          <a:bodyPr/>
          <a:lstStyle/>
          <a:p>
            <a:r>
              <a:rPr lang="en-US" dirty="0"/>
              <a:t>Project analysis slide 2</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Project Analysis</a:t>
            </a:r>
            <a:r>
              <a:rPr lang="en-US" sz="2800" dirty="0">
                <a:solidFill>
                  <a:schemeClr val="tx1">
                    <a:lumMod val="75000"/>
                    <a:lumOff val="25000"/>
                  </a:schemeClr>
                </a:solidFill>
              </a:rPr>
              <a:t/>
            </a:r>
            <a:br>
              <a:rPr lang="en-US" sz="2800" dirty="0">
                <a:solidFill>
                  <a:schemeClr val="tx1">
                    <a:lumMod val="75000"/>
                    <a:lumOff val="25000"/>
                  </a:schemeClr>
                </a:solidFill>
              </a:rPr>
            </a:b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E3ECCC05-FF78-40FA-84FF-172821D8B58A}"/>
              </a:ext>
              <a:ext uri="{C183D7F6-B498-43B3-948B-1728B52AA6E4}">
                <adec:decorative xmlns="" xmlns:adec="http://schemas.microsoft.com/office/drawing/2017/decorative" val="1"/>
              </a:ext>
            </a:extLst>
          </p:cNvPr>
          <p:cNvSpPr/>
          <p:nvPr/>
        </p:nvSpPr>
        <p:spPr>
          <a:xfrm>
            <a:off x="5248275" y="2857500"/>
            <a:ext cx="1695450" cy="169545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mj-lt"/>
            </a:endParaRPr>
          </a:p>
        </p:txBody>
      </p:sp>
      <p:sp>
        <p:nvSpPr>
          <p:cNvPr id="16" name="Rectangle: Rounded Corners 15">
            <a:extLst>
              <a:ext uri="{FF2B5EF4-FFF2-40B4-BE49-F238E27FC236}">
                <a16:creationId xmlns:a16="http://schemas.microsoft.com/office/drawing/2014/main" id="{D6178536-4D8A-4FF2-BBDC-4B3E7E0FCF26}"/>
              </a:ext>
              <a:ext uri="{C183D7F6-B498-43B3-948B-1728B52AA6E4}">
                <adec:decorative xmlns="" xmlns:adec="http://schemas.microsoft.com/office/drawing/2017/decorative" val="1"/>
              </a:ext>
            </a:extLst>
          </p:cNvPr>
          <p:cNvSpPr/>
          <p:nvPr/>
        </p:nvSpPr>
        <p:spPr>
          <a:xfrm>
            <a:off x="6943725" y="1613877"/>
            <a:ext cx="3660775" cy="740997"/>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On-Page SEO</a:t>
            </a:r>
            <a:endParaRPr lang="en-US" sz="1600" dirty="0"/>
          </a:p>
        </p:txBody>
      </p:sp>
      <p:sp>
        <p:nvSpPr>
          <p:cNvPr id="15" name="Oval 14">
            <a:extLst>
              <a:ext uri="{FF2B5EF4-FFF2-40B4-BE49-F238E27FC236}">
                <a16:creationId xmlns:a16="http://schemas.microsoft.com/office/drawing/2014/main" id="{416F1356-9015-4B5C-9C64-3C1D963E5F59}"/>
              </a:ext>
              <a:ext uri="{C183D7F6-B498-43B3-948B-1728B52AA6E4}">
                <adec:decorative xmlns="" xmlns:adec="http://schemas.microsoft.com/office/drawing/2017/decorative" val="1"/>
              </a:ext>
            </a:extLst>
          </p:cNvPr>
          <p:cNvSpPr/>
          <p:nvPr/>
        </p:nvSpPr>
        <p:spPr>
          <a:xfrm>
            <a:off x="6832600" y="1514475"/>
            <a:ext cx="939800" cy="939800"/>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Rounded Corners 18">
            <a:extLst>
              <a:ext uri="{FF2B5EF4-FFF2-40B4-BE49-F238E27FC236}">
                <a16:creationId xmlns:a16="http://schemas.microsoft.com/office/drawing/2014/main" id="{EB7F2E37-0ACF-4E8A-9C1D-EC5B65BA2906}"/>
              </a:ext>
              <a:ext uri="{C183D7F6-B498-43B3-948B-1728B52AA6E4}">
                <adec:decorative xmlns="" xmlns:adec="http://schemas.microsoft.com/office/drawing/2017/decorative" val="1"/>
              </a:ext>
            </a:extLst>
          </p:cNvPr>
          <p:cNvSpPr/>
          <p:nvPr/>
        </p:nvSpPr>
        <p:spPr>
          <a:xfrm>
            <a:off x="7693025" y="3334727"/>
            <a:ext cx="3660775" cy="740997"/>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Indexing and Crawlability</a:t>
            </a:r>
            <a:endParaRPr lang="en-US" sz="1600" dirty="0"/>
          </a:p>
        </p:txBody>
      </p:sp>
      <p:sp>
        <p:nvSpPr>
          <p:cNvPr id="20" name="Oval 19">
            <a:extLst>
              <a:ext uri="{FF2B5EF4-FFF2-40B4-BE49-F238E27FC236}">
                <a16:creationId xmlns:a16="http://schemas.microsoft.com/office/drawing/2014/main" id="{88F812F5-70AF-4FBD-80D9-D59B3C456D5E}"/>
              </a:ext>
              <a:ext uri="{C183D7F6-B498-43B3-948B-1728B52AA6E4}">
                <adec:decorative xmlns="" xmlns:adec="http://schemas.microsoft.com/office/drawing/2017/decorative" val="1"/>
              </a:ext>
            </a:extLst>
          </p:cNvPr>
          <p:cNvSpPr/>
          <p:nvPr/>
        </p:nvSpPr>
        <p:spPr>
          <a:xfrm>
            <a:off x="7490264" y="3235325"/>
            <a:ext cx="939800" cy="939800"/>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Rounded Corners 20">
            <a:extLst>
              <a:ext uri="{FF2B5EF4-FFF2-40B4-BE49-F238E27FC236}">
                <a16:creationId xmlns:a16="http://schemas.microsoft.com/office/drawing/2014/main" id="{952C5002-7E64-4069-ACA0-6876E54A9B46}"/>
              </a:ext>
              <a:ext uri="{C183D7F6-B498-43B3-948B-1728B52AA6E4}">
                <adec:decorative xmlns="" xmlns:adec="http://schemas.microsoft.com/office/drawing/2017/decorative" val="1"/>
              </a:ext>
            </a:extLst>
          </p:cNvPr>
          <p:cNvSpPr/>
          <p:nvPr/>
        </p:nvSpPr>
        <p:spPr>
          <a:xfrm>
            <a:off x="6943725" y="5154978"/>
            <a:ext cx="3660775" cy="740997"/>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User Experience</a:t>
            </a:r>
            <a:endParaRPr lang="en-US" sz="1600" dirty="0"/>
          </a:p>
        </p:txBody>
      </p:sp>
      <p:sp>
        <p:nvSpPr>
          <p:cNvPr id="22" name="Oval 21">
            <a:extLst>
              <a:ext uri="{FF2B5EF4-FFF2-40B4-BE49-F238E27FC236}">
                <a16:creationId xmlns:a16="http://schemas.microsoft.com/office/drawing/2014/main" id="{A49C5F3A-6F0D-4A0F-AE6E-92F342C22ACD}"/>
              </a:ext>
              <a:ext uri="{C183D7F6-B498-43B3-948B-1728B52AA6E4}">
                <adec:decorative xmlns="" xmlns:adec="http://schemas.microsoft.com/office/drawing/2017/decorative" val="1"/>
              </a:ext>
            </a:extLst>
          </p:cNvPr>
          <p:cNvSpPr/>
          <p:nvPr/>
        </p:nvSpPr>
        <p:spPr>
          <a:xfrm>
            <a:off x="6832600" y="5055576"/>
            <a:ext cx="939800" cy="939800"/>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Rounded Corners 24">
            <a:extLst>
              <a:ext uri="{FF2B5EF4-FFF2-40B4-BE49-F238E27FC236}">
                <a16:creationId xmlns:a16="http://schemas.microsoft.com/office/drawing/2014/main" id="{94A75A79-A67A-4A23-8588-7FC5EB9A5183}"/>
              </a:ext>
              <a:ext uri="{C183D7F6-B498-43B3-948B-1728B52AA6E4}">
                <adec:decorative xmlns="" xmlns:adec="http://schemas.microsoft.com/office/drawing/2017/decorative" val="1"/>
              </a:ext>
            </a:extLst>
          </p:cNvPr>
          <p:cNvSpPr/>
          <p:nvPr/>
        </p:nvSpPr>
        <p:spPr>
          <a:xfrm>
            <a:off x="1587500" y="1613877"/>
            <a:ext cx="3660775" cy="740997"/>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Keyword Research</a:t>
            </a:r>
            <a:endParaRPr lang="en-US" sz="1600" dirty="0"/>
          </a:p>
        </p:txBody>
      </p:sp>
      <p:sp>
        <p:nvSpPr>
          <p:cNvPr id="26" name="Oval 25">
            <a:extLst>
              <a:ext uri="{FF2B5EF4-FFF2-40B4-BE49-F238E27FC236}">
                <a16:creationId xmlns:a16="http://schemas.microsoft.com/office/drawing/2014/main" id="{BBC62739-FA35-49F8-8929-743B31F55A69}"/>
              </a:ext>
              <a:ext uri="{C183D7F6-B498-43B3-948B-1728B52AA6E4}">
                <adec:decorative xmlns="" xmlns:adec="http://schemas.microsoft.com/office/drawing/2017/decorative" val="1"/>
              </a:ext>
            </a:extLst>
          </p:cNvPr>
          <p:cNvSpPr/>
          <p:nvPr/>
        </p:nvSpPr>
        <p:spPr>
          <a:xfrm>
            <a:off x="4419600" y="1514475"/>
            <a:ext cx="939800" cy="939800"/>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Rounded Corners 26">
            <a:extLst>
              <a:ext uri="{FF2B5EF4-FFF2-40B4-BE49-F238E27FC236}">
                <a16:creationId xmlns:a16="http://schemas.microsoft.com/office/drawing/2014/main" id="{71BB375D-5EE6-4428-9817-2C7DB6B94332}"/>
              </a:ext>
              <a:ext uri="{C183D7F6-B498-43B3-948B-1728B52AA6E4}">
                <adec:decorative xmlns="" xmlns:adec="http://schemas.microsoft.com/office/drawing/2017/decorative" val="1"/>
              </a:ext>
            </a:extLst>
          </p:cNvPr>
          <p:cNvSpPr/>
          <p:nvPr/>
        </p:nvSpPr>
        <p:spPr>
          <a:xfrm>
            <a:off x="838200" y="3334727"/>
            <a:ext cx="3660775" cy="740997"/>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Off-Page SEO</a:t>
            </a:r>
            <a:endParaRPr lang="en-US" sz="1600" dirty="0"/>
          </a:p>
        </p:txBody>
      </p:sp>
      <p:sp>
        <p:nvSpPr>
          <p:cNvPr id="28" name="Oval 27">
            <a:extLst>
              <a:ext uri="{FF2B5EF4-FFF2-40B4-BE49-F238E27FC236}">
                <a16:creationId xmlns:a16="http://schemas.microsoft.com/office/drawing/2014/main" id="{B3A511B7-C7F3-4107-9962-1E10D2E087DD}"/>
              </a:ext>
              <a:ext uri="{C183D7F6-B498-43B3-948B-1728B52AA6E4}">
                <adec:decorative xmlns="" xmlns:adec="http://schemas.microsoft.com/office/drawing/2017/decorative" val="1"/>
              </a:ext>
            </a:extLst>
          </p:cNvPr>
          <p:cNvSpPr/>
          <p:nvPr/>
        </p:nvSpPr>
        <p:spPr>
          <a:xfrm>
            <a:off x="3670300" y="3235325"/>
            <a:ext cx="939800" cy="939800"/>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Rounded Corners 28">
            <a:extLst>
              <a:ext uri="{FF2B5EF4-FFF2-40B4-BE49-F238E27FC236}">
                <a16:creationId xmlns:a16="http://schemas.microsoft.com/office/drawing/2014/main" id="{D4D7D4B6-62C2-45AB-89A5-3A41DA021FD2}"/>
              </a:ext>
              <a:ext uri="{C183D7F6-B498-43B3-948B-1728B52AA6E4}">
                <adec:decorative xmlns="" xmlns:adec="http://schemas.microsoft.com/office/drawing/2017/decorative" val="1"/>
              </a:ext>
            </a:extLst>
          </p:cNvPr>
          <p:cNvSpPr/>
          <p:nvPr/>
        </p:nvSpPr>
        <p:spPr>
          <a:xfrm>
            <a:off x="1587500" y="5154978"/>
            <a:ext cx="3660775" cy="740997"/>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Technical SEO</a:t>
            </a:r>
            <a:endParaRPr lang="en-US" sz="1600" dirty="0"/>
          </a:p>
        </p:txBody>
      </p:sp>
      <p:sp>
        <p:nvSpPr>
          <p:cNvPr id="30" name="Oval 29">
            <a:extLst>
              <a:ext uri="{FF2B5EF4-FFF2-40B4-BE49-F238E27FC236}">
                <a16:creationId xmlns:a16="http://schemas.microsoft.com/office/drawing/2014/main" id="{83902602-D4BC-4D44-AC14-BB55A86C5D06}"/>
              </a:ext>
              <a:ext uri="{C183D7F6-B498-43B3-948B-1728B52AA6E4}">
                <adec:decorative xmlns="" xmlns:adec="http://schemas.microsoft.com/office/drawing/2017/decorative" val="1"/>
              </a:ext>
            </a:extLst>
          </p:cNvPr>
          <p:cNvSpPr/>
          <p:nvPr/>
        </p:nvSpPr>
        <p:spPr>
          <a:xfrm>
            <a:off x="4419600" y="5055576"/>
            <a:ext cx="939800" cy="939800"/>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1" name="Group 30" descr="Icons of bar chart and line graph.">
            <a:extLst>
              <a:ext uri="{FF2B5EF4-FFF2-40B4-BE49-F238E27FC236}">
                <a16:creationId xmlns:a16="http://schemas.microsoft.com/office/drawing/2014/main" id="{044C3643-8A0E-47C1-BEB8-C73203B5E58D}"/>
              </a:ext>
            </a:extLst>
          </p:cNvPr>
          <p:cNvGrpSpPr/>
          <p:nvPr/>
        </p:nvGrpSpPr>
        <p:grpSpPr>
          <a:xfrm>
            <a:off x="4715661" y="1810536"/>
            <a:ext cx="347679" cy="347679"/>
            <a:chOff x="4319588" y="2492375"/>
            <a:chExt cx="287338" cy="287338"/>
          </a:xfrm>
          <a:solidFill>
            <a:schemeClr val="bg1"/>
          </a:solidFill>
        </p:grpSpPr>
        <p:sp>
          <p:nvSpPr>
            <p:cNvPr id="32" name="Freeform 372">
              <a:extLst>
                <a:ext uri="{FF2B5EF4-FFF2-40B4-BE49-F238E27FC236}">
                  <a16:creationId xmlns:a16="http://schemas.microsoft.com/office/drawing/2014/main" id="{56E8F5A5-5318-470B-8F42-337C264086AA}"/>
                </a:ext>
              </a:extLst>
            </p:cNvPr>
            <p:cNvSpPr>
              <a:spLocks/>
            </p:cNvSpPr>
            <p:nvPr/>
          </p:nvSpPr>
          <p:spPr bwMode="auto">
            <a:xfrm>
              <a:off x="4319588" y="2587625"/>
              <a:ext cx="287338" cy="192088"/>
            </a:xfrm>
            <a:custGeom>
              <a:avLst/>
              <a:gdLst>
                <a:gd name="T0" fmla="*/ 843 w 904"/>
                <a:gd name="T1" fmla="*/ 572 h 602"/>
                <a:gd name="T2" fmla="*/ 843 w 904"/>
                <a:gd name="T3" fmla="*/ 12 h 602"/>
                <a:gd name="T4" fmla="*/ 841 w 904"/>
                <a:gd name="T5" fmla="*/ 7 h 602"/>
                <a:gd name="T6" fmla="*/ 836 w 904"/>
                <a:gd name="T7" fmla="*/ 3 h 602"/>
                <a:gd name="T8" fmla="*/ 831 w 904"/>
                <a:gd name="T9" fmla="*/ 1 h 602"/>
                <a:gd name="T10" fmla="*/ 708 w 904"/>
                <a:gd name="T11" fmla="*/ 0 h 602"/>
                <a:gd name="T12" fmla="*/ 702 w 904"/>
                <a:gd name="T13" fmla="*/ 2 h 602"/>
                <a:gd name="T14" fmla="*/ 697 w 904"/>
                <a:gd name="T15" fmla="*/ 5 h 602"/>
                <a:gd name="T16" fmla="*/ 694 w 904"/>
                <a:gd name="T17" fmla="*/ 9 h 602"/>
                <a:gd name="T18" fmla="*/ 693 w 904"/>
                <a:gd name="T19" fmla="*/ 16 h 602"/>
                <a:gd name="T20" fmla="*/ 632 w 904"/>
                <a:gd name="T21" fmla="*/ 572 h 602"/>
                <a:gd name="T22" fmla="*/ 632 w 904"/>
                <a:gd name="T23" fmla="*/ 283 h 602"/>
                <a:gd name="T24" fmla="*/ 630 w 904"/>
                <a:gd name="T25" fmla="*/ 277 h 602"/>
                <a:gd name="T26" fmla="*/ 626 w 904"/>
                <a:gd name="T27" fmla="*/ 274 h 602"/>
                <a:gd name="T28" fmla="*/ 621 w 904"/>
                <a:gd name="T29" fmla="*/ 271 h 602"/>
                <a:gd name="T30" fmla="*/ 497 w 904"/>
                <a:gd name="T31" fmla="*/ 271 h 602"/>
                <a:gd name="T32" fmla="*/ 491 w 904"/>
                <a:gd name="T33" fmla="*/ 272 h 602"/>
                <a:gd name="T34" fmla="*/ 487 w 904"/>
                <a:gd name="T35" fmla="*/ 275 h 602"/>
                <a:gd name="T36" fmla="*/ 483 w 904"/>
                <a:gd name="T37" fmla="*/ 281 h 602"/>
                <a:gd name="T38" fmla="*/ 482 w 904"/>
                <a:gd name="T39" fmla="*/ 286 h 602"/>
                <a:gd name="T40" fmla="*/ 421 w 904"/>
                <a:gd name="T41" fmla="*/ 572 h 602"/>
                <a:gd name="T42" fmla="*/ 421 w 904"/>
                <a:gd name="T43" fmla="*/ 193 h 602"/>
                <a:gd name="T44" fmla="*/ 419 w 904"/>
                <a:gd name="T45" fmla="*/ 187 h 602"/>
                <a:gd name="T46" fmla="*/ 415 w 904"/>
                <a:gd name="T47" fmla="*/ 183 h 602"/>
                <a:gd name="T48" fmla="*/ 409 w 904"/>
                <a:gd name="T49" fmla="*/ 181 h 602"/>
                <a:gd name="T50" fmla="*/ 286 w 904"/>
                <a:gd name="T51" fmla="*/ 181 h 602"/>
                <a:gd name="T52" fmla="*/ 281 w 904"/>
                <a:gd name="T53" fmla="*/ 182 h 602"/>
                <a:gd name="T54" fmla="*/ 275 w 904"/>
                <a:gd name="T55" fmla="*/ 185 h 602"/>
                <a:gd name="T56" fmla="*/ 272 w 904"/>
                <a:gd name="T57" fmla="*/ 190 h 602"/>
                <a:gd name="T58" fmla="*/ 271 w 904"/>
                <a:gd name="T59" fmla="*/ 196 h 602"/>
                <a:gd name="T60" fmla="*/ 211 w 904"/>
                <a:gd name="T61" fmla="*/ 572 h 602"/>
                <a:gd name="T62" fmla="*/ 211 w 904"/>
                <a:gd name="T63" fmla="*/ 404 h 602"/>
                <a:gd name="T64" fmla="*/ 209 w 904"/>
                <a:gd name="T65" fmla="*/ 399 h 602"/>
                <a:gd name="T66" fmla="*/ 205 w 904"/>
                <a:gd name="T67" fmla="*/ 394 h 602"/>
                <a:gd name="T68" fmla="*/ 199 w 904"/>
                <a:gd name="T69" fmla="*/ 392 h 602"/>
                <a:gd name="T70" fmla="*/ 76 w 904"/>
                <a:gd name="T71" fmla="*/ 391 h 602"/>
                <a:gd name="T72" fmla="*/ 69 w 904"/>
                <a:gd name="T73" fmla="*/ 392 h 602"/>
                <a:gd name="T74" fmla="*/ 65 w 904"/>
                <a:gd name="T75" fmla="*/ 396 h 602"/>
                <a:gd name="T76" fmla="*/ 62 w 904"/>
                <a:gd name="T77" fmla="*/ 401 h 602"/>
                <a:gd name="T78" fmla="*/ 61 w 904"/>
                <a:gd name="T79" fmla="*/ 406 h 602"/>
                <a:gd name="T80" fmla="*/ 15 w 904"/>
                <a:gd name="T81" fmla="*/ 572 h 602"/>
                <a:gd name="T82" fmla="*/ 9 w 904"/>
                <a:gd name="T83" fmla="*/ 573 h 602"/>
                <a:gd name="T84" fmla="*/ 5 w 904"/>
                <a:gd name="T85" fmla="*/ 577 h 602"/>
                <a:gd name="T86" fmla="*/ 2 w 904"/>
                <a:gd name="T87" fmla="*/ 581 h 602"/>
                <a:gd name="T88" fmla="*/ 0 w 904"/>
                <a:gd name="T89" fmla="*/ 587 h 602"/>
                <a:gd name="T90" fmla="*/ 2 w 904"/>
                <a:gd name="T91" fmla="*/ 593 h 602"/>
                <a:gd name="T92" fmla="*/ 5 w 904"/>
                <a:gd name="T93" fmla="*/ 598 h 602"/>
                <a:gd name="T94" fmla="*/ 9 w 904"/>
                <a:gd name="T95" fmla="*/ 601 h 602"/>
                <a:gd name="T96" fmla="*/ 15 w 904"/>
                <a:gd name="T97" fmla="*/ 602 h 602"/>
                <a:gd name="T98" fmla="*/ 196 w 904"/>
                <a:gd name="T99" fmla="*/ 602 h 602"/>
                <a:gd name="T100" fmla="*/ 406 w 904"/>
                <a:gd name="T101" fmla="*/ 602 h 602"/>
                <a:gd name="T102" fmla="*/ 617 w 904"/>
                <a:gd name="T103" fmla="*/ 602 h 602"/>
                <a:gd name="T104" fmla="*/ 828 w 904"/>
                <a:gd name="T105" fmla="*/ 602 h 602"/>
                <a:gd name="T106" fmla="*/ 891 w 904"/>
                <a:gd name="T107" fmla="*/ 602 h 602"/>
                <a:gd name="T108" fmla="*/ 896 w 904"/>
                <a:gd name="T109" fmla="*/ 600 h 602"/>
                <a:gd name="T110" fmla="*/ 901 w 904"/>
                <a:gd name="T111" fmla="*/ 596 h 602"/>
                <a:gd name="T112" fmla="*/ 903 w 904"/>
                <a:gd name="T113" fmla="*/ 591 h 602"/>
                <a:gd name="T114" fmla="*/ 903 w 904"/>
                <a:gd name="T115" fmla="*/ 584 h 602"/>
                <a:gd name="T116" fmla="*/ 901 w 904"/>
                <a:gd name="T117" fmla="*/ 579 h 602"/>
                <a:gd name="T118" fmla="*/ 896 w 904"/>
                <a:gd name="T119" fmla="*/ 575 h 602"/>
                <a:gd name="T120" fmla="*/ 891 w 904"/>
                <a:gd name="T121" fmla="*/ 572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04" h="602">
                  <a:moveTo>
                    <a:pt x="889" y="572"/>
                  </a:moveTo>
                  <a:lnTo>
                    <a:pt x="843" y="572"/>
                  </a:lnTo>
                  <a:lnTo>
                    <a:pt x="843" y="16"/>
                  </a:lnTo>
                  <a:lnTo>
                    <a:pt x="843" y="12"/>
                  </a:lnTo>
                  <a:lnTo>
                    <a:pt x="842" y="9"/>
                  </a:lnTo>
                  <a:lnTo>
                    <a:pt x="841" y="7"/>
                  </a:lnTo>
                  <a:lnTo>
                    <a:pt x="838" y="5"/>
                  </a:lnTo>
                  <a:lnTo>
                    <a:pt x="836" y="3"/>
                  </a:lnTo>
                  <a:lnTo>
                    <a:pt x="834" y="2"/>
                  </a:lnTo>
                  <a:lnTo>
                    <a:pt x="831" y="1"/>
                  </a:lnTo>
                  <a:lnTo>
                    <a:pt x="828" y="1"/>
                  </a:lnTo>
                  <a:lnTo>
                    <a:pt x="708" y="0"/>
                  </a:lnTo>
                  <a:lnTo>
                    <a:pt x="704" y="1"/>
                  </a:lnTo>
                  <a:lnTo>
                    <a:pt x="702" y="2"/>
                  </a:lnTo>
                  <a:lnTo>
                    <a:pt x="699" y="3"/>
                  </a:lnTo>
                  <a:lnTo>
                    <a:pt x="697" y="5"/>
                  </a:lnTo>
                  <a:lnTo>
                    <a:pt x="695" y="7"/>
                  </a:lnTo>
                  <a:lnTo>
                    <a:pt x="694" y="9"/>
                  </a:lnTo>
                  <a:lnTo>
                    <a:pt x="693" y="12"/>
                  </a:lnTo>
                  <a:lnTo>
                    <a:pt x="693" y="16"/>
                  </a:lnTo>
                  <a:lnTo>
                    <a:pt x="693" y="572"/>
                  </a:lnTo>
                  <a:lnTo>
                    <a:pt x="632" y="572"/>
                  </a:lnTo>
                  <a:lnTo>
                    <a:pt x="632" y="286"/>
                  </a:lnTo>
                  <a:lnTo>
                    <a:pt x="632" y="283"/>
                  </a:lnTo>
                  <a:lnTo>
                    <a:pt x="631" y="281"/>
                  </a:lnTo>
                  <a:lnTo>
                    <a:pt x="630" y="277"/>
                  </a:lnTo>
                  <a:lnTo>
                    <a:pt x="628" y="275"/>
                  </a:lnTo>
                  <a:lnTo>
                    <a:pt x="626" y="274"/>
                  </a:lnTo>
                  <a:lnTo>
                    <a:pt x="623" y="272"/>
                  </a:lnTo>
                  <a:lnTo>
                    <a:pt x="621" y="271"/>
                  </a:lnTo>
                  <a:lnTo>
                    <a:pt x="617" y="271"/>
                  </a:lnTo>
                  <a:lnTo>
                    <a:pt x="497" y="271"/>
                  </a:lnTo>
                  <a:lnTo>
                    <a:pt x="494" y="271"/>
                  </a:lnTo>
                  <a:lnTo>
                    <a:pt x="491" y="272"/>
                  </a:lnTo>
                  <a:lnTo>
                    <a:pt x="489" y="274"/>
                  </a:lnTo>
                  <a:lnTo>
                    <a:pt x="487" y="275"/>
                  </a:lnTo>
                  <a:lnTo>
                    <a:pt x="484" y="277"/>
                  </a:lnTo>
                  <a:lnTo>
                    <a:pt x="483" y="281"/>
                  </a:lnTo>
                  <a:lnTo>
                    <a:pt x="482" y="283"/>
                  </a:lnTo>
                  <a:lnTo>
                    <a:pt x="482" y="286"/>
                  </a:lnTo>
                  <a:lnTo>
                    <a:pt x="482" y="572"/>
                  </a:lnTo>
                  <a:lnTo>
                    <a:pt x="421" y="572"/>
                  </a:lnTo>
                  <a:lnTo>
                    <a:pt x="421" y="196"/>
                  </a:lnTo>
                  <a:lnTo>
                    <a:pt x="421" y="193"/>
                  </a:lnTo>
                  <a:lnTo>
                    <a:pt x="420" y="190"/>
                  </a:lnTo>
                  <a:lnTo>
                    <a:pt x="419" y="187"/>
                  </a:lnTo>
                  <a:lnTo>
                    <a:pt x="417" y="185"/>
                  </a:lnTo>
                  <a:lnTo>
                    <a:pt x="415" y="183"/>
                  </a:lnTo>
                  <a:lnTo>
                    <a:pt x="413" y="182"/>
                  </a:lnTo>
                  <a:lnTo>
                    <a:pt x="409" y="181"/>
                  </a:lnTo>
                  <a:lnTo>
                    <a:pt x="406" y="181"/>
                  </a:lnTo>
                  <a:lnTo>
                    <a:pt x="286" y="181"/>
                  </a:lnTo>
                  <a:lnTo>
                    <a:pt x="283" y="181"/>
                  </a:lnTo>
                  <a:lnTo>
                    <a:pt x="281" y="182"/>
                  </a:lnTo>
                  <a:lnTo>
                    <a:pt x="277" y="183"/>
                  </a:lnTo>
                  <a:lnTo>
                    <a:pt x="275" y="185"/>
                  </a:lnTo>
                  <a:lnTo>
                    <a:pt x="273" y="187"/>
                  </a:lnTo>
                  <a:lnTo>
                    <a:pt x="272" y="190"/>
                  </a:lnTo>
                  <a:lnTo>
                    <a:pt x="271" y="193"/>
                  </a:lnTo>
                  <a:lnTo>
                    <a:pt x="271" y="196"/>
                  </a:lnTo>
                  <a:lnTo>
                    <a:pt x="271" y="572"/>
                  </a:lnTo>
                  <a:lnTo>
                    <a:pt x="211" y="572"/>
                  </a:lnTo>
                  <a:lnTo>
                    <a:pt x="211" y="406"/>
                  </a:lnTo>
                  <a:lnTo>
                    <a:pt x="211" y="404"/>
                  </a:lnTo>
                  <a:lnTo>
                    <a:pt x="210" y="401"/>
                  </a:lnTo>
                  <a:lnTo>
                    <a:pt x="209" y="399"/>
                  </a:lnTo>
                  <a:lnTo>
                    <a:pt x="207" y="396"/>
                  </a:lnTo>
                  <a:lnTo>
                    <a:pt x="205" y="394"/>
                  </a:lnTo>
                  <a:lnTo>
                    <a:pt x="201" y="393"/>
                  </a:lnTo>
                  <a:lnTo>
                    <a:pt x="199" y="392"/>
                  </a:lnTo>
                  <a:lnTo>
                    <a:pt x="196" y="391"/>
                  </a:lnTo>
                  <a:lnTo>
                    <a:pt x="76" y="391"/>
                  </a:lnTo>
                  <a:lnTo>
                    <a:pt x="73" y="392"/>
                  </a:lnTo>
                  <a:lnTo>
                    <a:pt x="69" y="392"/>
                  </a:lnTo>
                  <a:lnTo>
                    <a:pt x="67" y="394"/>
                  </a:lnTo>
                  <a:lnTo>
                    <a:pt x="65" y="396"/>
                  </a:lnTo>
                  <a:lnTo>
                    <a:pt x="63" y="399"/>
                  </a:lnTo>
                  <a:lnTo>
                    <a:pt x="62" y="401"/>
                  </a:lnTo>
                  <a:lnTo>
                    <a:pt x="61" y="404"/>
                  </a:lnTo>
                  <a:lnTo>
                    <a:pt x="61" y="406"/>
                  </a:lnTo>
                  <a:lnTo>
                    <a:pt x="61" y="572"/>
                  </a:lnTo>
                  <a:lnTo>
                    <a:pt x="15" y="572"/>
                  </a:lnTo>
                  <a:lnTo>
                    <a:pt x="13" y="572"/>
                  </a:lnTo>
                  <a:lnTo>
                    <a:pt x="9" y="573"/>
                  </a:lnTo>
                  <a:lnTo>
                    <a:pt x="7" y="575"/>
                  </a:lnTo>
                  <a:lnTo>
                    <a:pt x="5" y="577"/>
                  </a:lnTo>
                  <a:lnTo>
                    <a:pt x="3" y="579"/>
                  </a:lnTo>
                  <a:lnTo>
                    <a:pt x="2" y="581"/>
                  </a:lnTo>
                  <a:lnTo>
                    <a:pt x="1" y="584"/>
                  </a:lnTo>
                  <a:lnTo>
                    <a:pt x="0" y="587"/>
                  </a:lnTo>
                  <a:lnTo>
                    <a:pt x="1" y="591"/>
                  </a:lnTo>
                  <a:lnTo>
                    <a:pt x="2" y="593"/>
                  </a:lnTo>
                  <a:lnTo>
                    <a:pt x="3" y="596"/>
                  </a:lnTo>
                  <a:lnTo>
                    <a:pt x="5" y="598"/>
                  </a:lnTo>
                  <a:lnTo>
                    <a:pt x="7" y="600"/>
                  </a:lnTo>
                  <a:lnTo>
                    <a:pt x="9" y="601"/>
                  </a:lnTo>
                  <a:lnTo>
                    <a:pt x="13" y="602"/>
                  </a:lnTo>
                  <a:lnTo>
                    <a:pt x="15" y="602"/>
                  </a:lnTo>
                  <a:lnTo>
                    <a:pt x="76" y="602"/>
                  </a:lnTo>
                  <a:lnTo>
                    <a:pt x="196" y="602"/>
                  </a:lnTo>
                  <a:lnTo>
                    <a:pt x="286" y="602"/>
                  </a:lnTo>
                  <a:lnTo>
                    <a:pt x="406" y="602"/>
                  </a:lnTo>
                  <a:lnTo>
                    <a:pt x="497" y="602"/>
                  </a:lnTo>
                  <a:lnTo>
                    <a:pt x="617" y="602"/>
                  </a:lnTo>
                  <a:lnTo>
                    <a:pt x="708" y="602"/>
                  </a:lnTo>
                  <a:lnTo>
                    <a:pt x="828" y="602"/>
                  </a:lnTo>
                  <a:lnTo>
                    <a:pt x="889" y="602"/>
                  </a:lnTo>
                  <a:lnTo>
                    <a:pt x="891" y="602"/>
                  </a:lnTo>
                  <a:lnTo>
                    <a:pt x="894" y="601"/>
                  </a:lnTo>
                  <a:lnTo>
                    <a:pt x="896" y="600"/>
                  </a:lnTo>
                  <a:lnTo>
                    <a:pt x="898" y="598"/>
                  </a:lnTo>
                  <a:lnTo>
                    <a:pt x="901" y="596"/>
                  </a:lnTo>
                  <a:lnTo>
                    <a:pt x="902" y="593"/>
                  </a:lnTo>
                  <a:lnTo>
                    <a:pt x="903" y="591"/>
                  </a:lnTo>
                  <a:lnTo>
                    <a:pt x="904" y="587"/>
                  </a:lnTo>
                  <a:lnTo>
                    <a:pt x="903" y="584"/>
                  </a:lnTo>
                  <a:lnTo>
                    <a:pt x="902" y="581"/>
                  </a:lnTo>
                  <a:lnTo>
                    <a:pt x="901" y="579"/>
                  </a:lnTo>
                  <a:lnTo>
                    <a:pt x="898" y="577"/>
                  </a:lnTo>
                  <a:lnTo>
                    <a:pt x="896" y="575"/>
                  </a:lnTo>
                  <a:lnTo>
                    <a:pt x="894" y="573"/>
                  </a:lnTo>
                  <a:lnTo>
                    <a:pt x="891" y="572"/>
                  </a:lnTo>
                  <a:lnTo>
                    <a:pt x="889" y="5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3" name="Freeform 373">
              <a:extLst>
                <a:ext uri="{FF2B5EF4-FFF2-40B4-BE49-F238E27FC236}">
                  <a16:creationId xmlns:a16="http://schemas.microsoft.com/office/drawing/2014/main" id="{6AA1356D-8F1B-4281-BEC5-5B4EBF7467B1}"/>
                </a:ext>
              </a:extLst>
            </p:cNvPr>
            <p:cNvSpPr>
              <a:spLocks/>
            </p:cNvSpPr>
            <p:nvPr/>
          </p:nvSpPr>
          <p:spPr bwMode="auto">
            <a:xfrm>
              <a:off x="4338638" y="2492375"/>
              <a:ext cx="252413" cy="157163"/>
            </a:xfrm>
            <a:custGeom>
              <a:avLst/>
              <a:gdLst>
                <a:gd name="T0" fmla="*/ 77 w 797"/>
                <a:gd name="T1" fmla="*/ 494 h 497"/>
                <a:gd name="T2" fmla="*/ 97 w 797"/>
                <a:gd name="T3" fmla="*/ 483 h 497"/>
                <a:gd name="T4" fmla="*/ 112 w 797"/>
                <a:gd name="T5" fmla="*/ 466 h 497"/>
                <a:gd name="T6" fmla="*/ 120 w 797"/>
                <a:gd name="T7" fmla="*/ 443 h 497"/>
                <a:gd name="T8" fmla="*/ 116 w 797"/>
                <a:gd name="T9" fmla="*/ 416 h 497"/>
                <a:gd name="T10" fmla="*/ 267 w 797"/>
                <a:gd name="T11" fmla="*/ 298 h 497"/>
                <a:gd name="T12" fmla="*/ 300 w 797"/>
                <a:gd name="T13" fmla="*/ 299 h 497"/>
                <a:gd name="T14" fmla="*/ 325 w 797"/>
                <a:gd name="T15" fmla="*/ 287 h 497"/>
                <a:gd name="T16" fmla="*/ 451 w 797"/>
                <a:gd name="T17" fmla="*/ 327 h 497"/>
                <a:gd name="T18" fmla="*/ 454 w 797"/>
                <a:gd name="T19" fmla="*/ 349 h 497"/>
                <a:gd name="T20" fmla="*/ 464 w 797"/>
                <a:gd name="T21" fmla="*/ 369 h 497"/>
                <a:gd name="T22" fmla="*/ 482 w 797"/>
                <a:gd name="T23" fmla="*/ 384 h 497"/>
                <a:gd name="T24" fmla="*/ 505 w 797"/>
                <a:gd name="T25" fmla="*/ 391 h 497"/>
                <a:gd name="T26" fmla="*/ 529 w 797"/>
                <a:gd name="T27" fmla="*/ 389 h 497"/>
                <a:gd name="T28" fmla="*/ 550 w 797"/>
                <a:gd name="T29" fmla="*/ 378 h 497"/>
                <a:gd name="T30" fmla="*/ 564 w 797"/>
                <a:gd name="T31" fmla="*/ 360 h 497"/>
                <a:gd name="T32" fmla="*/ 571 w 797"/>
                <a:gd name="T33" fmla="*/ 337 h 497"/>
                <a:gd name="T34" fmla="*/ 565 w 797"/>
                <a:gd name="T35" fmla="*/ 304 h 497"/>
                <a:gd name="T36" fmla="*/ 724 w 797"/>
                <a:gd name="T37" fmla="*/ 119 h 497"/>
                <a:gd name="T38" fmla="*/ 750 w 797"/>
                <a:gd name="T39" fmla="*/ 119 h 497"/>
                <a:gd name="T40" fmla="*/ 771 w 797"/>
                <a:gd name="T41" fmla="*/ 110 h 497"/>
                <a:gd name="T42" fmla="*/ 787 w 797"/>
                <a:gd name="T43" fmla="*/ 94 h 497"/>
                <a:gd name="T44" fmla="*/ 796 w 797"/>
                <a:gd name="T45" fmla="*/ 72 h 497"/>
                <a:gd name="T46" fmla="*/ 796 w 797"/>
                <a:gd name="T47" fmla="*/ 48 h 497"/>
                <a:gd name="T48" fmla="*/ 787 w 797"/>
                <a:gd name="T49" fmla="*/ 27 h 497"/>
                <a:gd name="T50" fmla="*/ 771 w 797"/>
                <a:gd name="T51" fmla="*/ 10 h 497"/>
                <a:gd name="T52" fmla="*/ 750 w 797"/>
                <a:gd name="T53" fmla="*/ 1 h 497"/>
                <a:gd name="T54" fmla="*/ 725 w 797"/>
                <a:gd name="T55" fmla="*/ 1 h 497"/>
                <a:gd name="T56" fmla="*/ 703 w 797"/>
                <a:gd name="T57" fmla="*/ 10 h 497"/>
                <a:gd name="T58" fmla="*/ 687 w 797"/>
                <a:gd name="T59" fmla="*/ 27 h 497"/>
                <a:gd name="T60" fmla="*/ 678 w 797"/>
                <a:gd name="T61" fmla="*/ 48 h 497"/>
                <a:gd name="T62" fmla="*/ 680 w 797"/>
                <a:gd name="T63" fmla="*/ 79 h 497"/>
                <a:gd name="T64" fmla="*/ 531 w 797"/>
                <a:gd name="T65" fmla="*/ 275 h 497"/>
                <a:gd name="T66" fmla="*/ 504 w 797"/>
                <a:gd name="T67" fmla="*/ 272 h 497"/>
                <a:gd name="T68" fmla="*/ 478 w 797"/>
                <a:gd name="T69" fmla="*/ 281 h 497"/>
                <a:gd name="T70" fmla="*/ 345 w 797"/>
                <a:gd name="T71" fmla="*/ 248 h 497"/>
                <a:gd name="T72" fmla="*/ 344 w 797"/>
                <a:gd name="T73" fmla="*/ 229 h 497"/>
                <a:gd name="T74" fmla="*/ 336 w 797"/>
                <a:gd name="T75" fmla="*/ 207 h 497"/>
                <a:gd name="T76" fmla="*/ 319 w 797"/>
                <a:gd name="T77" fmla="*/ 191 h 497"/>
                <a:gd name="T78" fmla="*/ 298 w 797"/>
                <a:gd name="T79" fmla="*/ 181 h 497"/>
                <a:gd name="T80" fmla="*/ 273 w 797"/>
                <a:gd name="T81" fmla="*/ 181 h 497"/>
                <a:gd name="T82" fmla="*/ 252 w 797"/>
                <a:gd name="T83" fmla="*/ 191 h 497"/>
                <a:gd name="T84" fmla="*/ 236 w 797"/>
                <a:gd name="T85" fmla="*/ 207 h 497"/>
                <a:gd name="T86" fmla="*/ 226 w 797"/>
                <a:gd name="T87" fmla="*/ 229 h 497"/>
                <a:gd name="T88" fmla="*/ 227 w 797"/>
                <a:gd name="T89" fmla="*/ 254 h 497"/>
                <a:gd name="T90" fmla="*/ 86 w 797"/>
                <a:gd name="T91" fmla="*/ 382 h 497"/>
                <a:gd name="T92" fmla="*/ 53 w 797"/>
                <a:gd name="T93" fmla="*/ 377 h 497"/>
                <a:gd name="T94" fmla="*/ 31 w 797"/>
                <a:gd name="T95" fmla="*/ 383 h 497"/>
                <a:gd name="T96" fmla="*/ 13 w 797"/>
                <a:gd name="T97" fmla="*/ 398 h 497"/>
                <a:gd name="T98" fmla="*/ 2 w 797"/>
                <a:gd name="T99" fmla="*/ 419 h 497"/>
                <a:gd name="T100" fmla="*/ 0 w 797"/>
                <a:gd name="T101" fmla="*/ 443 h 497"/>
                <a:gd name="T102" fmla="*/ 6 w 797"/>
                <a:gd name="T103" fmla="*/ 466 h 497"/>
                <a:gd name="T104" fmla="*/ 21 w 797"/>
                <a:gd name="T105" fmla="*/ 483 h 497"/>
                <a:gd name="T106" fmla="*/ 42 w 797"/>
                <a:gd name="T107" fmla="*/ 494 h 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97" h="497">
                  <a:moveTo>
                    <a:pt x="60" y="497"/>
                  </a:moveTo>
                  <a:lnTo>
                    <a:pt x="65" y="497"/>
                  </a:lnTo>
                  <a:lnTo>
                    <a:pt x="72" y="496"/>
                  </a:lnTo>
                  <a:lnTo>
                    <a:pt x="77" y="494"/>
                  </a:lnTo>
                  <a:lnTo>
                    <a:pt x="83" y="493"/>
                  </a:lnTo>
                  <a:lnTo>
                    <a:pt x="89" y="489"/>
                  </a:lnTo>
                  <a:lnTo>
                    <a:pt x="93" y="486"/>
                  </a:lnTo>
                  <a:lnTo>
                    <a:pt x="97" y="483"/>
                  </a:lnTo>
                  <a:lnTo>
                    <a:pt x="102" y="480"/>
                  </a:lnTo>
                  <a:lnTo>
                    <a:pt x="106" y="475"/>
                  </a:lnTo>
                  <a:lnTo>
                    <a:pt x="109" y="470"/>
                  </a:lnTo>
                  <a:lnTo>
                    <a:pt x="112" y="466"/>
                  </a:lnTo>
                  <a:lnTo>
                    <a:pt x="115" y="460"/>
                  </a:lnTo>
                  <a:lnTo>
                    <a:pt x="117" y="455"/>
                  </a:lnTo>
                  <a:lnTo>
                    <a:pt x="119" y="449"/>
                  </a:lnTo>
                  <a:lnTo>
                    <a:pt x="120" y="443"/>
                  </a:lnTo>
                  <a:lnTo>
                    <a:pt x="120" y="437"/>
                  </a:lnTo>
                  <a:lnTo>
                    <a:pt x="119" y="429"/>
                  </a:lnTo>
                  <a:lnTo>
                    <a:pt x="118" y="423"/>
                  </a:lnTo>
                  <a:lnTo>
                    <a:pt x="116" y="416"/>
                  </a:lnTo>
                  <a:lnTo>
                    <a:pt x="114" y="410"/>
                  </a:lnTo>
                  <a:lnTo>
                    <a:pt x="251" y="290"/>
                  </a:lnTo>
                  <a:lnTo>
                    <a:pt x="259" y="295"/>
                  </a:lnTo>
                  <a:lnTo>
                    <a:pt x="267" y="298"/>
                  </a:lnTo>
                  <a:lnTo>
                    <a:pt x="277" y="301"/>
                  </a:lnTo>
                  <a:lnTo>
                    <a:pt x="285" y="302"/>
                  </a:lnTo>
                  <a:lnTo>
                    <a:pt x="293" y="301"/>
                  </a:lnTo>
                  <a:lnTo>
                    <a:pt x="300" y="299"/>
                  </a:lnTo>
                  <a:lnTo>
                    <a:pt x="307" y="297"/>
                  </a:lnTo>
                  <a:lnTo>
                    <a:pt x="313" y="294"/>
                  </a:lnTo>
                  <a:lnTo>
                    <a:pt x="318" y="291"/>
                  </a:lnTo>
                  <a:lnTo>
                    <a:pt x="325" y="287"/>
                  </a:lnTo>
                  <a:lnTo>
                    <a:pt x="329" y="282"/>
                  </a:lnTo>
                  <a:lnTo>
                    <a:pt x="333" y="277"/>
                  </a:lnTo>
                  <a:lnTo>
                    <a:pt x="451" y="324"/>
                  </a:lnTo>
                  <a:lnTo>
                    <a:pt x="451" y="327"/>
                  </a:lnTo>
                  <a:lnTo>
                    <a:pt x="451" y="332"/>
                  </a:lnTo>
                  <a:lnTo>
                    <a:pt x="451" y="337"/>
                  </a:lnTo>
                  <a:lnTo>
                    <a:pt x="452" y="343"/>
                  </a:lnTo>
                  <a:lnTo>
                    <a:pt x="454" y="349"/>
                  </a:lnTo>
                  <a:lnTo>
                    <a:pt x="456" y="354"/>
                  </a:lnTo>
                  <a:lnTo>
                    <a:pt x="458" y="360"/>
                  </a:lnTo>
                  <a:lnTo>
                    <a:pt x="461" y="365"/>
                  </a:lnTo>
                  <a:lnTo>
                    <a:pt x="464" y="369"/>
                  </a:lnTo>
                  <a:lnTo>
                    <a:pt x="469" y="374"/>
                  </a:lnTo>
                  <a:lnTo>
                    <a:pt x="473" y="378"/>
                  </a:lnTo>
                  <a:lnTo>
                    <a:pt x="477" y="381"/>
                  </a:lnTo>
                  <a:lnTo>
                    <a:pt x="482" y="384"/>
                  </a:lnTo>
                  <a:lnTo>
                    <a:pt x="488" y="386"/>
                  </a:lnTo>
                  <a:lnTo>
                    <a:pt x="493" y="389"/>
                  </a:lnTo>
                  <a:lnTo>
                    <a:pt x="499" y="391"/>
                  </a:lnTo>
                  <a:lnTo>
                    <a:pt x="505" y="391"/>
                  </a:lnTo>
                  <a:lnTo>
                    <a:pt x="511" y="392"/>
                  </a:lnTo>
                  <a:lnTo>
                    <a:pt x="518" y="391"/>
                  </a:lnTo>
                  <a:lnTo>
                    <a:pt x="523" y="391"/>
                  </a:lnTo>
                  <a:lnTo>
                    <a:pt x="529" y="389"/>
                  </a:lnTo>
                  <a:lnTo>
                    <a:pt x="535" y="386"/>
                  </a:lnTo>
                  <a:lnTo>
                    <a:pt x="540" y="384"/>
                  </a:lnTo>
                  <a:lnTo>
                    <a:pt x="545" y="381"/>
                  </a:lnTo>
                  <a:lnTo>
                    <a:pt x="550" y="378"/>
                  </a:lnTo>
                  <a:lnTo>
                    <a:pt x="553" y="374"/>
                  </a:lnTo>
                  <a:lnTo>
                    <a:pt x="558" y="369"/>
                  </a:lnTo>
                  <a:lnTo>
                    <a:pt x="561" y="365"/>
                  </a:lnTo>
                  <a:lnTo>
                    <a:pt x="564" y="360"/>
                  </a:lnTo>
                  <a:lnTo>
                    <a:pt x="567" y="354"/>
                  </a:lnTo>
                  <a:lnTo>
                    <a:pt x="568" y="349"/>
                  </a:lnTo>
                  <a:lnTo>
                    <a:pt x="570" y="343"/>
                  </a:lnTo>
                  <a:lnTo>
                    <a:pt x="571" y="337"/>
                  </a:lnTo>
                  <a:lnTo>
                    <a:pt x="571" y="332"/>
                  </a:lnTo>
                  <a:lnTo>
                    <a:pt x="570" y="322"/>
                  </a:lnTo>
                  <a:lnTo>
                    <a:pt x="568" y="312"/>
                  </a:lnTo>
                  <a:lnTo>
                    <a:pt x="565" y="304"/>
                  </a:lnTo>
                  <a:lnTo>
                    <a:pt x="560" y="296"/>
                  </a:lnTo>
                  <a:lnTo>
                    <a:pt x="711" y="114"/>
                  </a:lnTo>
                  <a:lnTo>
                    <a:pt x="717" y="117"/>
                  </a:lnTo>
                  <a:lnTo>
                    <a:pt x="724" y="119"/>
                  </a:lnTo>
                  <a:lnTo>
                    <a:pt x="730" y="120"/>
                  </a:lnTo>
                  <a:lnTo>
                    <a:pt x="737" y="120"/>
                  </a:lnTo>
                  <a:lnTo>
                    <a:pt x="743" y="120"/>
                  </a:lnTo>
                  <a:lnTo>
                    <a:pt x="750" y="119"/>
                  </a:lnTo>
                  <a:lnTo>
                    <a:pt x="755" y="118"/>
                  </a:lnTo>
                  <a:lnTo>
                    <a:pt x="760" y="116"/>
                  </a:lnTo>
                  <a:lnTo>
                    <a:pt x="766" y="113"/>
                  </a:lnTo>
                  <a:lnTo>
                    <a:pt x="771" y="110"/>
                  </a:lnTo>
                  <a:lnTo>
                    <a:pt x="775" y="106"/>
                  </a:lnTo>
                  <a:lnTo>
                    <a:pt x="780" y="103"/>
                  </a:lnTo>
                  <a:lnTo>
                    <a:pt x="784" y="99"/>
                  </a:lnTo>
                  <a:lnTo>
                    <a:pt x="787" y="94"/>
                  </a:lnTo>
                  <a:lnTo>
                    <a:pt x="790" y="89"/>
                  </a:lnTo>
                  <a:lnTo>
                    <a:pt x="792" y="84"/>
                  </a:lnTo>
                  <a:lnTo>
                    <a:pt x="795" y="79"/>
                  </a:lnTo>
                  <a:lnTo>
                    <a:pt x="796" y="72"/>
                  </a:lnTo>
                  <a:lnTo>
                    <a:pt x="797" y="67"/>
                  </a:lnTo>
                  <a:lnTo>
                    <a:pt x="797" y="60"/>
                  </a:lnTo>
                  <a:lnTo>
                    <a:pt x="797" y="54"/>
                  </a:lnTo>
                  <a:lnTo>
                    <a:pt x="796" y="48"/>
                  </a:lnTo>
                  <a:lnTo>
                    <a:pt x="795" y="42"/>
                  </a:lnTo>
                  <a:lnTo>
                    <a:pt x="792" y="37"/>
                  </a:lnTo>
                  <a:lnTo>
                    <a:pt x="790" y="31"/>
                  </a:lnTo>
                  <a:lnTo>
                    <a:pt x="787" y="27"/>
                  </a:lnTo>
                  <a:lnTo>
                    <a:pt x="784" y="22"/>
                  </a:lnTo>
                  <a:lnTo>
                    <a:pt x="780" y="17"/>
                  </a:lnTo>
                  <a:lnTo>
                    <a:pt x="775" y="14"/>
                  </a:lnTo>
                  <a:lnTo>
                    <a:pt x="771" y="10"/>
                  </a:lnTo>
                  <a:lnTo>
                    <a:pt x="766" y="8"/>
                  </a:lnTo>
                  <a:lnTo>
                    <a:pt x="760" y="5"/>
                  </a:lnTo>
                  <a:lnTo>
                    <a:pt x="755" y="2"/>
                  </a:lnTo>
                  <a:lnTo>
                    <a:pt x="750" y="1"/>
                  </a:lnTo>
                  <a:lnTo>
                    <a:pt x="743" y="0"/>
                  </a:lnTo>
                  <a:lnTo>
                    <a:pt x="737" y="0"/>
                  </a:lnTo>
                  <a:lnTo>
                    <a:pt x="731" y="0"/>
                  </a:lnTo>
                  <a:lnTo>
                    <a:pt x="725" y="1"/>
                  </a:lnTo>
                  <a:lnTo>
                    <a:pt x="719" y="2"/>
                  </a:lnTo>
                  <a:lnTo>
                    <a:pt x="713" y="5"/>
                  </a:lnTo>
                  <a:lnTo>
                    <a:pt x="709" y="8"/>
                  </a:lnTo>
                  <a:lnTo>
                    <a:pt x="703" y="10"/>
                  </a:lnTo>
                  <a:lnTo>
                    <a:pt x="699" y="14"/>
                  </a:lnTo>
                  <a:lnTo>
                    <a:pt x="695" y="17"/>
                  </a:lnTo>
                  <a:lnTo>
                    <a:pt x="691" y="22"/>
                  </a:lnTo>
                  <a:lnTo>
                    <a:pt x="687" y="27"/>
                  </a:lnTo>
                  <a:lnTo>
                    <a:pt x="684" y="31"/>
                  </a:lnTo>
                  <a:lnTo>
                    <a:pt x="682" y="37"/>
                  </a:lnTo>
                  <a:lnTo>
                    <a:pt x="680" y="42"/>
                  </a:lnTo>
                  <a:lnTo>
                    <a:pt x="678" y="48"/>
                  </a:lnTo>
                  <a:lnTo>
                    <a:pt x="677" y="54"/>
                  </a:lnTo>
                  <a:lnTo>
                    <a:pt x="677" y="60"/>
                  </a:lnTo>
                  <a:lnTo>
                    <a:pt x="678" y="70"/>
                  </a:lnTo>
                  <a:lnTo>
                    <a:pt x="680" y="79"/>
                  </a:lnTo>
                  <a:lnTo>
                    <a:pt x="683" y="87"/>
                  </a:lnTo>
                  <a:lnTo>
                    <a:pt x="688" y="96"/>
                  </a:lnTo>
                  <a:lnTo>
                    <a:pt x="537" y="277"/>
                  </a:lnTo>
                  <a:lnTo>
                    <a:pt x="531" y="275"/>
                  </a:lnTo>
                  <a:lnTo>
                    <a:pt x="524" y="273"/>
                  </a:lnTo>
                  <a:lnTo>
                    <a:pt x="518" y="272"/>
                  </a:lnTo>
                  <a:lnTo>
                    <a:pt x="511" y="271"/>
                  </a:lnTo>
                  <a:lnTo>
                    <a:pt x="504" y="272"/>
                  </a:lnTo>
                  <a:lnTo>
                    <a:pt x="496" y="273"/>
                  </a:lnTo>
                  <a:lnTo>
                    <a:pt x="490" y="275"/>
                  </a:lnTo>
                  <a:lnTo>
                    <a:pt x="484" y="278"/>
                  </a:lnTo>
                  <a:lnTo>
                    <a:pt x="478" y="281"/>
                  </a:lnTo>
                  <a:lnTo>
                    <a:pt x="472" y="286"/>
                  </a:lnTo>
                  <a:lnTo>
                    <a:pt x="467" y="291"/>
                  </a:lnTo>
                  <a:lnTo>
                    <a:pt x="463" y="295"/>
                  </a:lnTo>
                  <a:lnTo>
                    <a:pt x="345" y="248"/>
                  </a:lnTo>
                  <a:lnTo>
                    <a:pt x="345" y="245"/>
                  </a:lnTo>
                  <a:lnTo>
                    <a:pt x="345" y="240"/>
                  </a:lnTo>
                  <a:lnTo>
                    <a:pt x="345" y="235"/>
                  </a:lnTo>
                  <a:lnTo>
                    <a:pt x="344" y="229"/>
                  </a:lnTo>
                  <a:lnTo>
                    <a:pt x="343" y="223"/>
                  </a:lnTo>
                  <a:lnTo>
                    <a:pt x="341" y="218"/>
                  </a:lnTo>
                  <a:lnTo>
                    <a:pt x="339" y="213"/>
                  </a:lnTo>
                  <a:lnTo>
                    <a:pt x="336" y="207"/>
                  </a:lnTo>
                  <a:lnTo>
                    <a:pt x="332" y="203"/>
                  </a:lnTo>
                  <a:lnTo>
                    <a:pt x="328" y="199"/>
                  </a:lnTo>
                  <a:lnTo>
                    <a:pt x="324" y="194"/>
                  </a:lnTo>
                  <a:lnTo>
                    <a:pt x="319" y="191"/>
                  </a:lnTo>
                  <a:lnTo>
                    <a:pt x="314" y="188"/>
                  </a:lnTo>
                  <a:lnTo>
                    <a:pt x="309" y="186"/>
                  </a:lnTo>
                  <a:lnTo>
                    <a:pt x="303" y="184"/>
                  </a:lnTo>
                  <a:lnTo>
                    <a:pt x="298" y="181"/>
                  </a:lnTo>
                  <a:lnTo>
                    <a:pt x="292" y="181"/>
                  </a:lnTo>
                  <a:lnTo>
                    <a:pt x="285" y="180"/>
                  </a:lnTo>
                  <a:lnTo>
                    <a:pt x="280" y="181"/>
                  </a:lnTo>
                  <a:lnTo>
                    <a:pt x="273" y="181"/>
                  </a:lnTo>
                  <a:lnTo>
                    <a:pt x="268" y="184"/>
                  </a:lnTo>
                  <a:lnTo>
                    <a:pt x="262" y="186"/>
                  </a:lnTo>
                  <a:lnTo>
                    <a:pt x="257" y="188"/>
                  </a:lnTo>
                  <a:lnTo>
                    <a:pt x="252" y="191"/>
                  </a:lnTo>
                  <a:lnTo>
                    <a:pt x="248" y="194"/>
                  </a:lnTo>
                  <a:lnTo>
                    <a:pt x="243" y="199"/>
                  </a:lnTo>
                  <a:lnTo>
                    <a:pt x="239" y="203"/>
                  </a:lnTo>
                  <a:lnTo>
                    <a:pt x="236" y="207"/>
                  </a:lnTo>
                  <a:lnTo>
                    <a:pt x="233" y="213"/>
                  </a:lnTo>
                  <a:lnTo>
                    <a:pt x="230" y="218"/>
                  </a:lnTo>
                  <a:lnTo>
                    <a:pt x="228" y="223"/>
                  </a:lnTo>
                  <a:lnTo>
                    <a:pt x="226" y="229"/>
                  </a:lnTo>
                  <a:lnTo>
                    <a:pt x="225" y="235"/>
                  </a:lnTo>
                  <a:lnTo>
                    <a:pt x="225" y="240"/>
                  </a:lnTo>
                  <a:lnTo>
                    <a:pt x="226" y="248"/>
                  </a:lnTo>
                  <a:lnTo>
                    <a:pt x="227" y="254"/>
                  </a:lnTo>
                  <a:lnTo>
                    <a:pt x="229" y="261"/>
                  </a:lnTo>
                  <a:lnTo>
                    <a:pt x="231" y="267"/>
                  </a:lnTo>
                  <a:lnTo>
                    <a:pt x="94" y="387"/>
                  </a:lnTo>
                  <a:lnTo>
                    <a:pt x="86" y="382"/>
                  </a:lnTo>
                  <a:lnTo>
                    <a:pt x="78" y="379"/>
                  </a:lnTo>
                  <a:lnTo>
                    <a:pt x="68" y="377"/>
                  </a:lnTo>
                  <a:lnTo>
                    <a:pt x="60" y="377"/>
                  </a:lnTo>
                  <a:lnTo>
                    <a:pt x="53" y="377"/>
                  </a:lnTo>
                  <a:lnTo>
                    <a:pt x="47" y="378"/>
                  </a:lnTo>
                  <a:lnTo>
                    <a:pt x="42" y="379"/>
                  </a:lnTo>
                  <a:lnTo>
                    <a:pt x="36" y="381"/>
                  </a:lnTo>
                  <a:lnTo>
                    <a:pt x="31" y="383"/>
                  </a:lnTo>
                  <a:lnTo>
                    <a:pt x="26" y="386"/>
                  </a:lnTo>
                  <a:lnTo>
                    <a:pt x="21" y="391"/>
                  </a:lnTo>
                  <a:lnTo>
                    <a:pt x="17" y="394"/>
                  </a:lnTo>
                  <a:lnTo>
                    <a:pt x="13" y="398"/>
                  </a:lnTo>
                  <a:lnTo>
                    <a:pt x="9" y="402"/>
                  </a:lnTo>
                  <a:lnTo>
                    <a:pt x="6" y="408"/>
                  </a:lnTo>
                  <a:lnTo>
                    <a:pt x="4" y="413"/>
                  </a:lnTo>
                  <a:lnTo>
                    <a:pt x="2" y="419"/>
                  </a:lnTo>
                  <a:lnTo>
                    <a:pt x="1" y="425"/>
                  </a:lnTo>
                  <a:lnTo>
                    <a:pt x="0" y="430"/>
                  </a:lnTo>
                  <a:lnTo>
                    <a:pt x="0" y="437"/>
                  </a:lnTo>
                  <a:lnTo>
                    <a:pt x="0" y="443"/>
                  </a:lnTo>
                  <a:lnTo>
                    <a:pt x="1" y="449"/>
                  </a:lnTo>
                  <a:lnTo>
                    <a:pt x="2" y="455"/>
                  </a:lnTo>
                  <a:lnTo>
                    <a:pt x="4" y="460"/>
                  </a:lnTo>
                  <a:lnTo>
                    <a:pt x="6" y="466"/>
                  </a:lnTo>
                  <a:lnTo>
                    <a:pt x="9" y="470"/>
                  </a:lnTo>
                  <a:lnTo>
                    <a:pt x="13" y="475"/>
                  </a:lnTo>
                  <a:lnTo>
                    <a:pt x="17" y="480"/>
                  </a:lnTo>
                  <a:lnTo>
                    <a:pt x="21" y="483"/>
                  </a:lnTo>
                  <a:lnTo>
                    <a:pt x="26" y="486"/>
                  </a:lnTo>
                  <a:lnTo>
                    <a:pt x="31" y="489"/>
                  </a:lnTo>
                  <a:lnTo>
                    <a:pt x="36" y="493"/>
                  </a:lnTo>
                  <a:lnTo>
                    <a:pt x="42" y="494"/>
                  </a:lnTo>
                  <a:lnTo>
                    <a:pt x="47" y="496"/>
                  </a:lnTo>
                  <a:lnTo>
                    <a:pt x="53" y="497"/>
                  </a:lnTo>
                  <a:lnTo>
                    <a:pt x="60" y="4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76" descr="Icon of check box. ">
            <a:extLst>
              <a:ext uri="{FF2B5EF4-FFF2-40B4-BE49-F238E27FC236}">
                <a16:creationId xmlns:a16="http://schemas.microsoft.com/office/drawing/2014/main" id="{6FB02354-C73F-4DCF-8004-E9CCA66963EA}"/>
              </a:ext>
            </a:extLst>
          </p:cNvPr>
          <p:cNvSpPr>
            <a:spLocks noEditPoints="1"/>
          </p:cNvSpPr>
          <p:nvPr/>
        </p:nvSpPr>
        <p:spPr bwMode="auto">
          <a:xfrm>
            <a:off x="7129621" y="1811496"/>
            <a:ext cx="345758" cy="345758"/>
          </a:xfrm>
          <a:custGeom>
            <a:avLst/>
            <a:gdLst>
              <a:gd name="T0" fmla="*/ 374 w 719"/>
              <a:gd name="T1" fmla="*/ 267 h 719"/>
              <a:gd name="T2" fmla="*/ 366 w 719"/>
              <a:gd name="T3" fmla="*/ 263 h 719"/>
              <a:gd name="T4" fmla="*/ 362 w 719"/>
              <a:gd name="T5" fmla="*/ 254 h 719"/>
              <a:gd name="T6" fmla="*/ 366 w 719"/>
              <a:gd name="T7" fmla="*/ 247 h 719"/>
              <a:gd name="T8" fmla="*/ 374 w 719"/>
              <a:gd name="T9" fmla="*/ 243 h 719"/>
              <a:gd name="T10" fmla="*/ 621 w 719"/>
              <a:gd name="T11" fmla="*/ 244 h 719"/>
              <a:gd name="T12" fmla="*/ 627 w 719"/>
              <a:gd name="T13" fmla="*/ 250 h 719"/>
              <a:gd name="T14" fmla="*/ 627 w 719"/>
              <a:gd name="T15" fmla="*/ 260 h 719"/>
              <a:gd name="T16" fmla="*/ 621 w 719"/>
              <a:gd name="T17" fmla="*/ 265 h 719"/>
              <a:gd name="T18" fmla="*/ 616 w 719"/>
              <a:gd name="T19" fmla="*/ 528 h 719"/>
              <a:gd name="T20" fmla="*/ 370 w 719"/>
              <a:gd name="T21" fmla="*/ 527 h 719"/>
              <a:gd name="T22" fmla="*/ 363 w 719"/>
              <a:gd name="T23" fmla="*/ 521 h 719"/>
              <a:gd name="T24" fmla="*/ 363 w 719"/>
              <a:gd name="T25" fmla="*/ 512 h 719"/>
              <a:gd name="T26" fmla="*/ 370 w 719"/>
              <a:gd name="T27" fmla="*/ 505 h 719"/>
              <a:gd name="T28" fmla="*/ 616 w 719"/>
              <a:gd name="T29" fmla="*/ 504 h 719"/>
              <a:gd name="T30" fmla="*/ 625 w 719"/>
              <a:gd name="T31" fmla="*/ 507 h 719"/>
              <a:gd name="T32" fmla="*/ 628 w 719"/>
              <a:gd name="T33" fmla="*/ 516 h 719"/>
              <a:gd name="T34" fmla="*/ 625 w 719"/>
              <a:gd name="T35" fmla="*/ 525 h 719"/>
              <a:gd name="T36" fmla="*/ 616 w 719"/>
              <a:gd name="T37" fmla="*/ 528 h 719"/>
              <a:gd name="T38" fmla="*/ 171 w 719"/>
              <a:gd name="T39" fmla="*/ 279 h 719"/>
              <a:gd name="T40" fmla="*/ 164 w 719"/>
              <a:gd name="T41" fmla="*/ 282 h 719"/>
              <a:gd name="T42" fmla="*/ 155 w 719"/>
              <a:gd name="T43" fmla="*/ 279 h 719"/>
              <a:gd name="T44" fmla="*/ 92 w 719"/>
              <a:gd name="T45" fmla="*/ 214 h 719"/>
              <a:gd name="T46" fmla="*/ 92 w 719"/>
              <a:gd name="T47" fmla="*/ 205 h 719"/>
              <a:gd name="T48" fmla="*/ 98 w 719"/>
              <a:gd name="T49" fmla="*/ 198 h 719"/>
              <a:gd name="T50" fmla="*/ 107 w 719"/>
              <a:gd name="T51" fmla="*/ 198 h 719"/>
              <a:gd name="T52" fmla="*/ 164 w 719"/>
              <a:gd name="T53" fmla="*/ 253 h 719"/>
              <a:gd name="T54" fmla="*/ 309 w 719"/>
              <a:gd name="T55" fmla="*/ 109 h 719"/>
              <a:gd name="T56" fmla="*/ 318 w 719"/>
              <a:gd name="T57" fmla="*/ 109 h 719"/>
              <a:gd name="T58" fmla="*/ 325 w 719"/>
              <a:gd name="T59" fmla="*/ 114 h 719"/>
              <a:gd name="T60" fmla="*/ 325 w 719"/>
              <a:gd name="T61" fmla="*/ 124 h 719"/>
              <a:gd name="T62" fmla="*/ 323 w 719"/>
              <a:gd name="T63" fmla="*/ 414 h 719"/>
              <a:gd name="T64" fmla="*/ 168 w 719"/>
              <a:gd name="T65" fmla="*/ 568 h 719"/>
              <a:gd name="T66" fmla="*/ 158 w 719"/>
              <a:gd name="T67" fmla="*/ 568 h 719"/>
              <a:gd name="T68" fmla="*/ 94 w 719"/>
              <a:gd name="T69" fmla="*/ 505 h 719"/>
              <a:gd name="T70" fmla="*/ 91 w 719"/>
              <a:gd name="T71" fmla="*/ 497 h 719"/>
              <a:gd name="T72" fmla="*/ 94 w 719"/>
              <a:gd name="T73" fmla="*/ 488 h 719"/>
              <a:gd name="T74" fmla="*/ 103 w 719"/>
              <a:gd name="T75" fmla="*/ 485 h 719"/>
              <a:gd name="T76" fmla="*/ 111 w 719"/>
              <a:gd name="T77" fmla="*/ 488 h 719"/>
              <a:gd name="T78" fmla="*/ 306 w 719"/>
              <a:gd name="T79" fmla="*/ 397 h 719"/>
              <a:gd name="T80" fmla="*/ 314 w 719"/>
              <a:gd name="T81" fmla="*/ 394 h 719"/>
              <a:gd name="T82" fmla="*/ 323 w 719"/>
              <a:gd name="T83" fmla="*/ 398 h 719"/>
              <a:gd name="T84" fmla="*/ 326 w 719"/>
              <a:gd name="T85" fmla="*/ 406 h 719"/>
              <a:gd name="T86" fmla="*/ 323 w 719"/>
              <a:gd name="T87" fmla="*/ 414 h 719"/>
              <a:gd name="T88" fmla="*/ 12 w 719"/>
              <a:gd name="T89" fmla="*/ 0 h 719"/>
              <a:gd name="T90" fmla="*/ 3 w 719"/>
              <a:gd name="T91" fmla="*/ 5 h 719"/>
              <a:gd name="T92" fmla="*/ 0 w 719"/>
              <a:gd name="T93" fmla="*/ 13 h 719"/>
              <a:gd name="T94" fmla="*/ 1 w 719"/>
              <a:gd name="T95" fmla="*/ 713 h 719"/>
              <a:gd name="T96" fmla="*/ 8 w 719"/>
              <a:gd name="T97" fmla="*/ 719 h 719"/>
              <a:gd name="T98" fmla="*/ 707 w 719"/>
              <a:gd name="T99" fmla="*/ 719 h 719"/>
              <a:gd name="T100" fmla="*/ 716 w 719"/>
              <a:gd name="T101" fmla="*/ 716 h 719"/>
              <a:gd name="T102" fmla="*/ 719 w 719"/>
              <a:gd name="T103" fmla="*/ 707 h 719"/>
              <a:gd name="T104" fmla="*/ 718 w 719"/>
              <a:gd name="T105" fmla="*/ 8 h 719"/>
              <a:gd name="T106" fmla="*/ 711 w 719"/>
              <a:gd name="T107" fmla="*/ 2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19" h="719">
                <a:moveTo>
                  <a:pt x="616" y="267"/>
                </a:moveTo>
                <a:lnTo>
                  <a:pt x="374" y="267"/>
                </a:lnTo>
                <a:lnTo>
                  <a:pt x="370" y="265"/>
                </a:lnTo>
                <a:lnTo>
                  <a:pt x="366" y="263"/>
                </a:lnTo>
                <a:lnTo>
                  <a:pt x="363" y="260"/>
                </a:lnTo>
                <a:lnTo>
                  <a:pt x="362" y="254"/>
                </a:lnTo>
                <a:lnTo>
                  <a:pt x="363" y="250"/>
                </a:lnTo>
                <a:lnTo>
                  <a:pt x="366" y="247"/>
                </a:lnTo>
                <a:lnTo>
                  <a:pt x="370" y="244"/>
                </a:lnTo>
                <a:lnTo>
                  <a:pt x="374" y="243"/>
                </a:lnTo>
                <a:lnTo>
                  <a:pt x="616" y="243"/>
                </a:lnTo>
                <a:lnTo>
                  <a:pt x="621" y="244"/>
                </a:lnTo>
                <a:lnTo>
                  <a:pt x="625" y="247"/>
                </a:lnTo>
                <a:lnTo>
                  <a:pt x="627" y="250"/>
                </a:lnTo>
                <a:lnTo>
                  <a:pt x="628" y="254"/>
                </a:lnTo>
                <a:lnTo>
                  <a:pt x="627" y="260"/>
                </a:lnTo>
                <a:lnTo>
                  <a:pt x="625" y="263"/>
                </a:lnTo>
                <a:lnTo>
                  <a:pt x="621" y="265"/>
                </a:lnTo>
                <a:lnTo>
                  <a:pt x="616" y="267"/>
                </a:lnTo>
                <a:close/>
                <a:moveTo>
                  <a:pt x="616" y="528"/>
                </a:moveTo>
                <a:lnTo>
                  <a:pt x="374" y="528"/>
                </a:lnTo>
                <a:lnTo>
                  <a:pt x="370" y="527"/>
                </a:lnTo>
                <a:lnTo>
                  <a:pt x="366" y="525"/>
                </a:lnTo>
                <a:lnTo>
                  <a:pt x="363" y="521"/>
                </a:lnTo>
                <a:lnTo>
                  <a:pt x="362" y="516"/>
                </a:lnTo>
                <a:lnTo>
                  <a:pt x="363" y="512"/>
                </a:lnTo>
                <a:lnTo>
                  <a:pt x="366" y="507"/>
                </a:lnTo>
                <a:lnTo>
                  <a:pt x="370" y="505"/>
                </a:lnTo>
                <a:lnTo>
                  <a:pt x="374" y="504"/>
                </a:lnTo>
                <a:lnTo>
                  <a:pt x="616" y="504"/>
                </a:lnTo>
                <a:lnTo>
                  <a:pt x="621" y="505"/>
                </a:lnTo>
                <a:lnTo>
                  <a:pt x="625" y="507"/>
                </a:lnTo>
                <a:lnTo>
                  <a:pt x="627" y="512"/>
                </a:lnTo>
                <a:lnTo>
                  <a:pt x="628" y="516"/>
                </a:lnTo>
                <a:lnTo>
                  <a:pt x="627" y="521"/>
                </a:lnTo>
                <a:lnTo>
                  <a:pt x="625" y="525"/>
                </a:lnTo>
                <a:lnTo>
                  <a:pt x="621" y="527"/>
                </a:lnTo>
                <a:lnTo>
                  <a:pt x="616" y="528"/>
                </a:lnTo>
                <a:close/>
                <a:moveTo>
                  <a:pt x="323" y="127"/>
                </a:moveTo>
                <a:lnTo>
                  <a:pt x="171" y="279"/>
                </a:lnTo>
                <a:lnTo>
                  <a:pt x="168" y="282"/>
                </a:lnTo>
                <a:lnTo>
                  <a:pt x="164" y="282"/>
                </a:lnTo>
                <a:lnTo>
                  <a:pt x="158" y="282"/>
                </a:lnTo>
                <a:lnTo>
                  <a:pt x="155" y="279"/>
                </a:lnTo>
                <a:lnTo>
                  <a:pt x="94" y="218"/>
                </a:lnTo>
                <a:lnTo>
                  <a:pt x="92" y="214"/>
                </a:lnTo>
                <a:lnTo>
                  <a:pt x="91" y="209"/>
                </a:lnTo>
                <a:lnTo>
                  <a:pt x="92" y="205"/>
                </a:lnTo>
                <a:lnTo>
                  <a:pt x="94" y="201"/>
                </a:lnTo>
                <a:lnTo>
                  <a:pt x="98" y="198"/>
                </a:lnTo>
                <a:lnTo>
                  <a:pt x="103" y="197"/>
                </a:lnTo>
                <a:lnTo>
                  <a:pt x="107" y="198"/>
                </a:lnTo>
                <a:lnTo>
                  <a:pt x="111" y="201"/>
                </a:lnTo>
                <a:lnTo>
                  <a:pt x="164" y="253"/>
                </a:lnTo>
                <a:lnTo>
                  <a:pt x="306" y="111"/>
                </a:lnTo>
                <a:lnTo>
                  <a:pt x="309" y="109"/>
                </a:lnTo>
                <a:lnTo>
                  <a:pt x="314" y="108"/>
                </a:lnTo>
                <a:lnTo>
                  <a:pt x="318" y="109"/>
                </a:lnTo>
                <a:lnTo>
                  <a:pt x="323" y="111"/>
                </a:lnTo>
                <a:lnTo>
                  <a:pt x="325" y="114"/>
                </a:lnTo>
                <a:lnTo>
                  <a:pt x="326" y="119"/>
                </a:lnTo>
                <a:lnTo>
                  <a:pt x="325" y="124"/>
                </a:lnTo>
                <a:lnTo>
                  <a:pt x="323" y="127"/>
                </a:lnTo>
                <a:close/>
                <a:moveTo>
                  <a:pt x="323" y="414"/>
                </a:moveTo>
                <a:lnTo>
                  <a:pt x="171" y="565"/>
                </a:lnTo>
                <a:lnTo>
                  <a:pt x="168" y="568"/>
                </a:lnTo>
                <a:lnTo>
                  <a:pt x="164" y="569"/>
                </a:lnTo>
                <a:lnTo>
                  <a:pt x="158" y="568"/>
                </a:lnTo>
                <a:lnTo>
                  <a:pt x="155" y="565"/>
                </a:lnTo>
                <a:lnTo>
                  <a:pt x="94" y="505"/>
                </a:lnTo>
                <a:lnTo>
                  <a:pt x="92" y="502"/>
                </a:lnTo>
                <a:lnTo>
                  <a:pt x="91" y="497"/>
                </a:lnTo>
                <a:lnTo>
                  <a:pt x="92" y="493"/>
                </a:lnTo>
                <a:lnTo>
                  <a:pt x="94" y="488"/>
                </a:lnTo>
                <a:lnTo>
                  <a:pt x="98" y="486"/>
                </a:lnTo>
                <a:lnTo>
                  <a:pt x="103" y="485"/>
                </a:lnTo>
                <a:lnTo>
                  <a:pt x="107" y="486"/>
                </a:lnTo>
                <a:lnTo>
                  <a:pt x="111" y="488"/>
                </a:lnTo>
                <a:lnTo>
                  <a:pt x="164" y="540"/>
                </a:lnTo>
                <a:lnTo>
                  <a:pt x="306" y="397"/>
                </a:lnTo>
                <a:lnTo>
                  <a:pt x="309" y="395"/>
                </a:lnTo>
                <a:lnTo>
                  <a:pt x="314" y="394"/>
                </a:lnTo>
                <a:lnTo>
                  <a:pt x="318" y="395"/>
                </a:lnTo>
                <a:lnTo>
                  <a:pt x="323" y="398"/>
                </a:lnTo>
                <a:lnTo>
                  <a:pt x="325" y="401"/>
                </a:lnTo>
                <a:lnTo>
                  <a:pt x="326" y="406"/>
                </a:lnTo>
                <a:lnTo>
                  <a:pt x="325" y="410"/>
                </a:lnTo>
                <a:lnTo>
                  <a:pt x="323" y="414"/>
                </a:lnTo>
                <a:close/>
                <a:moveTo>
                  <a:pt x="707" y="0"/>
                </a:moveTo>
                <a:lnTo>
                  <a:pt x="12" y="0"/>
                </a:lnTo>
                <a:lnTo>
                  <a:pt x="8" y="2"/>
                </a:lnTo>
                <a:lnTo>
                  <a:pt x="3" y="5"/>
                </a:lnTo>
                <a:lnTo>
                  <a:pt x="1" y="8"/>
                </a:lnTo>
                <a:lnTo>
                  <a:pt x="0" y="13"/>
                </a:lnTo>
                <a:lnTo>
                  <a:pt x="0" y="707"/>
                </a:lnTo>
                <a:lnTo>
                  <a:pt x="1" y="713"/>
                </a:lnTo>
                <a:lnTo>
                  <a:pt x="3" y="716"/>
                </a:lnTo>
                <a:lnTo>
                  <a:pt x="8" y="719"/>
                </a:lnTo>
                <a:lnTo>
                  <a:pt x="12" y="719"/>
                </a:lnTo>
                <a:lnTo>
                  <a:pt x="707" y="719"/>
                </a:lnTo>
                <a:lnTo>
                  <a:pt x="711" y="719"/>
                </a:lnTo>
                <a:lnTo>
                  <a:pt x="716" y="716"/>
                </a:lnTo>
                <a:lnTo>
                  <a:pt x="718" y="713"/>
                </a:lnTo>
                <a:lnTo>
                  <a:pt x="719" y="707"/>
                </a:lnTo>
                <a:lnTo>
                  <a:pt x="719" y="13"/>
                </a:lnTo>
                <a:lnTo>
                  <a:pt x="718" y="8"/>
                </a:lnTo>
                <a:lnTo>
                  <a:pt x="716" y="5"/>
                </a:lnTo>
                <a:lnTo>
                  <a:pt x="711" y="2"/>
                </a:lnTo>
                <a:lnTo>
                  <a:pt x="707" y="0"/>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35" name="Freeform 4665" descr="Icon of graph. ">
            <a:extLst>
              <a:ext uri="{FF2B5EF4-FFF2-40B4-BE49-F238E27FC236}">
                <a16:creationId xmlns:a16="http://schemas.microsoft.com/office/drawing/2014/main" id="{557E39B2-E017-4E5C-B53E-DDE3B9D4C92C}"/>
              </a:ext>
            </a:extLst>
          </p:cNvPr>
          <p:cNvSpPr>
            <a:spLocks/>
          </p:cNvSpPr>
          <p:nvPr/>
        </p:nvSpPr>
        <p:spPr bwMode="auto">
          <a:xfrm>
            <a:off x="7877961" y="3531386"/>
            <a:ext cx="347679" cy="347679"/>
          </a:xfrm>
          <a:custGeom>
            <a:avLst/>
            <a:gdLst>
              <a:gd name="T0" fmla="*/ 761 w 904"/>
              <a:gd name="T1" fmla="*/ 213 h 903"/>
              <a:gd name="T2" fmla="*/ 754 w 904"/>
              <a:gd name="T3" fmla="*/ 225 h 903"/>
              <a:gd name="T4" fmla="*/ 576 w 904"/>
              <a:gd name="T5" fmla="*/ 277 h 903"/>
              <a:gd name="T6" fmla="*/ 498 w 904"/>
              <a:gd name="T7" fmla="*/ 298 h 903"/>
              <a:gd name="T8" fmla="*/ 431 w 904"/>
              <a:gd name="T9" fmla="*/ 329 h 903"/>
              <a:gd name="T10" fmla="*/ 578 w 904"/>
              <a:gd name="T11" fmla="*/ 170 h 903"/>
              <a:gd name="T12" fmla="*/ 618 w 904"/>
              <a:gd name="T13" fmla="*/ 180 h 903"/>
              <a:gd name="T14" fmla="*/ 661 w 904"/>
              <a:gd name="T15" fmla="*/ 169 h 903"/>
              <a:gd name="T16" fmla="*/ 693 w 904"/>
              <a:gd name="T17" fmla="*/ 141 h 903"/>
              <a:gd name="T18" fmla="*/ 707 w 904"/>
              <a:gd name="T19" fmla="*/ 99 h 903"/>
              <a:gd name="T20" fmla="*/ 701 w 904"/>
              <a:gd name="T21" fmla="*/ 55 h 903"/>
              <a:gd name="T22" fmla="*/ 676 w 904"/>
              <a:gd name="T23" fmla="*/ 20 h 903"/>
              <a:gd name="T24" fmla="*/ 636 w 904"/>
              <a:gd name="T25" fmla="*/ 2 h 903"/>
              <a:gd name="T26" fmla="*/ 591 w 904"/>
              <a:gd name="T27" fmla="*/ 4 h 903"/>
              <a:gd name="T28" fmla="*/ 554 w 904"/>
              <a:gd name="T29" fmla="*/ 25 h 903"/>
              <a:gd name="T30" fmla="*/ 531 w 904"/>
              <a:gd name="T31" fmla="*/ 63 h 903"/>
              <a:gd name="T32" fmla="*/ 532 w 904"/>
              <a:gd name="T33" fmla="*/ 118 h 903"/>
              <a:gd name="T34" fmla="*/ 369 w 904"/>
              <a:gd name="T35" fmla="*/ 289 h 903"/>
              <a:gd name="T36" fmla="*/ 325 w 904"/>
              <a:gd name="T37" fmla="*/ 289 h 903"/>
              <a:gd name="T38" fmla="*/ 294 w 904"/>
              <a:gd name="T39" fmla="*/ 308 h 903"/>
              <a:gd name="T40" fmla="*/ 275 w 904"/>
              <a:gd name="T41" fmla="*/ 338 h 903"/>
              <a:gd name="T42" fmla="*/ 275 w 904"/>
              <a:gd name="T43" fmla="*/ 383 h 903"/>
              <a:gd name="T44" fmla="*/ 113 w 904"/>
              <a:gd name="T45" fmla="*/ 545 h 903"/>
              <a:gd name="T46" fmla="*/ 64 w 904"/>
              <a:gd name="T47" fmla="*/ 546 h 903"/>
              <a:gd name="T48" fmla="*/ 26 w 904"/>
              <a:gd name="T49" fmla="*/ 568 h 903"/>
              <a:gd name="T50" fmla="*/ 5 w 904"/>
              <a:gd name="T51" fmla="*/ 605 h 903"/>
              <a:gd name="T52" fmla="*/ 3 w 904"/>
              <a:gd name="T53" fmla="*/ 650 h 903"/>
              <a:gd name="T54" fmla="*/ 21 w 904"/>
              <a:gd name="T55" fmla="*/ 690 h 903"/>
              <a:gd name="T56" fmla="*/ 56 w 904"/>
              <a:gd name="T57" fmla="*/ 716 h 903"/>
              <a:gd name="T58" fmla="*/ 100 w 904"/>
              <a:gd name="T59" fmla="*/ 722 h 903"/>
              <a:gd name="T60" fmla="*/ 142 w 904"/>
              <a:gd name="T61" fmla="*/ 706 h 903"/>
              <a:gd name="T62" fmla="*/ 170 w 904"/>
              <a:gd name="T63" fmla="*/ 675 h 903"/>
              <a:gd name="T64" fmla="*/ 181 w 904"/>
              <a:gd name="T65" fmla="*/ 632 h 903"/>
              <a:gd name="T66" fmla="*/ 171 w 904"/>
              <a:gd name="T67" fmla="*/ 591 h 903"/>
              <a:gd name="T68" fmla="*/ 316 w 904"/>
              <a:gd name="T69" fmla="*/ 430 h 903"/>
              <a:gd name="T70" fmla="*/ 286 w 904"/>
              <a:gd name="T71" fmla="*/ 538 h 903"/>
              <a:gd name="T72" fmla="*/ 271 w 904"/>
              <a:gd name="T73" fmla="*/ 753 h 903"/>
              <a:gd name="T74" fmla="*/ 216 w 904"/>
              <a:gd name="T75" fmla="*/ 757 h 903"/>
              <a:gd name="T76" fmla="*/ 212 w 904"/>
              <a:gd name="T77" fmla="*/ 888 h 903"/>
              <a:gd name="T78" fmla="*/ 218 w 904"/>
              <a:gd name="T79" fmla="*/ 901 h 903"/>
              <a:gd name="T80" fmla="*/ 349 w 904"/>
              <a:gd name="T81" fmla="*/ 903 h 903"/>
              <a:gd name="T82" fmla="*/ 361 w 904"/>
              <a:gd name="T83" fmla="*/ 894 h 903"/>
              <a:gd name="T84" fmla="*/ 361 w 904"/>
              <a:gd name="T85" fmla="*/ 762 h 903"/>
              <a:gd name="T86" fmla="*/ 349 w 904"/>
              <a:gd name="T87" fmla="*/ 753 h 903"/>
              <a:gd name="T88" fmla="*/ 305 w 904"/>
              <a:gd name="T89" fmla="*/ 597 h 903"/>
              <a:gd name="T90" fmla="*/ 343 w 904"/>
              <a:gd name="T91" fmla="*/ 469 h 903"/>
              <a:gd name="T92" fmla="*/ 383 w 904"/>
              <a:gd name="T93" fmla="*/ 426 h 903"/>
              <a:gd name="T94" fmla="*/ 418 w 904"/>
              <a:gd name="T95" fmla="*/ 383 h 903"/>
              <a:gd name="T96" fmla="*/ 471 w 904"/>
              <a:gd name="T97" fmla="*/ 342 h 903"/>
              <a:gd name="T98" fmla="*/ 544 w 904"/>
              <a:gd name="T99" fmla="*/ 315 h 903"/>
              <a:gd name="T100" fmla="*/ 627 w 904"/>
              <a:gd name="T101" fmla="*/ 302 h 903"/>
              <a:gd name="T102" fmla="*/ 754 w 904"/>
              <a:gd name="T103" fmla="*/ 348 h 903"/>
              <a:gd name="T104" fmla="*/ 763 w 904"/>
              <a:gd name="T105" fmla="*/ 360 h 903"/>
              <a:gd name="T106" fmla="*/ 895 w 904"/>
              <a:gd name="T107" fmla="*/ 360 h 903"/>
              <a:gd name="T108" fmla="*/ 904 w 904"/>
              <a:gd name="T109" fmla="*/ 348 h 903"/>
              <a:gd name="T110" fmla="*/ 902 w 904"/>
              <a:gd name="T111" fmla="*/ 217 h 903"/>
              <a:gd name="T112" fmla="*/ 889 w 904"/>
              <a:gd name="T113" fmla="*/ 211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04" h="903">
                <a:moveTo>
                  <a:pt x="889" y="211"/>
                </a:moveTo>
                <a:lnTo>
                  <a:pt x="768" y="211"/>
                </a:lnTo>
                <a:lnTo>
                  <a:pt x="765" y="211"/>
                </a:lnTo>
                <a:lnTo>
                  <a:pt x="763" y="212"/>
                </a:lnTo>
                <a:lnTo>
                  <a:pt x="761" y="213"/>
                </a:lnTo>
                <a:lnTo>
                  <a:pt x="758" y="215"/>
                </a:lnTo>
                <a:lnTo>
                  <a:pt x="756" y="217"/>
                </a:lnTo>
                <a:lnTo>
                  <a:pt x="755" y="220"/>
                </a:lnTo>
                <a:lnTo>
                  <a:pt x="754" y="222"/>
                </a:lnTo>
                <a:lnTo>
                  <a:pt x="754" y="225"/>
                </a:lnTo>
                <a:lnTo>
                  <a:pt x="754" y="271"/>
                </a:lnTo>
                <a:lnTo>
                  <a:pt x="663" y="271"/>
                </a:lnTo>
                <a:lnTo>
                  <a:pt x="627" y="272"/>
                </a:lnTo>
                <a:lnTo>
                  <a:pt x="593" y="275"/>
                </a:lnTo>
                <a:lnTo>
                  <a:pt x="576" y="277"/>
                </a:lnTo>
                <a:lnTo>
                  <a:pt x="561" y="281"/>
                </a:lnTo>
                <a:lnTo>
                  <a:pt x="545" y="284"/>
                </a:lnTo>
                <a:lnTo>
                  <a:pt x="529" y="287"/>
                </a:lnTo>
                <a:lnTo>
                  <a:pt x="513" y="292"/>
                </a:lnTo>
                <a:lnTo>
                  <a:pt x="498" y="298"/>
                </a:lnTo>
                <a:lnTo>
                  <a:pt x="484" y="302"/>
                </a:lnTo>
                <a:lnTo>
                  <a:pt x="470" y="309"/>
                </a:lnTo>
                <a:lnTo>
                  <a:pt x="457" y="315"/>
                </a:lnTo>
                <a:lnTo>
                  <a:pt x="443" y="323"/>
                </a:lnTo>
                <a:lnTo>
                  <a:pt x="431" y="329"/>
                </a:lnTo>
                <a:lnTo>
                  <a:pt x="418" y="337"/>
                </a:lnTo>
                <a:lnTo>
                  <a:pt x="415" y="328"/>
                </a:lnTo>
                <a:lnTo>
                  <a:pt x="409" y="319"/>
                </a:lnTo>
                <a:lnTo>
                  <a:pt x="565" y="163"/>
                </a:lnTo>
                <a:lnTo>
                  <a:pt x="578" y="170"/>
                </a:lnTo>
                <a:lnTo>
                  <a:pt x="590" y="176"/>
                </a:lnTo>
                <a:lnTo>
                  <a:pt x="597" y="178"/>
                </a:lnTo>
                <a:lnTo>
                  <a:pt x="604" y="179"/>
                </a:lnTo>
                <a:lnTo>
                  <a:pt x="610" y="180"/>
                </a:lnTo>
                <a:lnTo>
                  <a:pt x="618" y="180"/>
                </a:lnTo>
                <a:lnTo>
                  <a:pt x="627" y="180"/>
                </a:lnTo>
                <a:lnTo>
                  <a:pt x="636" y="178"/>
                </a:lnTo>
                <a:lnTo>
                  <a:pt x="644" y="176"/>
                </a:lnTo>
                <a:lnTo>
                  <a:pt x="653" y="173"/>
                </a:lnTo>
                <a:lnTo>
                  <a:pt x="661" y="169"/>
                </a:lnTo>
                <a:lnTo>
                  <a:pt x="668" y="164"/>
                </a:lnTo>
                <a:lnTo>
                  <a:pt x="676" y="160"/>
                </a:lnTo>
                <a:lnTo>
                  <a:pt x="681" y="154"/>
                </a:lnTo>
                <a:lnTo>
                  <a:pt x="687" y="147"/>
                </a:lnTo>
                <a:lnTo>
                  <a:pt x="693" y="141"/>
                </a:lnTo>
                <a:lnTo>
                  <a:pt x="697" y="133"/>
                </a:lnTo>
                <a:lnTo>
                  <a:pt x="701" y="125"/>
                </a:lnTo>
                <a:lnTo>
                  <a:pt x="704" y="117"/>
                </a:lnTo>
                <a:lnTo>
                  <a:pt x="706" y="108"/>
                </a:lnTo>
                <a:lnTo>
                  <a:pt x="707" y="99"/>
                </a:lnTo>
                <a:lnTo>
                  <a:pt x="709" y="90"/>
                </a:lnTo>
                <a:lnTo>
                  <a:pt x="707" y="81"/>
                </a:lnTo>
                <a:lnTo>
                  <a:pt x="706" y="72"/>
                </a:lnTo>
                <a:lnTo>
                  <a:pt x="704" y="63"/>
                </a:lnTo>
                <a:lnTo>
                  <a:pt x="701" y="55"/>
                </a:lnTo>
                <a:lnTo>
                  <a:pt x="697" y="47"/>
                </a:lnTo>
                <a:lnTo>
                  <a:pt x="693" y="39"/>
                </a:lnTo>
                <a:lnTo>
                  <a:pt x="687" y="32"/>
                </a:lnTo>
                <a:lnTo>
                  <a:pt x="681" y="25"/>
                </a:lnTo>
                <a:lnTo>
                  <a:pt x="676" y="20"/>
                </a:lnTo>
                <a:lnTo>
                  <a:pt x="668" y="15"/>
                </a:lnTo>
                <a:lnTo>
                  <a:pt x="661" y="11"/>
                </a:lnTo>
                <a:lnTo>
                  <a:pt x="653" y="6"/>
                </a:lnTo>
                <a:lnTo>
                  <a:pt x="644" y="4"/>
                </a:lnTo>
                <a:lnTo>
                  <a:pt x="636" y="2"/>
                </a:lnTo>
                <a:lnTo>
                  <a:pt x="627" y="0"/>
                </a:lnTo>
                <a:lnTo>
                  <a:pt x="618" y="0"/>
                </a:lnTo>
                <a:lnTo>
                  <a:pt x="609" y="0"/>
                </a:lnTo>
                <a:lnTo>
                  <a:pt x="600" y="2"/>
                </a:lnTo>
                <a:lnTo>
                  <a:pt x="591" y="4"/>
                </a:lnTo>
                <a:lnTo>
                  <a:pt x="583" y="6"/>
                </a:lnTo>
                <a:lnTo>
                  <a:pt x="575" y="11"/>
                </a:lnTo>
                <a:lnTo>
                  <a:pt x="567" y="15"/>
                </a:lnTo>
                <a:lnTo>
                  <a:pt x="561" y="20"/>
                </a:lnTo>
                <a:lnTo>
                  <a:pt x="554" y="25"/>
                </a:lnTo>
                <a:lnTo>
                  <a:pt x="548" y="32"/>
                </a:lnTo>
                <a:lnTo>
                  <a:pt x="543" y="39"/>
                </a:lnTo>
                <a:lnTo>
                  <a:pt x="538" y="47"/>
                </a:lnTo>
                <a:lnTo>
                  <a:pt x="535" y="55"/>
                </a:lnTo>
                <a:lnTo>
                  <a:pt x="531" y="63"/>
                </a:lnTo>
                <a:lnTo>
                  <a:pt x="529" y="72"/>
                </a:lnTo>
                <a:lnTo>
                  <a:pt x="528" y="81"/>
                </a:lnTo>
                <a:lnTo>
                  <a:pt x="528" y="90"/>
                </a:lnTo>
                <a:lnTo>
                  <a:pt x="529" y="105"/>
                </a:lnTo>
                <a:lnTo>
                  <a:pt x="532" y="118"/>
                </a:lnTo>
                <a:lnTo>
                  <a:pt x="537" y="131"/>
                </a:lnTo>
                <a:lnTo>
                  <a:pt x="545" y="142"/>
                </a:lnTo>
                <a:lnTo>
                  <a:pt x="388" y="298"/>
                </a:lnTo>
                <a:lnTo>
                  <a:pt x="379" y="293"/>
                </a:lnTo>
                <a:lnTo>
                  <a:pt x="369" y="289"/>
                </a:lnTo>
                <a:lnTo>
                  <a:pt x="358" y="286"/>
                </a:lnTo>
                <a:lnTo>
                  <a:pt x="347" y="285"/>
                </a:lnTo>
                <a:lnTo>
                  <a:pt x="339" y="286"/>
                </a:lnTo>
                <a:lnTo>
                  <a:pt x="331" y="287"/>
                </a:lnTo>
                <a:lnTo>
                  <a:pt x="325" y="289"/>
                </a:lnTo>
                <a:lnTo>
                  <a:pt x="318" y="292"/>
                </a:lnTo>
                <a:lnTo>
                  <a:pt x="311" y="294"/>
                </a:lnTo>
                <a:lnTo>
                  <a:pt x="304" y="299"/>
                </a:lnTo>
                <a:lnTo>
                  <a:pt x="299" y="303"/>
                </a:lnTo>
                <a:lnTo>
                  <a:pt x="294" y="308"/>
                </a:lnTo>
                <a:lnTo>
                  <a:pt x="288" y="313"/>
                </a:lnTo>
                <a:lnTo>
                  <a:pt x="284" y="319"/>
                </a:lnTo>
                <a:lnTo>
                  <a:pt x="281" y="325"/>
                </a:lnTo>
                <a:lnTo>
                  <a:pt x="277" y="332"/>
                </a:lnTo>
                <a:lnTo>
                  <a:pt x="275" y="338"/>
                </a:lnTo>
                <a:lnTo>
                  <a:pt x="273" y="346"/>
                </a:lnTo>
                <a:lnTo>
                  <a:pt x="271" y="353"/>
                </a:lnTo>
                <a:lnTo>
                  <a:pt x="271" y="361"/>
                </a:lnTo>
                <a:lnTo>
                  <a:pt x="273" y="372"/>
                </a:lnTo>
                <a:lnTo>
                  <a:pt x="275" y="383"/>
                </a:lnTo>
                <a:lnTo>
                  <a:pt x="278" y="393"/>
                </a:lnTo>
                <a:lnTo>
                  <a:pt x="284" y="403"/>
                </a:lnTo>
                <a:lnTo>
                  <a:pt x="134" y="553"/>
                </a:lnTo>
                <a:lnTo>
                  <a:pt x="124" y="547"/>
                </a:lnTo>
                <a:lnTo>
                  <a:pt x="113" y="545"/>
                </a:lnTo>
                <a:lnTo>
                  <a:pt x="102" y="543"/>
                </a:lnTo>
                <a:lnTo>
                  <a:pt x="91" y="542"/>
                </a:lnTo>
                <a:lnTo>
                  <a:pt x="82" y="542"/>
                </a:lnTo>
                <a:lnTo>
                  <a:pt x="73" y="544"/>
                </a:lnTo>
                <a:lnTo>
                  <a:pt x="64" y="546"/>
                </a:lnTo>
                <a:lnTo>
                  <a:pt x="56" y="548"/>
                </a:lnTo>
                <a:lnTo>
                  <a:pt x="48" y="553"/>
                </a:lnTo>
                <a:lnTo>
                  <a:pt x="40" y="557"/>
                </a:lnTo>
                <a:lnTo>
                  <a:pt x="33" y="562"/>
                </a:lnTo>
                <a:lnTo>
                  <a:pt x="26" y="568"/>
                </a:lnTo>
                <a:lnTo>
                  <a:pt x="21" y="574"/>
                </a:lnTo>
                <a:lnTo>
                  <a:pt x="16" y="581"/>
                </a:lnTo>
                <a:lnTo>
                  <a:pt x="12" y="589"/>
                </a:lnTo>
                <a:lnTo>
                  <a:pt x="7" y="597"/>
                </a:lnTo>
                <a:lnTo>
                  <a:pt x="5" y="605"/>
                </a:lnTo>
                <a:lnTo>
                  <a:pt x="3" y="614"/>
                </a:lnTo>
                <a:lnTo>
                  <a:pt x="0" y="623"/>
                </a:lnTo>
                <a:lnTo>
                  <a:pt x="0" y="632"/>
                </a:lnTo>
                <a:lnTo>
                  <a:pt x="0" y="641"/>
                </a:lnTo>
                <a:lnTo>
                  <a:pt x="3" y="650"/>
                </a:lnTo>
                <a:lnTo>
                  <a:pt x="5" y="659"/>
                </a:lnTo>
                <a:lnTo>
                  <a:pt x="7" y="667"/>
                </a:lnTo>
                <a:lnTo>
                  <a:pt x="12" y="675"/>
                </a:lnTo>
                <a:lnTo>
                  <a:pt x="16" y="683"/>
                </a:lnTo>
                <a:lnTo>
                  <a:pt x="21" y="690"/>
                </a:lnTo>
                <a:lnTo>
                  <a:pt x="26" y="696"/>
                </a:lnTo>
                <a:lnTo>
                  <a:pt x="33" y="702"/>
                </a:lnTo>
                <a:lnTo>
                  <a:pt x="40" y="706"/>
                </a:lnTo>
                <a:lnTo>
                  <a:pt x="48" y="711"/>
                </a:lnTo>
                <a:lnTo>
                  <a:pt x="56" y="716"/>
                </a:lnTo>
                <a:lnTo>
                  <a:pt x="64" y="718"/>
                </a:lnTo>
                <a:lnTo>
                  <a:pt x="73" y="720"/>
                </a:lnTo>
                <a:lnTo>
                  <a:pt x="82" y="722"/>
                </a:lnTo>
                <a:lnTo>
                  <a:pt x="91" y="722"/>
                </a:lnTo>
                <a:lnTo>
                  <a:pt x="100" y="722"/>
                </a:lnTo>
                <a:lnTo>
                  <a:pt x="109" y="720"/>
                </a:lnTo>
                <a:lnTo>
                  <a:pt x="118" y="718"/>
                </a:lnTo>
                <a:lnTo>
                  <a:pt x="126" y="716"/>
                </a:lnTo>
                <a:lnTo>
                  <a:pt x="134" y="711"/>
                </a:lnTo>
                <a:lnTo>
                  <a:pt x="142" y="706"/>
                </a:lnTo>
                <a:lnTo>
                  <a:pt x="148" y="702"/>
                </a:lnTo>
                <a:lnTo>
                  <a:pt x="155" y="696"/>
                </a:lnTo>
                <a:lnTo>
                  <a:pt x="161" y="690"/>
                </a:lnTo>
                <a:lnTo>
                  <a:pt x="165" y="683"/>
                </a:lnTo>
                <a:lnTo>
                  <a:pt x="170" y="675"/>
                </a:lnTo>
                <a:lnTo>
                  <a:pt x="174" y="667"/>
                </a:lnTo>
                <a:lnTo>
                  <a:pt x="177" y="659"/>
                </a:lnTo>
                <a:lnTo>
                  <a:pt x="179" y="650"/>
                </a:lnTo>
                <a:lnTo>
                  <a:pt x="181" y="641"/>
                </a:lnTo>
                <a:lnTo>
                  <a:pt x="181" y="632"/>
                </a:lnTo>
                <a:lnTo>
                  <a:pt x="181" y="623"/>
                </a:lnTo>
                <a:lnTo>
                  <a:pt x="180" y="615"/>
                </a:lnTo>
                <a:lnTo>
                  <a:pt x="178" y="607"/>
                </a:lnTo>
                <a:lnTo>
                  <a:pt x="174" y="599"/>
                </a:lnTo>
                <a:lnTo>
                  <a:pt x="171" y="591"/>
                </a:lnTo>
                <a:lnTo>
                  <a:pt x="168" y="585"/>
                </a:lnTo>
                <a:lnTo>
                  <a:pt x="163" y="578"/>
                </a:lnTo>
                <a:lnTo>
                  <a:pt x="157" y="571"/>
                </a:lnTo>
                <a:lnTo>
                  <a:pt x="305" y="424"/>
                </a:lnTo>
                <a:lnTo>
                  <a:pt x="316" y="430"/>
                </a:lnTo>
                <a:lnTo>
                  <a:pt x="328" y="433"/>
                </a:lnTo>
                <a:lnTo>
                  <a:pt x="314" y="457"/>
                </a:lnTo>
                <a:lnTo>
                  <a:pt x="303" y="483"/>
                </a:lnTo>
                <a:lnTo>
                  <a:pt x="294" y="510"/>
                </a:lnTo>
                <a:lnTo>
                  <a:pt x="286" y="538"/>
                </a:lnTo>
                <a:lnTo>
                  <a:pt x="279" y="568"/>
                </a:lnTo>
                <a:lnTo>
                  <a:pt x="275" y="598"/>
                </a:lnTo>
                <a:lnTo>
                  <a:pt x="273" y="630"/>
                </a:lnTo>
                <a:lnTo>
                  <a:pt x="271" y="662"/>
                </a:lnTo>
                <a:lnTo>
                  <a:pt x="271" y="753"/>
                </a:lnTo>
                <a:lnTo>
                  <a:pt x="226" y="753"/>
                </a:lnTo>
                <a:lnTo>
                  <a:pt x="223" y="753"/>
                </a:lnTo>
                <a:lnTo>
                  <a:pt x="221" y="754"/>
                </a:lnTo>
                <a:lnTo>
                  <a:pt x="218" y="755"/>
                </a:lnTo>
                <a:lnTo>
                  <a:pt x="216" y="757"/>
                </a:lnTo>
                <a:lnTo>
                  <a:pt x="214" y="760"/>
                </a:lnTo>
                <a:lnTo>
                  <a:pt x="213" y="762"/>
                </a:lnTo>
                <a:lnTo>
                  <a:pt x="212" y="764"/>
                </a:lnTo>
                <a:lnTo>
                  <a:pt x="212" y="767"/>
                </a:lnTo>
                <a:lnTo>
                  <a:pt x="212" y="888"/>
                </a:lnTo>
                <a:lnTo>
                  <a:pt x="212" y="891"/>
                </a:lnTo>
                <a:lnTo>
                  <a:pt x="213" y="894"/>
                </a:lnTo>
                <a:lnTo>
                  <a:pt x="214" y="896"/>
                </a:lnTo>
                <a:lnTo>
                  <a:pt x="216" y="898"/>
                </a:lnTo>
                <a:lnTo>
                  <a:pt x="218" y="901"/>
                </a:lnTo>
                <a:lnTo>
                  <a:pt x="221" y="902"/>
                </a:lnTo>
                <a:lnTo>
                  <a:pt x="223" y="903"/>
                </a:lnTo>
                <a:lnTo>
                  <a:pt x="226" y="903"/>
                </a:lnTo>
                <a:lnTo>
                  <a:pt x="347" y="903"/>
                </a:lnTo>
                <a:lnTo>
                  <a:pt x="349" y="903"/>
                </a:lnTo>
                <a:lnTo>
                  <a:pt x="353" y="902"/>
                </a:lnTo>
                <a:lnTo>
                  <a:pt x="355" y="901"/>
                </a:lnTo>
                <a:lnTo>
                  <a:pt x="357" y="898"/>
                </a:lnTo>
                <a:lnTo>
                  <a:pt x="360" y="896"/>
                </a:lnTo>
                <a:lnTo>
                  <a:pt x="361" y="894"/>
                </a:lnTo>
                <a:lnTo>
                  <a:pt x="362" y="891"/>
                </a:lnTo>
                <a:lnTo>
                  <a:pt x="362" y="888"/>
                </a:lnTo>
                <a:lnTo>
                  <a:pt x="362" y="767"/>
                </a:lnTo>
                <a:lnTo>
                  <a:pt x="362" y="764"/>
                </a:lnTo>
                <a:lnTo>
                  <a:pt x="361" y="762"/>
                </a:lnTo>
                <a:lnTo>
                  <a:pt x="360" y="760"/>
                </a:lnTo>
                <a:lnTo>
                  <a:pt x="357" y="757"/>
                </a:lnTo>
                <a:lnTo>
                  <a:pt x="355" y="755"/>
                </a:lnTo>
                <a:lnTo>
                  <a:pt x="353" y="754"/>
                </a:lnTo>
                <a:lnTo>
                  <a:pt x="349" y="753"/>
                </a:lnTo>
                <a:lnTo>
                  <a:pt x="347" y="753"/>
                </a:lnTo>
                <a:lnTo>
                  <a:pt x="302" y="753"/>
                </a:lnTo>
                <a:lnTo>
                  <a:pt x="302" y="662"/>
                </a:lnTo>
                <a:lnTo>
                  <a:pt x="303" y="629"/>
                </a:lnTo>
                <a:lnTo>
                  <a:pt x="305" y="597"/>
                </a:lnTo>
                <a:lnTo>
                  <a:pt x="310" y="566"/>
                </a:lnTo>
                <a:lnTo>
                  <a:pt x="317" y="537"/>
                </a:lnTo>
                <a:lnTo>
                  <a:pt x="326" y="509"/>
                </a:lnTo>
                <a:lnTo>
                  <a:pt x="336" y="482"/>
                </a:lnTo>
                <a:lnTo>
                  <a:pt x="343" y="469"/>
                </a:lnTo>
                <a:lnTo>
                  <a:pt x="348" y="457"/>
                </a:lnTo>
                <a:lnTo>
                  <a:pt x="355" y="446"/>
                </a:lnTo>
                <a:lnTo>
                  <a:pt x="363" y="434"/>
                </a:lnTo>
                <a:lnTo>
                  <a:pt x="373" y="431"/>
                </a:lnTo>
                <a:lnTo>
                  <a:pt x="383" y="426"/>
                </a:lnTo>
                <a:lnTo>
                  <a:pt x="393" y="420"/>
                </a:lnTo>
                <a:lnTo>
                  <a:pt x="401" y="413"/>
                </a:lnTo>
                <a:lnTo>
                  <a:pt x="408" y="404"/>
                </a:lnTo>
                <a:lnTo>
                  <a:pt x="414" y="395"/>
                </a:lnTo>
                <a:lnTo>
                  <a:pt x="418" y="383"/>
                </a:lnTo>
                <a:lnTo>
                  <a:pt x="421" y="372"/>
                </a:lnTo>
                <a:lnTo>
                  <a:pt x="433" y="364"/>
                </a:lnTo>
                <a:lnTo>
                  <a:pt x="445" y="356"/>
                </a:lnTo>
                <a:lnTo>
                  <a:pt x="458" y="348"/>
                </a:lnTo>
                <a:lnTo>
                  <a:pt x="471" y="342"/>
                </a:lnTo>
                <a:lnTo>
                  <a:pt x="485" y="335"/>
                </a:lnTo>
                <a:lnTo>
                  <a:pt x="498" y="329"/>
                </a:lnTo>
                <a:lnTo>
                  <a:pt x="513" y="324"/>
                </a:lnTo>
                <a:lnTo>
                  <a:pt x="529" y="319"/>
                </a:lnTo>
                <a:lnTo>
                  <a:pt x="544" y="315"/>
                </a:lnTo>
                <a:lnTo>
                  <a:pt x="559" y="311"/>
                </a:lnTo>
                <a:lnTo>
                  <a:pt x="576" y="308"/>
                </a:lnTo>
                <a:lnTo>
                  <a:pt x="593" y="306"/>
                </a:lnTo>
                <a:lnTo>
                  <a:pt x="610" y="303"/>
                </a:lnTo>
                <a:lnTo>
                  <a:pt x="627" y="302"/>
                </a:lnTo>
                <a:lnTo>
                  <a:pt x="645" y="301"/>
                </a:lnTo>
                <a:lnTo>
                  <a:pt x="663" y="301"/>
                </a:lnTo>
                <a:lnTo>
                  <a:pt x="754" y="301"/>
                </a:lnTo>
                <a:lnTo>
                  <a:pt x="754" y="346"/>
                </a:lnTo>
                <a:lnTo>
                  <a:pt x="754" y="348"/>
                </a:lnTo>
                <a:lnTo>
                  <a:pt x="755" y="352"/>
                </a:lnTo>
                <a:lnTo>
                  <a:pt x="756" y="354"/>
                </a:lnTo>
                <a:lnTo>
                  <a:pt x="758" y="356"/>
                </a:lnTo>
                <a:lnTo>
                  <a:pt x="761" y="359"/>
                </a:lnTo>
                <a:lnTo>
                  <a:pt x="763" y="360"/>
                </a:lnTo>
                <a:lnTo>
                  <a:pt x="765" y="361"/>
                </a:lnTo>
                <a:lnTo>
                  <a:pt x="768" y="361"/>
                </a:lnTo>
                <a:lnTo>
                  <a:pt x="889" y="361"/>
                </a:lnTo>
                <a:lnTo>
                  <a:pt x="892" y="361"/>
                </a:lnTo>
                <a:lnTo>
                  <a:pt x="895" y="360"/>
                </a:lnTo>
                <a:lnTo>
                  <a:pt x="897" y="359"/>
                </a:lnTo>
                <a:lnTo>
                  <a:pt x="899" y="356"/>
                </a:lnTo>
                <a:lnTo>
                  <a:pt x="902" y="354"/>
                </a:lnTo>
                <a:lnTo>
                  <a:pt x="903" y="352"/>
                </a:lnTo>
                <a:lnTo>
                  <a:pt x="904" y="348"/>
                </a:lnTo>
                <a:lnTo>
                  <a:pt x="904" y="346"/>
                </a:lnTo>
                <a:lnTo>
                  <a:pt x="904" y="225"/>
                </a:lnTo>
                <a:lnTo>
                  <a:pt x="904" y="222"/>
                </a:lnTo>
                <a:lnTo>
                  <a:pt x="903" y="220"/>
                </a:lnTo>
                <a:lnTo>
                  <a:pt x="902" y="217"/>
                </a:lnTo>
                <a:lnTo>
                  <a:pt x="899" y="215"/>
                </a:lnTo>
                <a:lnTo>
                  <a:pt x="897" y="213"/>
                </a:lnTo>
                <a:lnTo>
                  <a:pt x="895" y="212"/>
                </a:lnTo>
                <a:lnTo>
                  <a:pt x="892" y="211"/>
                </a:lnTo>
                <a:lnTo>
                  <a:pt x="889" y="211"/>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dirty="0"/>
          </a:p>
        </p:txBody>
      </p:sp>
      <p:grpSp>
        <p:nvGrpSpPr>
          <p:cNvPr id="36" name="Group 35" descr="Icon of human being and gear. ">
            <a:extLst>
              <a:ext uri="{FF2B5EF4-FFF2-40B4-BE49-F238E27FC236}">
                <a16:creationId xmlns:a16="http://schemas.microsoft.com/office/drawing/2014/main" id="{ECC5F635-1712-4572-A9EC-F94E2199DDBD}"/>
              </a:ext>
            </a:extLst>
          </p:cNvPr>
          <p:cNvGrpSpPr/>
          <p:nvPr/>
        </p:nvGrpSpPr>
        <p:grpSpPr>
          <a:xfrm>
            <a:off x="7133464" y="5355478"/>
            <a:ext cx="338073" cy="339996"/>
            <a:chOff x="6450013" y="5349875"/>
            <a:chExt cx="279399" cy="280988"/>
          </a:xfrm>
          <a:solidFill>
            <a:schemeClr val="bg1"/>
          </a:solidFill>
        </p:grpSpPr>
        <p:sp>
          <p:nvSpPr>
            <p:cNvPr id="37" name="Freeform 3673">
              <a:extLst>
                <a:ext uri="{FF2B5EF4-FFF2-40B4-BE49-F238E27FC236}">
                  <a16:creationId xmlns:a16="http://schemas.microsoft.com/office/drawing/2014/main" id="{D1391604-D4EC-48A8-AE57-EDF194392FB1}"/>
                </a:ext>
              </a:extLst>
            </p:cNvPr>
            <p:cNvSpPr>
              <a:spLocks/>
            </p:cNvSpPr>
            <p:nvPr/>
          </p:nvSpPr>
          <p:spPr bwMode="auto">
            <a:xfrm>
              <a:off x="6450013" y="5349875"/>
              <a:ext cx="182562" cy="238125"/>
            </a:xfrm>
            <a:custGeom>
              <a:avLst/>
              <a:gdLst>
                <a:gd name="T0" fmla="*/ 379 w 459"/>
                <a:gd name="T1" fmla="*/ 550 h 602"/>
                <a:gd name="T2" fmla="*/ 380 w 459"/>
                <a:gd name="T3" fmla="*/ 519 h 602"/>
                <a:gd name="T4" fmla="*/ 345 w 459"/>
                <a:gd name="T5" fmla="*/ 495 h 602"/>
                <a:gd name="T6" fmla="*/ 397 w 459"/>
                <a:gd name="T7" fmla="*/ 400 h 602"/>
                <a:gd name="T8" fmla="*/ 408 w 459"/>
                <a:gd name="T9" fmla="*/ 395 h 602"/>
                <a:gd name="T10" fmla="*/ 450 w 459"/>
                <a:gd name="T11" fmla="*/ 406 h 602"/>
                <a:gd name="T12" fmla="*/ 412 w 459"/>
                <a:gd name="T13" fmla="*/ 384 h 602"/>
                <a:gd name="T14" fmla="*/ 376 w 459"/>
                <a:gd name="T15" fmla="*/ 370 h 602"/>
                <a:gd name="T16" fmla="*/ 361 w 459"/>
                <a:gd name="T17" fmla="*/ 307 h 602"/>
                <a:gd name="T18" fmla="*/ 379 w 459"/>
                <a:gd name="T19" fmla="*/ 288 h 602"/>
                <a:gd name="T20" fmla="*/ 397 w 459"/>
                <a:gd name="T21" fmla="*/ 252 h 602"/>
                <a:gd name="T22" fmla="*/ 406 w 459"/>
                <a:gd name="T23" fmla="*/ 214 h 602"/>
                <a:gd name="T24" fmla="*/ 415 w 459"/>
                <a:gd name="T25" fmla="*/ 202 h 602"/>
                <a:gd name="T26" fmla="*/ 420 w 459"/>
                <a:gd name="T27" fmla="*/ 183 h 602"/>
                <a:gd name="T28" fmla="*/ 416 w 459"/>
                <a:gd name="T29" fmla="*/ 152 h 602"/>
                <a:gd name="T30" fmla="*/ 412 w 459"/>
                <a:gd name="T31" fmla="*/ 121 h 602"/>
                <a:gd name="T32" fmla="*/ 420 w 459"/>
                <a:gd name="T33" fmla="*/ 78 h 602"/>
                <a:gd name="T34" fmla="*/ 415 w 459"/>
                <a:gd name="T35" fmla="*/ 45 h 602"/>
                <a:gd name="T36" fmla="*/ 403 w 459"/>
                <a:gd name="T37" fmla="*/ 27 h 602"/>
                <a:gd name="T38" fmla="*/ 382 w 459"/>
                <a:gd name="T39" fmla="*/ 15 h 602"/>
                <a:gd name="T40" fmla="*/ 341 w 459"/>
                <a:gd name="T41" fmla="*/ 3 h 602"/>
                <a:gd name="T42" fmla="*/ 291 w 459"/>
                <a:gd name="T43" fmla="*/ 0 h 602"/>
                <a:gd name="T44" fmla="*/ 245 w 459"/>
                <a:gd name="T45" fmla="*/ 9 h 602"/>
                <a:gd name="T46" fmla="*/ 213 w 459"/>
                <a:gd name="T47" fmla="*/ 27 h 602"/>
                <a:gd name="T48" fmla="*/ 201 w 459"/>
                <a:gd name="T49" fmla="*/ 42 h 602"/>
                <a:gd name="T50" fmla="*/ 181 w 459"/>
                <a:gd name="T51" fmla="*/ 44 h 602"/>
                <a:gd name="T52" fmla="*/ 163 w 459"/>
                <a:gd name="T53" fmla="*/ 56 h 602"/>
                <a:gd name="T54" fmla="*/ 155 w 459"/>
                <a:gd name="T55" fmla="*/ 87 h 602"/>
                <a:gd name="T56" fmla="*/ 164 w 459"/>
                <a:gd name="T57" fmla="*/ 138 h 602"/>
                <a:gd name="T58" fmla="*/ 159 w 459"/>
                <a:gd name="T59" fmla="*/ 144 h 602"/>
                <a:gd name="T60" fmla="*/ 150 w 459"/>
                <a:gd name="T61" fmla="*/ 162 h 602"/>
                <a:gd name="T62" fmla="*/ 149 w 459"/>
                <a:gd name="T63" fmla="*/ 184 h 602"/>
                <a:gd name="T64" fmla="*/ 154 w 459"/>
                <a:gd name="T65" fmla="*/ 201 h 602"/>
                <a:gd name="T66" fmla="*/ 163 w 459"/>
                <a:gd name="T67" fmla="*/ 214 h 602"/>
                <a:gd name="T68" fmla="*/ 169 w 459"/>
                <a:gd name="T69" fmla="*/ 237 h 602"/>
                <a:gd name="T70" fmla="*/ 179 w 459"/>
                <a:gd name="T71" fmla="*/ 271 h 602"/>
                <a:gd name="T72" fmla="*/ 203 w 459"/>
                <a:gd name="T73" fmla="*/ 306 h 602"/>
                <a:gd name="T74" fmla="*/ 215 w 459"/>
                <a:gd name="T75" fmla="*/ 364 h 602"/>
                <a:gd name="T76" fmla="*/ 171 w 459"/>
                <a:gd name="T77" fmla="*/ 381 h 602"/>
                <a:gd name="T78" fmla="*/ 106 w 459"/>
                <a:gd name="T79" fmla="*/ 401 h 602"/>
                <a:gd name="T80" fmla="*/ 46 w 459"/>
                <a:gd name="T81" fmla="*/ 428 h 602"/>
                <a:gd name="T82" fmla="*/ 22 w 459"/>
                <a:gd name="T83" fmla="*/ 449 h 602"/>
                <a:gd name="T84" fmla="*/ 10 w 459"/>
                <a:gd name="T85" fmla="*/ 479 h 602"/>
                <a:gd name="T86" fmla="*/ 2 w 459"/>
                <a:gd name="T87" fmla="*/ 540 h 602"/>
                <a:gd name="T88" fmla="*/ 1 w 459"/>
                <a:gd name="T89" fmla="*/ 594 h 602"/>
                <a:gd name="T90" fmla="*/ 11 w 459"/>
                <a:gd name="T91" fmla="*/ 602 h 602"/>
                <a:gd name="T92" fmla="*/ 345 w 459"/>
                <a:gd name="T93" fmla="*/ 589 h 602"/>
                <a:gd name="T94" fmla="*/ 352 w 459"/>
                <a:gd name="T95" fmla="*/ 577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59" h="602">
                  <a:moveTo>
                    <a:pt x="352" y="577"/>
                  </a:moveTo>
                  <a:lnTo>
                    <a:pt x="380" y="560"/>
                  </a:lnTo>
                  <a:lnTo>
                    <a:pt x="379" y="550"/>
                  </a:lnTo>
                  <a:lnTo>
                    <a:pt x="379" y="540"/>
                  </a:lnTo>
                  <a:lnTo>
                    <a:pt x="379" y="530"/>
                  </a:lnTo>
                  <a:lnTo>
                    <a:pt x="380" y="519"/>
                  </a:lnTo>
                  <a:lnTo>
                    <a:pt x="352" y="503"/>
                  </a:lnTo>
                  <a:lnTo>
                    <a:pt x="348" y="499"/>
                  </a:lnTo>
                  <a:lnTo>
                    <a:pt x="345" y="495"/>
                  </a:lnTo>
                  <a:lnTo>
                    <a:pt x="345" y="490"/>
                  </a:lnTo>
                  <a:lnTo>
                    <a:pt x="346" y="486"/>
                  </a:lnTo>
                  <a:lnTo>
                    <a:pt x="397" y="400"/>
                  </a:lnTo>
                  <a:lnTo>
                    <a:pt x="399" y="397"/>
                  </a:lnTo>
                  <a:lnTo>
                    <a:pt x="403" y="395"/>
                  </a:lnTo>
                  <a:lnTo>
                    <a:pt x="408" y="395"/>
                  </a:lnTo>
                  <a:lnTo>
                    <a:pt x="413" y="396"/>
                  </a:lnTo>
                  <a:lnTo>
                    <a:pt x="441" y="413"/>
                  </a:lnTo>
                  <a:lnTo>
                    <a:pt x="450" y="406"/>
                  </a:lnTo>
                  <a:lnTo>
                    <a:pt x="459" y="401"/>
                  </a:lnTo>
                  <a:lnTo>
                    <a:pt x="424" y="388"/>
                  </a:lnTo>
                  <a:lnTo>
                    <a:pt x="412" y="384"/>
                  </a:lnTo>
                  <a:lnTo>
                    <a:pt x="400" y="379"/>
                  </a:lnTo>
                  <a:lnTo>
                    <a:pt x="389" y="375"/>
                  </a:lnTo>
                  <a:lnTo>
                    <a:pt x="376" y="370"/>
                  </a:lnTo>
                  <a:lnTo>
                    <a:pt x="368" y="368"/>
                  </a:lnTo>
                  <a:lnTo>
                    <a:pt x="361" y="364"/>
                  </a:lnTo>
                  <a:lnTo>
                    <a:pt x="361" y="307"/>
                  </a:lnTo>
                  <a:lnTo>
                    <a:pt x="366" y="302"/>
                  </a:lnTo>
                  <a:lnTo>
                    <a:pt x="372" y="297"/>
                  </a:lnTo>
                  <a:lnTo>
                    <a:pt x="379" y="288"/>
                  </a:lnTo>
                  <a:lnTo>
                    <a:pt x="385" y="279"/>
                  </a:lnTo>
                  <a:lnTo>
                    <a:pt x="391" y="266"/>
                  </a:lnTo>
                  <a:lnTo>
                    <a:pt x="397" y="252"/>
                  </a:lnTo>
                  <a:lnTo>
                    <a:pt x="400" y="235"/>
                  </a:lnTo>
                  <a:lnTo>
                    <a:pt x="402" y="216"/>
                  </a:lnTo>
                  <a:lnTo>
                    <a:pt x="406" y="214"/>
                  </a:lnTo>
                  <a:lnTo>
                    <a:pt x="409" y="211"/>
                  </a:lnTo>
                  <a:lnTo>
                    <a:pt x="412" y="207"/>
                  </a:lnTo>
                  <a:lnTo>
                    <a:pt x="415" y="202"/>
                  </a:lnTo>
                  <a:lnTo>
                    <a:pt x="417" y="197"/>
                  </a:lnTo>
                  <a:lnTo>
                    <a:pt x="418" y="191"/>
                  </a:lnTo>
                  <a:lnTo>
                    <a:pt x="420" y="183"/>
                  </a:lnTo>
                  <a:lnTo>
                    <a:pt x="420" y="175"/>
                  </a:lnTo>
                  <a:lnTo>
                    <a:pt x="420" y="164"/>
                  </a:lnTo>
                  <a:lnTo>
                    <a:pt x="416" y="152"/>
                  </a:lnTo>
                  <a:lnTo>
                    <a:pt x="412" y="144"/>
                  </a:lnTo>
                  <a:lnTo>
                    <a:pt x="406" y="137"/>
                  </a:lnTo>
                  <a:lnTo>
                    <a:pt x="412" y="121"/>
                  </a:lnTo>
                  <a:lnTo>
                    <a:pt x="417" y="101"/>
                  </a:lnTo>
                  <a:lnTo>
                    <a:pt x="420" y="89"/>
                  </a:lnTo>
                  <a:lnTo>
                    <a:pt x="420" y="78"/>
                  </a:lnTo>
                  <a:lnTo>
                    <a:pt x="420" y="65"/>
                  </a:lnTo>
                  <a:lnTo>
                    <a:pt x="417" y="53"/>
                  </a:lnTo>
                  <a:lnTo>
                    <a:pt x="415" y="45"/>
                  </a:lnTo>
                  <a:lnTo>
                    <a:pt x="412" y="39"/>
                  </a:lnTo>
                  <a:lnTo>
                    <a:pt x="407" y="34"/>
                  </a:lnTo>
                  <a:lnTo>
                    <a:pt x="403" y="27"/>
                  </a:lnTo>
                  <a:lnTo>
                    <a:pt x="397" y="24"/>
                  </a:lnTo>
                  <a:lnTo>
                    <a:pt x="390" y="18"/>
                  </a:lnTo>
                  <a:lnTo>
                    <a:pt x="382" y="15"/>
                  </a:lnTo>
                  <a:lnTo>
                    <a:pt x="376" y="12"/>
                  </a:lnTo>
                  <a:lnTo>
                    <a:pt x="359" y="7"/>
                  </a:lnTo>
                  <a:lnTo>
                    <a:pt x="341" y="3"/>
                  </a:lnTo>
                  <a:lnTo>
                    <a:pt x="325" y="0"/>
                  </a:lnTo>
                  <a:lnTo>
                    <a:pt x="307" y="0"/>
                  </a:lnTo>
                  <a:lnTo>
                    <a:pt x="291" y="0"/>
                  </a:lnTo>
                  <a:lnTo>
                    <a:pt x="276" y="2"/>
                  </a:lnTo>
                  <a:lnTo>
                    <a:pt x="260" y="6"/>
                  </a:lnTo>
                  <a:lnTo>
                    <a:pt x="245" y="9"/>
                  </a:lnTo>
                  <a:lnTo>
                    <a:pt x="231" y="16"/>
                  </a:lnTo>
                  <a:lnTo>
                    <a:pt x="218" y="22"/>
                  </a:lnTo>
                  <a:lnTo>
                    <a:pt x="213" y="27"/>
                  </a:lnTo>
                  <a:lnTo>
                    <a:pt x="209" y="31"/>
                  </a:lnTo>
                  <a:lnTo>
                    <a:pt x="204" y="36"/>
                  </a:lnTo>
                  <a:lnTo>
                    <a:pt x="201" y="42"/>
                  </a:lnTo>
                  <a:lnTo>
                    <a:pt x="194" y="42"/>
                  </a:lnTo>
                  <a:lnTo>
                    <a:pt x="187" y="43"/>
                  </a:lnTo>
                  <a:lnTo>
                    <a:pt x="181" y="44"/>
                  </a:lnTo>
                  <a:lnTo>
                    <a:pt x="176" y="45"/>
                  </a:lnTo>
                  <a:lnTo>
                    <a:pt x="168" y="51"/>
                  </a:lnTo>
                  <a:lnTo>
                    <a:pt x="163" y="56"/>
                  </a:lnTo>
                  <a:lnTo>
                    <a:pt x="158" y="65"/>
                  </a:lnTo>
                  <a:lnTo>
                    <a:pt x="155" y="75"/>
                  </a:lnTo>
                  <a:lnTo>
                    <a:pt x="155" y="87"/>
                  </a:lnTo>
                  <a:lnTo>
                    <a:pt x="155" y="98"/>
                  </a:lnTo>
                  <a:lnTo>
                    <a:pt x="159" y="120"/>
                  </a:lnTo>
                  <a:lnTo>
                    <a:pt x="164" y="138"/>
                  </a:lnTo>
                  <a:lnTo>
                    <a:pt x="164" y="139"/>
                  </a:lnTo>
                  <a:lnTo>
                    <a:pt x="164" y="139"/>
                  </a:lnTo>
                  <a:lnTo>
                    <a:pt x="159" y="144"/>
                  </a:lnTo>
                  <a:lnTo>
                    <a:pt x="154" y="151"/>
                  </a:lnTo>
                  <a:lnTo>
                    <a:pt x="151" y="156"/>
                  </a:lnTo>
                  <a:lnTo>
                    <a:pt x="150" y="162"/>
                  </a:lnTo>
                  <a:lnTo>
                    <a:pt x="149" y="170"/>
                  </a:lnTo>
                  <a:lnTo>
                    <a:pt x="149" y="176"/>
                  </a:lnTo>
                  <a:lnTo>
                    <a:pt x="149" y="184"/>
                  </a:lnTo>
                  <a:lnTo>
                    <a:pt x="150" y="191"/>
                  </a:lnTo>
                  <a:lnTo>
                    <a:pt x="151" y="196"/>
                  </a:lnTo>
                  <a:lnTo>
                    <a:pt x="154" y="201"/>
                  </a:lnTo>
                  <a:lnTo>
                    <a:pt x="156" y="206"/>
                  </a:lnTo>
                  <a:lnTo>
                    <a:pt x="159" y="210"/>
                  </a:lnTo>
                  <a:lnTo>
                    <a:pt x="163" y="214"/>
                  </a:lnTo>
                  <a:lnTo>
                    <a:pt x="167" y="216"/>
                  </a:lnTo>
                  <a:lnTo>
                    <a:pt x="168" y="227"/>
                  </a:lnTo>
                  <a:lnTo>
                    <a:pt x="169" y="237"/>
                  </a:lnTo>
                  <a:lnTo>
                    <a:pt x="172" y="246"/>
                  </a:lnTo>
                  <a:lnTo>
                    <a:pt x="174" y="255"/>
                  </a:lnTo>
                  <a:lnTo>
                    <a:pt x="179" y="271"/>
                  </a:lnTo>
                  <a:lnTo>
                    <a:pt x="187" y="286"/>
                  </a:lnTo>
                  <a:lnTo>
                    <a:pt x="195" y="297"/>
                  </a:lnTo>
                  <a:lnTo>
                    <a:pt x="203" y="306"/>
                  </a:lnTo>
                  <a:lnTo>
                    <a:pt x="210" y="314"/>
                  </a:lnTo>
                  <a:lnTo>
                    <a:pt x="215" y="319"/>
                  </a:lnTo>
                  <a:lnTo>
                    <a:pt x="215" y="364"/>
                  </a:lnTo>
                  <a:lnTo>
                    <a:pt x="201" y="369"/>
                  </a:lnTo>
                  <a:lnTo>
                    <a:pt x="186" y="375"/>
                  </a:lnTo>
                  <a:lnTo>
                    <a:pt x="171" y="381"/>
                  </a:lnTo>
                  <a:lnTo>
                    <a:pt x="155" y="384"/>
                  </a:lnTo>
                  <a:lnTo>
                    <a:pt x="129" y="393"/>
                  </a:lnTo>
                  <a:lnTo>
                    <a:pt x="106" y="401"/>
                  </a:lnTo>
                  <a:lnTo>
                    <a:pt x="83" y="410"/>
                  </a:lnTo>
                  <a:lnTo>
                    <a:pt x="64" y="419"/>
                  </a:lnTo>
                  <a:lnTo>
                    <a:pt x="46" y="428"/>
                  </a:lnTo>
                  <a:lnTo>
                    <a:pt x="32" y="438"/>
                  </a:lnTo>
                  <a:lnTo>
                    <a:pt x="27" y="444"/>
                  </a:lnTo>
                  <a:lnTo>
                    <a:pt x="22" y="449"/>
                  </a:lnTo>
                  <a:lnTo>
                    <a:pt x="18" y="455"/>
                  </a:lnTo>
                  <a:lnTo>
                    <a:pt x="15" y="460"/>
                  </a:lnTo>
                  <a:lnTo>
                    <a:pt x="10" y="479"/>
                  </a:lnTo>
                  <a:lnTo>
                    <a:pt x="6" y="499"/>
                  </a:lnTo>
                  <a:lnTo>
                    <a:pt x="4" y="521"/>
                  </a:lnTo>
                  <a:lnTo>
                    <a:pt x="2" y="540"/>
                  </a:lnTo>
                  <a:lnTo>
                    <a:pt x="0" y="573"/>
                  </a:lnTo>
                  <a:lnTo>
                    <a:pt x="0" y="589"/>
                  </a:lnTo>
                  <a:lnTo>
                    <a:pt x="1" y="594"/>
                  </a:lnTo>
                  <a:lnTo>
                    <a:pt x="4" y="598"/>
                  </a:lnTo>
                  <a:lnTo>
                    <a:pt x="7" y="600"/>
                  </a:lnTo>
                  <a:lnTo>
                    <a:pt x="11" y="602"/>
                  </a:lnTo>
                  <a:lnTo>
                    <a:pt x="350" y="602"/>
                  </a:lnTo>
                  <a:lnTo>
                    <a:pt x="346" y="594"/>
                  </a:lnTo>
                  <a:lnTo>
                    <a:pt x="345" y="589"/>
                  </a:lnTo>
                  <a:lnTo>
                    <a:pt x="345" y="585"/>
                  </a:lnTo>
                  <a:lnTo>
                    <a:pt x="348" y="581"/>
                  </a:lnTo>
                  <a:lnTo>
                    <a:pt x="352" y="5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 name="Freeform 3674">
              <a:extLst>
                <a:ext uri="{FF2B5EF4-FFF2-40B4-BE49-F238E27FC236}">
                  <a16:creationId xmlns:a16="http://schemas.microsoft.com/office/drawing/2014/main" id="{44A4D0F8-0767-41BC-BE62-0AED99EC8B25}"/>
                </a:ext>
              </a:extLst>
            </p:cNvPr>
            <p:cNvSpPr>
              <a:spLocks noEditPoints="1"/>
            </p:cNvSpPr>
            <p:nvPr/>
          </p:nvSpPr>
          <p:spPr bwMode="auto">
            <a:xfrm>
              <a:off x="6597650" y="5497513"/>
              <a:ext cx="131762" cy="133350"/>
            </a:xfrm>
            <a:custGeom>
              <a:avLst/>
              <a:gdLst>
                <a:gd name="T0" fmla="*/ 151 w 332"/>
                <a:gd name="T1" fmla="*/ 243 h 336"/>
                <a:gd name="T2" fmla="*/ 129 w 332"/>
                <a:gd name="T3" fmla="*/ 235 h 336"/>
                <a:gd name="T4" fmla="*/ 111 w 332"/>
                <a:gd name="T5" fmla="*/ 222 h 336"/>
                <a:gd name="T6" fmla="*/ 97 w 332"/>
                <a:gd name="T7" fmla="*/ 204 h 336"/>
                <a:gd name="T8" fmla="*/ 89 w 332"/>
                <a:gd name="T9" fmla="*/ 182 h 336"/>
                <a:gd name="T10" fmla="*/ 88 w 332"/>
                <a:gd name="T11" fmla="*/ 159 h 336"/>
                <a:gd name="T12" fmla="*/ 94 w 332"/>
                <a:gd name="T13" fmla="*/ 136 h 336"/>
                <a:gd name="T14" fmla="*/ 106 w 332"/>
                <a:gd name="T15" fmla="*/ 117 h 336"/>
                <a:gd name="T16" fmla="*/ 122 w 332"/>
                <a:gd name="T17" fmla="*/ 103 h 336"/>
                <a:gd name="T18" fmla="*/ 143 w 332"/>
                <a:gd name="T19" fmla="*/ 92 h 336"/>
                <a:gd name="T20" fmla="*/ 166 w 332"/>
                <a:gd name="T21" fmla="*/ 89 h 336"/>
                <a:gd name="T22" fmla="*/ 189 w 332"/>
                <a:gd name="T23" fmla="*/ 92 h 336"/>
                <a:gd name="T24" fmla="*/ 210 w 332"/>
                <a:gd name="T25" fmla="*/ 103 h 336"/>
                <a:gd name="T26" fmla="*/ 226 w 332"/>
                <a:gd name="T27" fmla="*/ 117 h 336"/>
                <a:gd name="T28" fmla="*/ 238 w 332"/>
                <a:gd name="T29" fmla="*/ 136 h 336"/>
                <a:gd name="T30" fmla="*/ 243 w 332"/>
                <a:gd name="T31" fmla="*/ 159 h 336"/>
                <a:gd name="T32" fmla="*/ 242 w 332"/>
                <a:gd name="T33" fmla="*/ 182 h 336"/>
                <a:gd name="T34" fmla="*/ 234 w 332"/>
                <a:gd name="T35" fmla="*/ 204 h 336"/>
                <a:gd name="T36" fmla="*/ 221 w 332"/>
                <a:gd name="T37" fmla="*/ 222 h 336"/>
                <a:gd name="T38" fmla="*/ 203 w 332"/>
                <a:gd name="T39" fmla="*/ 235 h 336"/>
                <a:gd name="T40" fmla="*/ 181 w 332"/>
                <a:gd name="T41" fmla="*/ 243 h 336"/>
                <a:gd name="T42" fmla="*/ 306 w 332"/>
                <a:gd name="T43" fmla="*/ 204 h 336"/>
                <a:gd name="T44" fmla="*/ 300 w 332"/>
                <a:gd name="T45" fmla="*/ 195 h 336"/>
                <a:gd name="T46" fmla="*/ 302 w 332"/>
                <a:gd name="T47" fmla="*/ 167 h 336"/>
                <a:gd name="T48" fmla="*/ 300 w 332"/>
                <a:gd name="T49" fmla="*/ 139 h 336"/>
                <a:gd name="T50" fmla="*/ 306 w 332"/>
                <a:gd name="T51" fmla="*/ 130 h 336"/>
                <a:gd name="T52" fmla="*/ 269 w 332"/>
                <a:gd name="T53" fmla="*/ 64 h 336"/>
                <a:gd name="T54" fmla="*/ 257 w 332"/>
                <a:gd name="T55" fmla="*/ 65 h 336"/>
                <a:gd name="T56" fmla="*/ 242 w 332"/>
                <a:gd name="T57" fmla="*/ 53 h 336"/>
                <a:gd name="T58" fmla="*/ 215 w 332"/>
                <a:gd name="T59" fmla="*/ 35 h 336"/>
                <a:gd name="T60" fmla="*/ 207 w 332"/>
                <a:gd name="T61" fmla="*/ 27 h 336"/>
                <a:gd name="T62" fmla="*/ 135 w 332"/>
                <a:gd name="T63" fmla="*/ 0 h 336"/>
                <a:gd name="T64" fmla="*/ 133 w 332"/>
                <a:gd name="T65" fmla="*/ 31 h 336"/>
                <a:gd name="T66" fmla="*/ 113 w 332"/>
                <a:gd name="T67" fmla="*/ 41 h 336"/>
                <a:gd name="T68" fmla="*/ 77 w 332"/>
                <a:gd name="T69" fmla="*/ 63 h 336"/>
                <a:gd name="T70" fmla="*/ 67 w 332"/>
                <a:gd name="T71" fmla="*/ 65 h 336"/>
                <a:gd name="T72" fmla="*/ 0 w 332"/>
                <a:gd name="T73" fmla="*/ 114 h 336"/>
                <a:gd name="T74" fmla="*/ 31 w 332"/>
                <a:gd name="T75" fmla="*/ 135 h 336"/>
                <a:gd name="T76" fmla="*/ 30 w 332"/>
                <a:gd name="T77" fmla="*/ 154 h 336"/>
                <a:gd name="T78" fmla="*/ 31 w 332"/>
                <a:gd name="T79" fmla="*/ 191 h 336"/>
                <a:gd name="T80" fmla="*/ 29 w 332"/>
                <a:gd name="T81" fmla="*/ 202 h 336"/>
                <a:gd name="T82" fmla="*/ 38 w 332"/>
                <a:gd name="T83" fmla="*/ 284 h 336"/>
                <a:gd name="T84" fmla="*/ 71 w 332"/>
                <a:gd name="T85" fmla="*/ 267 h 336"/>
                <a:gd name="T86" fmla="*/ 89 w 332"/>
                <a:gd name="T87" fmla="*/ 279 h 336"/>
                <a:gd name="T88" fmla="*/ 139 w 332"/>
                <a:gd name="T89" fmla="*/ 300 h 336"/>
                <a:gd name="T90" fmla="*/ 146 w 332"/>
                <a:gd name="T91" fmla="*/ 308 h 336"/>
                <a:gd name="T92" fmla="*/ 207 w 332"/>
                <a:gd name="T93" fmla="*/ 336 h 336"/>
                <a:gd name="T94" fmla="*/ 208 w 332"/>
                <a:gd name="T95" fmla="*/ 306 h 336"/>
                <a:gd name="T96" fmla="*/ 223 w 332"/>
                <a:gd name="T97" fmla="*/ 297 h 336"/>
                <a:gd name="T98" fmla="*/ 246 w 332"/>
                <a:gd name="T99" fmla="*/ 279 h 336"/>
                <a:gd name="T100" fmla="*/ 257 w 332"/>
                <a:gd name="T101" fmla="*/ 268 h 336"/>
                <a:gd name="T102" fmla="*/ 269 w 332"/>
                <a:gd name="T103" fmla="*/ 270 h 336"/>
                <a:gd name="T104" fmla="*/ 306 w 332"/>
                <a:gd name="T105" fmla="*/ 204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32" h="336">
                  <a:moveTo>
                    <a:pt x="166" y="245"/>
                  </a:moveTo>
                  <a:lnTo>
                    <a:pt x="158" y="244"/>
                  </a:lnTo>
                  <a:lnTo>
                    <a:pt x="151" y="243"/>
                  </a:lnTo>
                  <a:lnTo>
                    <a:pt x="143" y="241"/>
                  </a:lnTo>
                  <a:lnTo>
                    <a:pt x="135" y="239"/>
                  </a:lnTo>
                  <a:lnTo>
                    <a:pt x="129" y="235"/>
                  </a:lnTo>
                  <a:lnTo>
                    <a:pt x="122" y="231"/>
                  </a:lnTo>
                  <a:lnTo>
                    <a:pt x="116" y="227"/>
                  </a:lnTo>
                  <a:lnTo>
                    <a:pt x="111" y="222"/>
                  </a:lnTo>
                  <a:lnTo>
                    <a:pt x="106" y="217"/>
                  </a:lnTo>
                  <a:lnTo>
                    <a:pt x="101" y="211"/>
                  </a:lnTo>
                  <a:lnTo>
                    <a:pt x="97" y="204"/>
                  </a:lnTo>
                  <a:lnTo>
                    <a:pt x="94" y="198"/>
                  </a:lnTo>
                  <a:lnTo>
                    <a:pt x="92" y="190"/>
                  </a:lnTo>
                  <a:lnTo>
                    <a:pt x="89" y="182"/>
                  </a:lnTo>
                  <a:lnTo>
                    <a:pt x="88" y="175"/>
                  </a:lnTo>
                  <a:lnTo>
                    <a:pt x="88" y="167"/>
                  </a:lnTo>
                  <a:lnTo>
                    <a:pt x="88" y="159"/>
                  </a:lnTo>
                  <a:lnTo>
                    <a:pt x="89" y="151"/>
                  </a:lnTo>
                  <a:lnTo>
                    <a:pt x="92" y="144"/>
                  </a:lnTo>
                  <a:lnTo>
                    <a:pt x="94" y="136"/>
                  </a:lnTo>
                  <a:lnTo>
                    <a:pt x="97" y="130"/>
                  </a:lnTo>
                  <a:lnTo>
                    <a:pt x="101" y="123"/>
                  </a:lnTo>
                  <a:lnTo>
                    <a:pt x="106" y="117"/>
                  </a:lnTo>
                  <a:lnTo>
                    <a:pt x="111" y="112"/>
                  </a:lnTo>
                  <a:lnTo>
                    <a:pt x="116" y="106"/>
                  </a:lnTo>
                  <a:lnTo>
                    <a:pt x="122" y="103"/>
                  </a:lnTo>
                  <a:lnTo>
                    <a:pt x="129" y="99"/>
                  </a:lnTo>
                  <a:lnTo>
                    <a:pt x="135" y="95"/>
                  </a:lnTo>
                  <a:lnTo>
                    <a:pt x="143" y="92"/>
                  </a:lnTo>
                  <a:lnTo>
                    <a:pt x="151" y="90"/>
                  </a:lnTo>
                  <a:lnTo>
                    <a:pt x="158" y="90"/>
                  </a:lnTo>
                  <a:lnTo>
                    <a:pt x="166" y="89"/>
                  </a:lnTo>
                  <a:lnTo>
                    <a:pt x="174" y="90"/>
                  </a:lnTo>
                  <a:lnTo>
                    <a:pt x="181" y="90"/>
                  </a:lnTo>
                  <a:lnTo>
                    <a:pt x="189" y="92"/>
                  </a:lnTo>
                  <a:lnTo>
                    <a:pt x="196" y="95"/>
                  </a:lnTo>
                  <a:lnTo>
                    <a:pt x="203" y="99"/>
                  </a:lnTo>
                  <a:lnTo>
                    <a:pt x="210" y="103"/>
                  </a:lnTo>
                  <a:lnTo>
                    <a:pt x="215" y="106"/>
                  </a:lnTo>
                  <a:lnTo>
                    <a:pt x="221" y="112"/>
                  </a:lnTo>
                  <a:lnTo>
                    <a:pt x="226" y="117"/>
                  </a:lnTo>
                  <a:lnTo>
                    <a:pt x="230" y="123"/>
                  </a:lnTo>
                  <a:lnTo>
                    <a:pt x="234" y="130"/>
                  </a:lnTo>
                  <a:lnTo>
                    <a:pt x="238" y="136"/>
                  </a:lnTo>
                  <a:lnTo>
                    <a:pt x="241" y="144"/>
                  </a:lnTo>
                  <a:lnTo>
                    <a:pt x="242" y="151"/>
                  </a:lnTo>
                  <a:lnTo>
                    <a:pt x="243" y="159"/>
                  </a:lnTo>
                  <a:lnTo>
                    <a:pt x="244" y="167"/>
                  </a:lnTo>
                  <a:lnTo>
                    <a:pt x="243" y="175"/>
                  </a:lnTo>
                  <a:lnTo>
                    <a:pt x="242" y="182"/>
                  </a:lnTo>
                  <a:lnTo>
                    <a:pt x="241" y="190"/>
                  </a:lnTo>
                  <a:lnTo>
                    <a:pt x="238" y="198"/>
                  </a:lnTo>
                  <a:lnTo>
                    <a:pt x="234" y="204"/>
                  </a:lnTo>
                  <a:lnTo>
                    <a:pt x="230" y="211"/>
                  </a:lnTo>
                  <a:lnTo>
                    <a:pt x="226" y="217"/>
                  </a:lnTo>
                  <a:lnTo>
                    <a:pt x="221" y="222"/>
                  </a:lnTo>
                  <a:lnTo>
                    <a:pt x="215" y="227"/>
                  </a:lnTo>
                  <a:lnTo>
                    <a:pt x="210" y="231"/>
                  </a:lnTo>
                  <a:lnTo>
                    <a:pt x="203" y="235"/>
                  </a:lnTo>
                  <a:lnTo>
                    <a:pt x="196" y="239"/>
                  </a:lnTo>
                  <a:lnTo>
                    <a:pt x="189" y="241"/>
                  </a:lnTo>
                  <a:lnTo>
                    <a:pt x="181" y="243"/>
                  </a:lnTo>
                  <a:lnTo>
                    <a:pt x="174" y="244"/>
                  </a:lnTo>
                  <a:lnTo>
                    <a:pt x="166" y="245"/>
                  </a:lnTo>
                  <a:close/>
                  <a:moveTo>
                    <a:pt x="306" y="204"/>
                  </a:moveTo>
                  <a:lnTo>
                    <a:pt x="302" y="202"/>
                  </a:lnTo>
                  <a:lnTo>
                    <a:pt x="301" y="199"/>
                  </a:lnTo>
                  <a:lnTo>
                    <a:pt x="300" y="195"/>
                  </a:lnTo>
                  <a:lnTo>
                    <a:pt x="300" y="191"/>
                  </a:lnTo>
                  <a:lnTo>
                    <a:pt x="302" y="180"/>
                  </a:lnTo>
                  <a:lnTo>
                    <a:pt x="302" y="167"/>
                  </a:lnTo>
                  <a:lnTo>
                    <a:pt x="302" y="154"/>
                  </a:lnTo>
                  <a:lnTo>
                    <a:pt x="300" y="142"/>
                  </a:lnTo>
                  <a:lnTo>
                    <a:pt x="300" y="139"/>
                  </a:lnTo>
                  <a:lnTo>
                    <a:pt x="301" y="135"/>
                  </a:lnTo>
                  <a:lnTo>
                    <a:pt x="302" y="132"/>
                  </a:lnTo>
                  <a:lnTo>
                    <a:pt x="306" y="130"/>
                  </a:lnTo>
                  <a:lnTo>
                    <a:pt x="332" y="114"/>
                  </a:lnTo>
                  <a:lnTo>
                    <a:pt x="293" y="50"/>
                  </a:lnTo>
                  <a:lnTo>
                    <a:pt x="269" y="64"/>
                  </a:lnTo>
                  <a:lnTo>
                    <a:pt x="265" y="65"/>
                  </a:lnTo>
                  <a:lnTo>
                    <a:pt x="261" y="65"/>
                  </a:lnTo>
                  <a:lnTo>
                    <a:pt x="257" y="65"/>
                  </a:lnTo>
                  <a:lnTo>
                    <a:pt x="255" y="63"/>
                  </a:lnTo>
                  <a:lnTo>
                    <a:pt x="251" y="59"/>
                  </a:lnTo>
                  <a:lnTo>
                    <a:pt x="242" y="53"/>
                  </a:lnTo>
                  <a:lnTo>
                    <a:pt x="233" y="45"/>
                  </a:lnTo>
                  <a:lnTo>
                    <a:pt x="224" y="40"/>
                  </a:lnTo>
                  <a:lnTo>
                    <a:pt x="215" y="35"/>
                  </a:lnTo>
                  <a:lnTo>
                    <a:pt x="211" y="33"/>
                  </a:lnTo>
                  <a:lnTo>
                    <a:pt x="208" y="31"/>
                  </a:lnTo>
                  <a:lnTo>
                    <a:pt x="207" y="27"/>
                  </a:lnTo>
                  <a:lnTo>
                    <a:pt x="207" y="24"/>
                  </a:lnTo>
                  <a:lnTo>
                    <a:pt x="207" y="0"/>
                  </a:lnTo>
                  <a:lnTo>
                    <a:pt x="135" y="0"/>
                  </a:lnTo>
                  <a:lnTo>
                    <a:pt x="135" y="24"/>
                  </a:lnTo>
                  <a:lnTo>
                    <a:pt x="134" y="27"/>
                  </a:lnTo>
                  <a:lnTo>
                    <a:pt x="133" y="31"/>
                  </a:lnTo>
                  <a:lnTo>
                    <a:pt x="130" y="33"/>
                  </a:lnTo>
                  <a:lnTo>
                    <a:pt x="126" y="35"/>
                  </a:lnTo>
                  <a:lnTo>
                    <a:pt x="113" y="41"/>
                  </a:lnTo>
                  <a:lnTo>
                    <a:pt x="101" y="47"/>
                  </a:lnTo>
                  <a:lnTo>
                    <a:pt x="88" y="55"/>
                  </a:lnTo>
                  <a:lnTo>
                    <a:pt x="77" y="63"/>
                  </a:lnTo>
                  <a:lnTo>
                    <a:pt x="75" y="65"/>
                  </a:lnTo>
                  <a:lnTo>
                    <a:pt x="71" y="65"/>
                  </a:lnTo>
                  <a:lnTo>
                    <a:pt x="67" y="65"/>
                  </a:lnTo>
                  <a:lnTo>
                    <a:pt x="63" y="64"/>
                  </a:lnTo>
                  <a:lnTo>
                    <a:pt x="38" y="50"/>
                  </a:lnTo>
                  <a:lnTo>
                    <a:pt x="0" y="114"/>
                  </a:lnTo>
                  <a:lnTo>
                    <a:pt x="26" y="130"/>
                  </a:lnTo>
                  <a:lnTo>
                    <a:pt x="29" y="132"/>
                  </a:lnTo>
                  <a:lnTo>
                    <a:pt x="31" y="135"/>
                  </a:lnTo>
                  <a:lnTo>
                    <a:pt x="33" y="139"/>
                  </a:lnTo>
                  <a:lnTo>
                    <a:pt x="31" y="142"/>
                  </a:lnTo>
                  <a:lnTo>
                    <a:pt x="30" y="154"/>
                  </a:lnTo>
                  <a:lnTo>
                    <a:pt x="30" y="167"/>
                  </a:lnTo>
                  <a:lnTo>
                    <a:pt x="30" y="178"/>
                  </a:lnTo>
                  <a:lnTo>
                    <a:pt x="31" y="191"/>
                  </a:lnTo>
                  <a:lnTo>
                    <a:pt x="33" y="195"/>
                  </a:lnTo>
                  <a:lnTo>
                    <a:pt x="31" y="199"/>
                  </a:lnTo>
                  <a:lnTo>
                    <a:pt x="29" y="202"/>
                  </a:lnTo>
                  <a:lnTo>
                    <a:pt x="26" y="204"/>
                  </a:lnTo>
                  <a:lnTo>
                    <a:pt x="0" y="220"/>
                  </a:lnTo>
                  <a:lnTo>
                    <a:pt x="38" y="284"/>
                  </a:lnTo>
                  <a:lnTo>
                    <a:pt x="63" y="270"/>
                  </a:lnTo>
                  <a:lnTo>
                    <a:pt x="67" y="268"/>
                  </a:lnTo>
                  <a:lnTo>
                    <a:pt x="71" y="267"/>
                  </a:lnTo>
                  <a:lnTo>
                    <a:pt x="75" y="268"/>
                  </a:lnTo>
                  <a:lnTo>
                    <a:pt x="77" y="271"/>
                  </a:lnTo>
                  <a:lnTo>
                    <a:pt x="89" y="279"/>
                  </a:lnTo>
                  <a:lnTo>
                    <a:pt x="106" y="286"/>
                  </a:lnTo>
                  <a:lnTo>
                    <a:pt x="124" y="295"/>
                  </a:lnTo>
                  <a:lnTo>
                    <a:pt x="139" y="300"/>
                  </a:lnTo>
                  <a:lnTo>
                    <a:pt x="142" y="303"/>
                  </a:lnTo>
                  <a:lnTo>
                    <a:pt x="144" y="306"/>
                  </a:lnTo>
                  <a:lnTo>
                    <a:pt x="146" y="308"/>
                  </a:lnTo>
                  <a:lnTo>
                    <a:pt x="147" y="312"/>
                  </a:lnTo>
                  <a:lnTo>
                    <a:pt x="147" y="336"/>
                  </a:lnTo>
                  <a:lnTo>
                    <a:pt x="207" y="336"/>
                  </a:lnTo>
                  <a:lnTo>
                    <a:pt x="207" y="312"/>
                  </a:lnTo>
                  <a:lnTo>
                    <a:pt x="207" y="308"/>
                  </a:lnTo>
                  <a:lnTo>
                    <a:pt x="208" y="306"/>
                  </a:lnTo>
                  <a:lnTo>
                    <a:pt x="211" y="303"/>
                  </a:lnTo>
                  <a:lnTo>
                    <a:pt x="215" y="300"/>
                  </a:lnTo>
                  <a:lnTo>
                    <a:pt x="223" y="297"/>
                  </a:lnTo>
                  <a:lnTo>
                    <a:pt x="230" y="291"/>
                  </a:lnTo>
                  <a:lnTo>
                    <a:pt x="238" y="285"/>
                  </a:lnTo>
                  <a:lnTo>
                    <a:pt x="246" y="279"/>
                  </a:lnTo>
                  <a:lnTo>
                    <a:pt x="250" y="275"/>
                  </a:lnTo>
                  <a:lnTo>
                    <a:pt x="255" y="271"/>
                  </a:lnTo>
                  <a:lnTo>
                    <a:pt x="257" y="268"/>
                  </a:lnTo>
                  <a:lnTo>
                    <a:pt x="261" y="267"/>
                  </a:lnTo>
                  <a:lnTo>
                    <a:pt x="265" y="268"/>
                  </a:lnTo>
                  <a:lnTo>
                    <a:pt x="269" y="270"/>
                  </a:lnTo>
                  <a:lnTo>
                    <a:pt x="295" y="284"/>
                  </a:lnTo>
                  <a:lnTo>
                    <a:pt x="332" y="220"/>
                  </a:lnTo>
                  <a:lnTo>
                    <a:pt x="306" y="20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39" name="Group 38" descr="Icon of gears. ">
            <a:extLst>
              <a:ext uri="{FF2B5EF4-FFF2-40B4-BE49-F238E27FC236}">
                <a16:creationId xmlns:a16="http://schemas.microsoft.com/office/drawing/2014/main" id="{5BC0E3F0-447D-4721-AB1F-C8243BA36671}"/>
              </a:ext>
            </a:extLst>
          </p:cNvPr>
          <p:cNvGrpSpPr/>
          <p:nvPr/>
        </p:nvGrpSpPr>
        <p:grpSpPr>
          <a:xfrm>
            <a:off x="4717582" y="5353558"/>
            <a:ext cx="343837" cy="343837"/>
            <a:chOff x="7613650" y="1387475"/>
            <a:chExt cx="284163" cy="284163"/>
          </a:xfrm>
          <a:solidFill>
            <a:schemeClr val="bg1"/>
          </a:solidFill>
        </p:grpSpPr>
        <p:sp>
          <p:nvSpPr>
            <p:cNvPr id="40" name="Freeform 4359">
              <a:extLst>
                <a:ext uri="{FF2B5EF4-FFF2-40B4-BE49-F238E27FC236}">
                  <a16:creationId xmlns:a16="http://schemas.microsoft.com/office/drawing/2014/main" id="{351831F3-9830-4A23-8B34-11A3FCCA027E}"/>
                </a:ext>
              </a:extLst>
            </p:cNvPr>
            <p:cNvSpPr>
              <a:spLocks noEditPoints="1"/>
            </p:cNvSpPr>
            <p:nvPr/>
          </p:nvSpPr>
          <p:spPr bwMode="auto">
            <a:xfrm>
              <a:off x="7613650" y="1471613"/>
              <a:ext cx="200025" cy="200025"/>
            </a:xfrm>
            <a:custGeom>
              <a:avLst/>
              <a:gdLst>
                <a:gd name="T0" fmla="*/ 276 w 629"/>
                <a:gd name="T1" fmla="*/ 436 h 629"/>
                <a:gd name="T2" fmla="*/ 233 w 629"/>
                <a:gd name="T3" fmla="*/ 411 h 629"/>
                <a:gd name="T4" fmla="*/ 202 w 629"/>
                <a:gd name="T5" fmla="*/ 374 h 629"/>
                <a:gd name="T6" fmla="*/ 187 w 629"/>
                <a:gd name="T7" fmla="*/ 325 h 629"/>
                <a:gd name="T8" fmla="*/ 192 w 629"/>
                <a:gd name="T9" fmla="*/ 274 h 629"/>
                <a:gd name="T10" fmla="*/ 216 w 629"/>
                <a:gd name="T11" fmla="*/ 231 h 629"/>
                <a:gd name="T12" fmla="*/ 253 w 629"/>
                <a:gd name="T13" fmla="*/ 199 h 629"/>
                <a:gd name="T14" fmla="*/ 301 w 629"/>
                <a:gd name="T15" fmla="*/ 184 h 629"/>
                <a:gd name="T16" fmla="*/ 352 w 629"/>
                <a:gd name="T17" fmla="*/ 190 h 629"/>
                <a:gd name="T18" fmla="*/ 395 w 629"/>
                <a:gd name="T19" fmla="*/ 213 h 629"/>
                <a:gd name="T20" fmla="*/ 426 w 629"/>
                <a:gd name="T21" fmla="*/ 252 h 629"/>
                <a:gd name="T22" fmla="*/ 441 w 629"/>
                <a:gd name="T23" fmla="*/ 300 h 629"/>
                <a:gd name="T24" fmla="*/ 436 w 629"/>
                <a:gd name="T25" fmla="*/ 350 h 629"/>
                <a:gd name="T26" fmla="*/ 413 w 629"/>
                <a:gd name="T27" fmla="*/ 394 h 629"/>
                <a:gd name="T28" fmla="*/ 375 w 629"/>
                <a:gd name="T29" fmla="*/ 425 h 629"/>
                <a:gd name="T30" fmla="*/ 327 w 629"/>
                <a:gd name="T31" fmla="*/ 440 h 629"/>
                <a:gd name="T32" fmla="*/ 572 w 629"/>
                <a:gd name="T33" fmla="*/ 346 h 629"/>
                <a:gd name="T34" fmla="*/ 574 w 629"/>
                <a:gd name="T35" fmla="*/ 302 h 629"/>
                <a:gd name="T36" fmla="*/ 620 w 629"/>
                <a:gd name="T37" fmla="*/ 241 h 629"/>
                <a:gd name="T38" fmla="*/ 628 w 629"/>
                <a:gd name="T39" fmla="*/ 231 h 629"/>
                <a:gd name="T40" fmla="*/ 625 w 629"/>
                <a:gd name="T41" fmla="*/ 219 h 629"/>
                <a:gd name="T42" fmla="*/ 544 w 629"/>
                <a:gd name="T43" fmla="*/ 84 h 629"/>
                <a:gd name="T44" fmla="*/ 532 w 629"/>
                <a:gd name="T45" fmla="*/ 83 h 629"/>
                <a:gd name="T46" fmla="*/ 447 w 629"/>
                <a:gd name="T47" fmla="*/ 88 h 629"/>
                <a:gd name="T48" fmla="*/ 407 w 629"/>
                <a:gd name="T49" fmla="*/ 69 h 629"/>
                <a:gd name="T50" fmla="*/ 404 w 629"/>
                <a:gd name="T51" fmla="*/ 7 h 629"/>
                <a:gd name="T52" fmla="*/ 395 w 629"/>
                <a:gd name="T53" fmla="*/ 0 h 629"/>
                <a:gd name="T54" fmla="*/ 235 w 629"/>
                <a:gd name="T55" fmla="*/ 1 h 629"/>
                <a:gd name="T56" fmla="*/ 227 w 629"/>
                <a:gd name="T57" fmla="*/ 10 h 629"/>
                <a:gd name="T58" fmla="*/ 216 w 629"/>
                <a:gd name="T59" fmla="*/ 72 h 629"/>
                <a:gd name="T60" fmla="*/ 177 w 629"/>
                <a:gd name="T61" fmla="*/ 91 h 629"/>
                <a:gd name="T62" fmla="*/ 98 w 629"/>
                <a:gd name="T63" fmla="*/ 84 h 629"/>
                <a:gd name="T64" fmla="*/ 87 w 629"/>
                <a:gd name="T65" fmla="*/ 83 h 629"/>
                <a:gd name="T66" fmla="*/ 78 w 629"/>
                <a:gd name="T67" fmla="*/ 90 h 629"/>
                <a:gd name="T68" fmla="*/ 1 w 629"/>
                <a:gd name="T69" fmla="*/ 228 h 629"/>
                <a:gd name="T70" fmla="*/ 57 w 629"/>
                <a:gd name="T71" fmla="*/ 269 h 629"/>
                <a:gd name="T72" fmla="*/ 54 w 629"/>
                <a:gd name="T73" fmla="*/ 313 h 629"/>
                <a:gd name="T74" fmla="*/ 57 w 629"/>
                <a:gd name="T75" fmla="*/ 355 h 629"/>
                <a:gd name="T76" fmla="*/ 2 w 629"/>
                <a:gd name="T77" fmla="*/ 391 h 629"/>
                <a:gd name="T78" fmla="*/ 1 w 629"/>
                <a:gd name="T79" fmla="*/ 402 h 629"/>
                <a:gd name="T80" fmla="*/ 86 w 629"/>
                <a:gd name="T81" fmla="*/ 543 h 629"/>
                <a:gd name="T82" fmla="*/ 98 w 629"/>
                <a:gd name="T83" fmla="*/ 542 h 629"/>
                <a:gd name="T84" fmla="*/ 177 w 629"/>
                <a:gd name="T85" fmla="*/ 533 h 629"/>
                <a:gd name="T86" fmla="*/ 216 w 629"/>
                <a:gd name="T87" fmla="*/ 552 h 629"/>
                <a:gd name="T88" fmla="*/ 227 w 629"/>
                <a:gd name="T89" fmla="*/ 620 h 629"/>
                <a:gd name="T90" fmla="*/ 235 w 629"/>
                <a:gd name="T91" fmla="*/ 628 h 629"/>
                <a:gd name="T92" fmla="*/ 395 w 629"/>
                <a:gd name="T93" fmla="*/ 629 h 629"/>
                <a:gd name="T94" fmla="*/ 404 w 629"/>
                <a:gd name="T95" fmla="*/ 623 h 629"/>
                <a:gd name="T96" fmla="*/ 407 w 629"/>
                <a:gd name="T97" fmla="*/ 556 h 629"/>
                <a:gd name="T98" fmla="*/ 447 w 629"/>
                <a:gd name="T99" fmla="*/ 538 h 629"/>
                <a:gd name="T100" fmla="*/ 533 w 629"/>
                <a:gd name="T101" fmla="*/ 543 h 629"/>
                <a:gd name="T102" fmla="*/ 545 w 629"/>
                <a:gd name="T103" fmla="*/ 543 h 629"/>
                <a:gd name="T104" fmla="*/ 627 w 629"/>
                <a:gd name="T105" fmla="*/ 405 h 629"/>
                <a:gd name="T106" fmla="*/ 628 w 629"/>
                <a:gd name="T107" fmla="*/ 394 h 629"/>
                <a:gd name="T108" fmla="*/ 621 w 629"/>
                <a:gd name="T109" fmla="*/ 385 h 6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29" h="629">
                  <a:moveTo>
                    <a:pt x="314" y="441"/>
                  </a:moveTo>
                  <a:lnTo>
                    <a:pt x="301" y="440"/>
                  </a:lnTo>
                  <a:lnTo>
                    <a:pt x="288" y="439"/>
                  </a:lnTo>
                  <a:lnTo>
                    <a:pt x="276" y="436"/>
                  </a:lnTo>
                  <a:lnTo>
                    <a:pt x="264" y="430"/>
                  </a:lnTo>
                  <a:lnTo>
                    <a:pt x="253" y="425"/>
                  </a:lnTo>
                  <a:lnTo>
                    <a:pt x="242" y="418"/>
                  </a:lnTo>
                  <a:lnTo>
                    <a:pt x="233" y="411"/>
                  </a:lnTo>
                  <a:lnTo>
                    <a:pt x="223" y="404"/>
                  </a:lnTo>
                  <a:lnTo>
                    <a:pt x="216" y="394"/>
                  </a:lnTo>
                  <a:lnTo>
                    <a:pt x="208" y="384"/>
                  </a:lnTo>
                  <a:lnTo>
                    <a:pt x="202" y="374"/>
                  </a:lnTo>
                  <a:lnTo>
                    <a:pt x="196" y="362"/>
                  </a:lnTo>
                  <a:lnTo>
                    <a:pt x="192" y="350"/>
                  </a:lnTo>
                  <a:lnTo>
                    <a:pt x="189" y="338"/>
                  </a:lnTo>
                  <a:lnTo>
                    <a:pt x="187" y="325"/>
                  </a:lnTo>
                  <a:lnTo>
                    <a:pt x="186" y="313"/>
                  </a:lnTo>
                  <a:lnTo>
                    <a:pt x="187" y="300"/>
                  </a:lnTo>
                  <a:lnTo>
                    <a:pt x="189" y="287"/>
                  </a:lnTo>
                  <a:lnTo>
                    <a:pt x="192" y="274"/>
                  </a:lnTo>
                  <a:lnTo>
                    <a:pt x="196" y="262"/>
                  </a:lnTo>
                  <a:lnTo>
                    <a:pt x="202" y="252"/>
                  </a:lnTo>
                  <a:lnTo>
                    <a:pt x="208" y="241"/>
                  </a:lnTo>
                  <a:lnTo>
                    <a:pt x="216" y="231"/>
                  </a:lnTo>
                  <a:lnTo>
                    <a:pt x="223" y="222"/>
                  </a:lnTo>
                  <a:lnTo>
                    <a:pt x="233" y="213"/>
                  </a:lnTo>
                  <a:lnTo>
                    <a:pt x="242" y="206"/>
                  </a:lnTo>
                  <a:lnTo>
                    <a:pt x="253" y="199"/>
                  </a:lnTo>
                  <a:lnTo>
                    <a:pt x="264" y="194"/>
                  </a:lnTo>
                  <a:lnTo>
                    <a:pt x="276" y="190"/>
                  </a:lnTo>
                  <a:lnTo>
                    <a:pt x="288" y="186"/>
                  </a:lnTo>
                  <a:lnTo>
                    <a:pt x="301" y="184"/>
                  </a:lnTo>
                  <a:lnTo>
                    <a:pt x="314" y="184"/>
                  </a:lnTo>
                  <a:lnTo>
                    <a:pt x="327" y="184"/>
                  </a:lnTo>
                  <a:lnTo>
                    <a:pt x="340" y="186"/>
                  </a:lnTo>
                  <a:lnTo>
                    <a:pt x="352" y="190"/>
                  </a:lnTo>
                  <a:lnTo>
                    <a:pt x="363" y="194"/>
                  </a:lnTo>
                  <a:lnTo>
                    <a:pt x="375" y="199"/>
                  </a:lnTo>
                  <a:lnTo>
                    <a:pt x="386" y="206"/>
                  </a:lnTo>
                  <a:lnTo>
                    <a:pt x="395" y="213"/>
                  </a:lnTo>
                  <a:lnTo>
                    <a:pt x="404" y="222"/>
                  </a:lnTo>
                  <a:lnTo>
                    <a:pt x="413" y="231"/>
                  </a:lnTo>
                  <a:lnTo>
                    <a:pt x="420" y="241"/>
                  </a:lnTo>
                  <a:lnTo>
                    <a:pt x="426" y="252"/>
                  </a:lnTo>
                  <a:lnTo>
                    <a:pt x="432" y="262"/>
                  </a:lnTo>
                  <a:lnTo>
                    <a:pt x="436" y="274"/>
                  </a:lnTo>
                  <a:lnTo>
                    <a:pt x="439" y="287"/>
                  </a:lnTo>
                  <a:lnTo>
                    <a:pt x="441" y="300"/>
                  </a:lnTo>
                  <a:lnTo>
                    <a:pt x="443" y="313"/>
                  </a:lnTo>
                  <a:lnTo>
                    <a:pt x="441" y="325"/>
                  </a:lnTo>
                  <a:lnTo>
                    <a:pt x="439" y="338"/>
                  </a:lnTo>
                  <a:lnTo>
                    <a:pt x="436" y="350"/>
                  </a:lnTo>
                  <a:lnTo>
                    <a:pt x="432" y="362"/>
                  </a:lnTo>
                  <a:lnTo>
                    <a:pt x="426" y="374"/>
                  </a:lnTo>
                  <a:lnTo>
                    <a:pt x="420" y="384"/>
                  </a:lnTo>
                  <a:lnTo>
                    <a:pt x="413" y="394"/>
                  </a:lnTo>
                  <a:lnTo>
                    <a:pt x="404" y="404"/>
                  </a:lnTo>
                  <a:lnTo>
                    <a:pt x="395" y="411"/>
                  </a:lnTo>
                  <a:lnTo>
                    <a:pt x="386" y="418"/>
                  </a:lnTo>
                  <a:lnTo>
                    <a:pt x="375" y="425"/>
                  </a:lnTo>
                  <a:lnTo>
                    <a:pt x="363" y="430"/>
                  </a:lnTo>
                  <a:lnTo>
                    <a:pt x="352" y="436"/>
                  </a:lnTo>
                  <a:lnTo>
                    <a:pt x="340" y="439"/>
                  </a:lnTo>
                  <a:lnTo>
                    <a:pt x="327" y="440"/>
                  </a:lnTo>
                  <a:lnTo>
                    <a:pt x="314" y="441"/>
                  </a:lnTo>
                  <a:close/>
                  <a:moveTo>
                    <a:pt x="621" y="385"/>
                  </a:moveTo>
                  <a:lnTo>
                    <a:pt x="571" y="355"/>
                  </a:lnTo>
                  <a:lnTo>
                    <a:pt x="572" y="346"/>
                  </a:lnTo>
                  <a:lnTo>
                    <a:pt x="573" y="335"/>
                  </a:lnTo>
                  <a:lnTo>
                    <a:pt x="574" y="323"/>
                  </a:lnTo>
                  <a:lnTo>
                    <a:pt x="574" y="313"/>
                  </a:lnTo>
                  <a:lnTo>
                    <a:pt x="574" y="302"/>
                  </a:lnTo>
                  <a:lnTo>
                    <a:pt x="573" y="291"/>
                  </a:lnTo>
                  <a:lnTo>
                    <a:pt x="572" y="280"/>
                  </a:lnTo>
                  <a:lnTo>
                    <a:pt x="570" y="269"/>
                  </a:lnTo>
                  <a:lnTo>
                    <a:pt x="620" y="241"/>
                  </a:lnTo>
                  <a:lnTo>
                    <a:pt x="623" y="239"/>
                  </a:lnTo>
                  <a:lnTo>
                    <a:pt x="624" y="237"/>
                  </a:lnTo>
                  <a:lnTo>
                    <a:pt x="627" y="234"/>
                  </a:lnTo>
                  <a:lnTo>
                    <a:pt x="628" y="231"/>
                  </a:lnTo>
                  <a:lnTo>
                    <a:pt x="628" y="228"/>
                  </a:lnTo>
                  <a:lnTo>
                    <a:pt x="628" y="226"/>
                  </a:lnTo>
                  <a:lnTo>
                    <a:pt x="628" y="223"/>
                  </a:lnTo>
                  <a:lnTo>
                    <a:pt x="625" y="219"/>
                  </a:lnTo>
                  <a:lnTo>
                    <a:pt x="551" y="90"/>
                  </a:lnTo>
                  <a:lnTo>
                    <a:pt x="548" y="87"/>
                  </a:lnTo>
                  <a:lnTo>
                    <a:pt x="546" y="85"/>
                  </a:lnTo>
                  <a:lnTo>
                    <a:pt x="544" y="84"/>
                  </a:lnTo>
                  <a:lnTo>
                    <a:pt x="541" y="83"/>
                  </a:lnTo>
                  <a:lnTo>
                    <a:pt x="539" y="81"/>
                  </a:lnTo>
                  <a:lnTo>
                    <a:pt x="536" y="81"/>
                  </a:lnTo>
                  <a:lnTo>
                    <a:pt x="532" y="83"/>
                  </a:lnTo>
                  <a:lnTo>
                    <a:pt x="530" y="84"/>
                  </a:lnTo>
                  <a:lnTo>
                    <a:pt x="481" y="113"/>
                  </a:lnTo>
                  <a:lnTo>
                    <a:pt x="465" y="99"/>
                  </a:lnTo>
                  <a:lnTo>
                    <a:pt x="447" y="88"/>
                  </a:lnTo>
                  <a:lnTo>
                    <a:pt x="438" y="83"/>
                  </a:lnTo>
                  <a:lnTo>
                    <a:pt x="429" y="77"/>
                  </a:lnTo>
                  <a:lnTo>
                    <a:pt x="418" y="73"/>
                  </a:lnTo>
                  <a:lnTo>
                    <a:pt x="407" y="69"/>
                  </a:lnTo>
                  <a:lnTo>
                    <a:pt x="407" y="15"/>
                  </a:lnTo>
                  <a:lnTo>
                    <a:pt x="407" y="12"/>
                  </a:lnTo>
                  <a:lnTo>
                    <a:pt x="406" y="10"/>
                  </a:lnTo>
                  <a:lnTo>
                    <a:pt x="404" y="7"/>
                  </a:lnTo>
                  <a:lnTo>
                    <a:pt x="403" y="4"/>
                  </a:lnTo>
                  <a:lnTo>
                    <a:pt x="401" y="2"/>
                  </a:lnTo>
                  <a:lnTo>
                    <a:pt x="398" y="1"/>
                  </a:lnTo>
                  <a:lnTo>
                    <a:pt x="395" y="0"/>
                  </a:lnTo>
                  <a:lnTo>
                    <a:pt x="392" y="0"/>
                  </a:lnTo>
                  <a:lnTo>
                    <a:pt x="241" y="0"/>
                  </a:lnTo>
                  <a:lnTo>
                    <a:pt x="238" y="0"/>
                  </a:lnTo>
                  <a:lnTo>
                    <a:pt x="235" y="1"/>
                  </a:lnTo>
                  <a:lnTo>
                    <a:pt x="233" y="2"/>
                  </a:lnTo>
                  <a:lnTo>
                    <a:pt x="231" y="4"/>
                  </a:lnTo>
                  <a:lnTo>
                    <a:pt x="229" y="7"/>
                  </a:lnTo>
                  <a:lnTo>
                    <a:pt x="227" y="10"/>
                  </a:lnTo>
                  <a:lnTo>
                    <a:pt x="226" y="12"/>
                  </a:lnTo>
                  <a:lnTo>
                    <a:pt x="226" y="15"/>
                  </a:lnTo>
                  <a:lnTo>
                    <a:pt x="226" y="69"/>
                  </a:lnTo>
                  <a:lnTo>
                    <a:pt x="216" y="72"/>
                  </a:lnTo>
                  <a:lnTo>
                    <a:pt x="206" y="76"/>
                  </a:lnTo>
                  <a:lnTo>
                    <a:pt x="196" y="80"/>
                  </a:lnTo>
                  <a:lnTo>
                    <a:pt x="187" y="86"/>
                  </a:lnTo>
                  <a:lnTo>
                    <a:pt x="177" y="91"/>
                  </a:lnTo>
                  <a:lnTo>
                    <a:pt x="168" y="98"/>
                  </a:lnTo>
                  <a:lnTo>
                    <a:pt x="159" y="105"/>
                  </a:lnTo>
                  <a:lnTo>
                    <a:pt x="149" y="113"/>
                  </a:lnTo>
                  <a:lnTo>
                    <a:pt x="98" y="84"/>
                  </a:lnTo>
                  <a:lnTo>
                    <a:pt x="96" y="83"/>
                  </a:lnTo>
                  <a:lnTo>
                    <a:pt x="93" y="81"/>
                  </a:lnTo>
                  <a:lnTo>
                    <a:pt x="90" y="81"/>
                  </a:lnTo>
                  <a:lnTo>
                    <a:pt x="87" y="83"/>
                  </a:lnTo>
                  <a:lnTo>
                    <a:pt x="84" y="84"/>
                  </a:lnTo>
                  <a:lnTo>
                    <a:pt x="82" y="85"/>
                  </a:lnTo>
                  <a:lnTo>
                    <a:pt x="80" y="87"/>
                  </a:lnTo>
                  <a:lnTo>
                    <a:pt x="78" y="90"/>
                  </a:lnTo>
                  <a:lnTo>
                    <a:pt x="3" y="219"/>
                  </a:lnTo>
                  <a:lnTo>
                    <a:pt x="1" y="222"/>
                  </a:lnTo>
                  <a:lnTo>
                    <a:pt x="1" y="225"/>
                  </a:lnTo>
                  <a:lnTo>
                    <a:pt x="1" y="228"/>
                  </a:lnTo>
                  <a:lnTo>
                    <a:pt x="1" y="230"/>
                  </a:lnTo>
                  <a:lnTo>
                    <a:pt x="4" y="236"/>
                  </a:lnTo>
                  <a:lnTo>
                    <a:pt x="8" y="241"/>
                  </a:lnTo>
                  <a:lnTo>
                    <a:pt x="57" y="269"/>
                  </a:lnTo>
                  <a:lnTo>
                    <a:pt x="56" y="280"/>
                  </a:lnTo>
                  <a:lnTo>
                    <a:pt x="55" y="291"/>
                  </a:lnTo>
                  <a:lnTo>
                    <a:pt x="54" y="302"/>
                  </a:lnTo>
                  <a:lnTo>
                    <a:pt x="54" y="313"/>
                  </a:lnTo>
                  <a:lnTo>
                    <a:pt x="54" y="323"/>
                  </a:lnTo>
                  <a:lnTo>
                    <a:pt x="55" y="335"/>
                  </a:lnTo>
                  <a:lnTo>
                    <a:pt x="56" y="346"/>
                  </a:lnTo>
                  <a:lnTo>
                    <a:pt x="57" y="355"/>
                  </a:lnTo>
                  <a:lnTo>
                    <a:pt x="7" y="385"/>
                  </a:lnTo>
                  <a:lnTo>
                    <a:pt x="5" y="387"/>
                  </a:lnTo>
                  <a:lnTo>
                    <a:pt x="3" y="389"/>
                  </a:lnTo>
                  <a:lnTo>
                    <a:pt x="2" y="391"/>
                  </a:lnTo>
                  <a:lnTo>
                    <a:pt x="1" y="394"/>
                  </a:lnTo>
                  <a:lnTo>
                    <a:pt x="0" y="396"/>
                  </a:lnTo>
                  <a:lnTo>
                    <a:pt x="1" y="399"/>
                  </a:lnTo>
                  <a:lnTo>
                    <a:pt x="1" y="402"/>
                  </a:lnTo>
                  <a:lnTo>
                    <a:pt x="2" y="405"/>
                  </a:lnTo>
                  <a:lnTo>
                    <a:pt x="78" y="536"/>
                  </a:lnTo>
                  <a:lnTo>
                    <a:pt x="81" y="540"/>
                  </a:lnTo>
                  <a:lnTo>
                    <a:pt x="86" y="543"/>
                  </a:lnTo>
                  <a:lnTo>
                    <a:pt x="89" y="544"/>
                  </a:lnTo>
                  <a:lnTo>
                    <a:pt x="93" y="544"/>
                  </a:lnTo>
                  <a:lnTo>
                    <a:pt x="95" y="543"/>
                  </a:lnTo>
                  <a:lnTo>
                    <a:pt x="98" y="542"/>
                  </a:lnTo>
                  <a:lnTo>
                    <a:pt x="149" y="513"/>
                  </a:lnTo>
                  <a:lnTo>
                    <a:pt x="159" y="520"/>
                  </a:lnTo>
                  <a:lnTo>
                    <a:pt x="168" y="527"/>
                  </a:lnTo>
                  <a:lnTo>
                    <a:pt x="177" y="533"/>
                  </a:lnTo>
                  <a:lnTo>
                    <a:pt x="187" y="539"/>
                  </a:lnTo>
                  <a:lnTo>
                    <a:pt x="196" y="544"/>
                  </a:lnTo>
                  <a:lnTo>
                    <a:pt x="206" y="549"/>
                  </a:lnTo>
                  <a:lnTo>
                    <a:pt x="216" y="552"/>
                  </a:lnTo>
                  <a:lnTo>
                    <a:pt x="226" y="556"/>
                  </a:lnTo>
                  <a:lnTo>
                    <a:pt x="226" y="614"/>
                  </a:lnTo>
                  <a:lnTo>
                    <a:pt x="226" y="617"/>
                  </a:lnTo>
                  <a:lnTo>
                    <a:pt x="227" y="620"/>
                  </a:lnTo>
                  <a:lnTo>
                    <a:pt x="229" y="623"/>
                  </a:lnTo>
                  <a:lnTo>
                    <a:pt x="231" y="625"/>
                  </a:lnTo>
                  <a:lnTo>
                    <a:pt x="233" y="627"/>
                  </a:lnTo>
                  <a:lnTo>
                    <a:pt x="235" y="628"/>
                  </a:lnTo>
                  <a:lnTo>
                    <a:pt x="238" y="629"/>
                  </a:lnTo>
                  <a:lnTo>
                    <a:pt x="241" y="629"/>
                  </a:lnTo>
                  <a:lnTo>
                    <a:pt x="392" y="629"/>
                  </a:lnTo>
                  <a:lnTo>
                    <a:pt x="395" y="629"/>
                  </a:lnTo>
                  <a:lnTo>
                    <a:pt x="398" y="628"/>
                  </a:lnTo>
                  <a:lnTo>
                    <a:pt x="401" y="627"/>
                  </a:lnTo>
                  <a:lnTo>
                    <a:pt x="403" y="625"/>
                  </a:lnTo>
                  <a:lnTo>
                    <a:pt x="404" y="623"/>
                  </a:lnTo>
                  <a:lnTo>
                    <a:pt x="406" y="620"/>
                  </a:lnTo>
                  <a:lnTo>
                    <a:pt x="407" y="617"/>
                  </a:lnTo>
                  <a:lnTo>
                    <a:pt x="407" y="614"/>
                  </a:lnTo>
                  <a:lnTo>
                    <a:pt x="407" y="556"/>
                  </a:lnTo>
                  <a:lnTo>
                    <a:pt x="418" y="552"/>
                  </a:lnTo>
                  <a:lnTo>
                    <a:pt x="429" y="548"/>
                  </a:lnTo>
                  <a:lnTo>
                    <a:pt x="438" y="544"/>
                  </a:lnTo>
                  <a:lnTo>
                    <a:pt x="447" y="538"/>
                  </a:lnTo>
                  <a:lnTo>
                    <a:pt x="465" y="527"/>
                  </a:lnTo>
                  <a:lnTo>
                    <a:pt x="481" y="513"/>
                  </a:lnTo>
                  <a:lnTo>
                    <a:pt x="530" y="542"/>
                  </a:lnTo>
                  <a:lnTo>
                    <a:pt x="533" y="543"/>
                  </a:lnTo>
                  <a:lnTo>
                    <a:pt x="537" y="544"/>
                  </a:lnTo>
                  <a:lnTo>
                    <a:pt x="539" y="544"/>
                  </a:lnTo>
                  <a:lnTo>
                    <a:pt x="542" y="543"/>
                  </a:lnTo>
                  <a:lnTo>
                    <a:pt x="545" y="543"/>
                  </a:lnTo>
                  <a:lnTo>
                    <a:pt x="547" y="540"/>
                  </a:lnTo>
                  <a:lnTo>
                    <a:pt x="550" y="539"/>
                  </a:lnTo>
                  <a:lnTo>
                    <a:pt x="552" y="536"/>
                  </a:lnTo>
                  <a:lnTo>
                    <a:pt x="627" y="405"/>
                  </a:lnTo>
                  <a:lnTo>
                    <a:pt x="628" y="402"/>
                  </a:lnTo>
                  <a:lnTo>
                    <a:pt x="628" y="399"/>
                  </a:lnTo>
                  <a:lnTo>
                    <a:pt x="629" y="396"/>
                  </a:lnTo>
                  <a:lnTo>
                    <a:pt x="628" y="394"/>
                  </a:lnTo>
                  <a:lnTo>
                    <a:pt x="627" y="391"/>
                  </a:lnTo>
                  <a:lnTo>
                    <a:pt x="625" y="389"/>
                  </a:lnTo>
                  <a:lnTo>
                    <a:pt x="623" y="387"/>
                  </a:lnTo>
                  <a:lnTo>
                    <a:pt x="621" y="3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1" name="Freeform 4360">
              <a:extLst>
                <a:ext uri="{FF2B5EF4-FFF2-40B4-BE49-F238E27FC236}">
                  <a16:creationId xmlns:a16="http://schemas.microsoft.com/office/drawing/2014/main" id="{CDB8F87B-81A2-480F-ADA8-BFB5FD890ACD}"/>
                </a:ext>
              </a:extLst>
            </p:cNvPr>
            <p:cNvSpPr>
              <a:spLocks noEditPoints="1"/>
            </p:cNvSpPr>
            <p:nvPr/>
          </p:nvSpPr>
          <p:spPr bwMode="auto">
            <a:xfrm>
              <a:off x="7781925" y="1387475"/>
              <a:ext cx="115888" cy="117475"/>
            </a:xfrm>
            <a:custGeom>
              <a:avLst/>
              <a:gdLst>
                <a:gd name="T0" fmla="*/ 160 w 362"/>
                <a:gd name="T1" fmla="*/ 252 h 369"/>
                <a:gd name="T2" fmla="*/ 135 w 362"/>
                <a:gd name="T3" fmla="*/ 238 h 369"/>
                <a:gd name="T4" fmla="*/ 118 w 362"/>
                <a:gd name="T5" fmla="*/ 218 h 369"/>
                <a:gd name="T6" fmla="*/ 109 w 362"/>
                <a:gd name="T7" fmla="*/ 190 h 369"/>
                <a:gd name="T8" fmla="*/ 113 w 362"/>
                <a:gd name="T9" fmla="*/ 162 h 369"/>
                <a:gd name="T10" fmla="*/ 125 w 362"/>
                <a:gd name="T11" fmla="*/ 138 h 369"/>
                <a:gd name="T12" fmla="*/ 147 w 362"/>
                <a:gd name="T13" fmla="*/ 121 h 369"/>
                <a:gd name="T14" fmla="*/ 174 w 362"/>
                <a:gd name="T15" fmla="*/ 112 h 369"/>
                <a:gd name="T16" fmla="*/ 202 w 362"/>
                <a:gd name="T17" fmla="*/ 114 h 369"/>
                <a:gd name="T18" fmla="*/ 226 w 362"/>
                <a:gd name="T19" fmla="*/ 128 h 369"/>
                <a:gd name="T20" fmla="*/ 244 w 362"/>
                <a:gd name="T21" fmla="*/ 149 h 369"/>
                <a:gd name="T22" fmla="*/ 252 w 362"/>
                <a:gd name="T23" fmla="*/ 176 h 369"/>
                <a:gd name="T24" fmla="*/ 250 w 362"/>
                <a:gd name="T25" fmla="*/ 205 h 369"/>
                <a:gd name="T26" fmla="*/ 236 w 362"/>
                <a:gd name="T27" fmla="*/ 229 h 369"/>
                <a:gd name="T28" fmla="*/ 215 w 362"/>
                <a:gd name="T29" fmla="*/ 247 h 369"/>
                <a:gd name="T30" fmla="*/ 189 w 362"/>
                <a:gd name="T31" fmla="*/ 254 h 369"/>
                <a:gd name="T32" fmla="*/ 328 w 362"/>
                <a:gd name="T33" fmla="*/ 195 h 369"/>
                <a:gd name="T34" fmla="*/ 354 w 362"/>
                <a:gd name="T35" fmla="*/ 144 h 369"/>
                <a:gd name="T36" fmla="*/ 361 w 362"/>
                <a:gd name="T37" fmla="*/ 136 h 369"/>
                <a:gd name="T38" fmla="*/ 360 w 362"/>
                <a:gd name="T39" fmla="*/ 124 h 369"/>
                <a:gd name="T40" fmla="*/ 316 w 362"/>
                <a:gd name="T41" fmla="*/ 53 h 369"/>
                <a:gd name="T42" fmla="*/ 304 w 362"/>
                <a:gd name="T43" fmla="*/ 52 h 369"/>
                <a:gd name="T44" fmla="*/ 256 w 362"/>
                <a:gd name="T45" fmla="*/ 56 h 369"/>
                <a:gd name="T46" fmla="*/ 236 w 362"/>
                <a:gd name="T47" fmla="*/ 10 h 369"/>
                <a:gd name="T48" fmla="*/ 229 w 362"/>
                <a:gd name="T49" fmla="*/ 2 h 369"/>
                <a:gd name="T50" fmla="*/ 146 w 362"/>
                <a:gd name="T51" fmla="*/ 0 h 369"/>
                <a:gd name="T52" fmla="*/ 135 w 362"/>
                <a:gd name="T53" fmla="*/ 3 h 369"/>
                <a:gd name="T54" fmla="*/ 131 w 362"/>
                <a:gd name="T55" fmla="*/ 14 h 369"/>
                <a:gd name="T56" fmla="*/ 99 w 362"/>
                <a:gd name="T57" fmla="*/ 63 h 369"/>
                <a:gd name="T58" fmla="*/ 55 w 362"/>
                <a:gd name="T59" fmla="*/ 51 h 369"/>
                <a:gd name="T60" fmla="*/ 44 w 362"/>
                <a:gd name="T61" fmla="*/ 54 h 369"/>
                <a:gd name="T62" fmla="*/ 1 w 362"/>
                <a:gd name="T63" fmla="*/ 126 h 369"/>
                <a:gd name="T64" fmla="*/ 2 w 362"/>
                <a:gd name="T65" fmla="*/ 139 h 369"/>
                <a:gd name="T66" fmla="*/ 36 w 362"/>
                <a:gd name="T67" fmla="*/ 160 h 369"/>
                <a:gd name="T68" fmla="*/ 36 w 362"/>
                <a:gd name="T69" fmla="*/ 207 h 369"/>
                <a:gd name="T70" fmla="*/ 1 w 362"/>
                <a:gd name="T71" fmla="*/ 230 h 369"/>
                <a:gd name="T72" fmla="*/ 1 w 362"/>
                <a:gd name="T73" fmla="*/ 240 h 369"/>
                <a:gd name="T74" fmla="*/ 44 w 362"/>
                <a:gd name="T75" fmla="*/ 313 h 369"/>
                <a:gd name="T76" fmla="*/ 60 w 362"/>
                <a:gd name="T77" fmla="*/ 314 h 369"/>
                <a:gd name="T78" fmla="*/ 120 w 362"/>
                <a:gd name="T79" fmla="*/ 316 h 369"/>
                <a:gd name="T80" fmla="*/ 132 w 362"/>
                <a:gd name="T81" fmla="*/ 359 h 369"/>
                <a:gd name="T82" fmla="*/ 140 w 362"/>
                <a:gd name="T83" fmla="*/ 368 h 369"/>
                <a:gd name="T84" fmla="*/ 225 w 362"/>
                <a:gd name="T85" fmla="*/ 368 h 369"/>
                <a:gd name="T86" fmla="*/ 233 w 362"/>
                <a:gd name="T87" fmla="*/ 361 h 369"/>
                <a:gd name="T88" fmla="*/ 237 w 362"/>
                <a:gd name="T89" fmla="*/ 321 h 369"/>
                <a:gd name="T90" fmla="*/ 274 w 362"/>
                <a:gd name="T91" fmla="*/ 298 h 369"/>
                <a:gd name="T92" fmla="*/ 310 w 362"/>
                <a:gd name="T93" fmla="*/ 316 h 369"/>
                <a:gd name="T94" fmla="*/ 360 w 362"/>
                <a:gd name="T95" fmla="*/ 243 h 369"/>
                <a:gd name="T96" fmla="*/ 362 w 362"/>
                <a:gd name="T97" fmla="*/ 232 h 369"/>
                <a:gd name="T98" fmla="*/ 354 w 362"/>
                <a:gd name="T99" fmla="*/ 223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62" h="369">
                  <a:moveTo>
                    <a:pt x="181" y="255"/>
                  </a:moveTo>
                  <a:lnTo>
                    <a:pt x="174" y="254"/>
                  </a:lnTo>
                  <a:lnTo>
                    <a:pt x="166" y="253"/>
                  </a:lnTo>
                  <a:lnTo>
                    <a:pt x="160" y="252"/>
                  </a:lnTo>
                  <a:lnTo>
                    <a:pt x="153" y="249"/>
                  </a:lnTo>
                  <a:lnTo>
                    <a:pt x="147" y="247"/>
                  </a:lnTo>
                  <a:lnTo>
                    <a:pt x="141" y="243"/>
                  </a:lnTo>
                  <a:lnTo>
                    <a:pt x="135" y="238"/>
                  </a:lnTo>
                  <a:lnTo>
                    <a:pt x="131" y="234"/>
                  </a:lnTo>
                  <a:lnTo>
                    <a:pt x="125" y="229"/>
                  </a:lnTo>
                  <a:lnTo>
                    <a:pt x="122" y="223"/>
                  </a:lnTo>
                  <a:lnTo>
                    <a:pt x="118" y="218"/>
                  </a:lnTo>
                  <a:lnTo>
                    <a:pt x="115" y="212"/>
                  </a:lnTo>
                  <a:lnTo>
                    <a:pt x="113" y="205"/>
                  </a:lnTo>
                  <a:lnTo>
                    <a:pt x="110" y="198"/>
                  </a:lnTo>
                  <a:lnTo>
                    <a:pt x="109" y="190"/>
                  </a:lnTo>
                  <a:lnTo>
                    <a:pt x="109" y="183"/>
                  </a:lnTo>
                  <a:lnTo>
                    <a:pt x="109" y="176"/>
                  </a:lnTo>
                  <a:lnTo>
                    <a:pt x="110" y="169"/>
                  </a:lnTo>
                  <a:lnTo>
                    <a:pt x="113" y="162"/>
                  </a:lnTo>
                  <a:lnTo>
                    <a:pt x="115" y="156"/>
                  </a:lnTo>
                  <a:lnTo>
                    <a:pt x="118" y="149"/>
                  </a:lnTo>
                  <a:lnTo>
                    <a:pt x="122" y="143"/>
                  </a:lnTo>
                  <a:lnTo>
                    <a:pt x="125" y="138"/>
                  </a:lnTo>
                  <a:lnTo>
                    <a:pt x="131" y="132"/>
                  </a:lnTo>
                  <a:lnTo>
                    <a:pt x="135" y="128"/>
                  </a:lnTo>
                  <a:lnTo>
                    <a:pt x="141" y="124"/>
                  </a:lnTo>
                  <a:lnTo>
                    <a:pt x="147" y="121"/>
                  </a:lnTo>
                  <a:lnTo>
                    <a:pt x="153" y="117"/>
                  </a:lnTo>
                  <a:lnTo>
                    <a:pt x="160" y="114"/>
                  </a:lnTo>
                  <a:lnTo>
                    <a:pt x="166" y="113"/>
                  </a:lnTo>
                  <a:lnTo>
                    <a:pt x="174" y="112"/>
                  </a:lnTo>
                  <a:lnTo>
                    <a:pt x="181" y="111"/>
                  </a:lnTo>
                  <a:lnTo>
                    <a:pt x="189" y="112"/>
                  </a:lnTo>
                  <a:lnTo>
                    <a:pt x="195" y="113"/>
                  </a:lnTo>
                  <a:lnTo>
                    <a:pt x="202" y="114"/>
                  </a:lnTo>
                  <a:lnTo>
                    <a:pt x="209" y="117"/>
                  </a:lnTo>
                  <a:lnTo>
                    <a:pt x="215" y="121"/>
                  </a:lnTo>
                  <a:lnTo>
                    <a:pt x="221" y="124"/>
                  </a:lnTo>
                  <a:lnTo>
                    <a:pt x="226" y="128"/>
                  </a:lnTo>
                  <a:lnTo>
                    <a:pt x="231" y="132"/>
                  </a:lnTo>
                  <a:lnTo>
                    <a:pt x="236" y="138"/>
                  </a:lnTo>
                  <a:lnTo>
                    <a:pt x="240" y="143"/>
                  </a:lnTo>
                  <a:lnTo>
                    <a:pt x="244" y="149"/>
                  </a:lnTo>
                  <a:lnTo>
                    <a:pt x="247" y="156"/>
                  </a:lnTo>
                  <a:lnTo>
                    <a:pt x="250" y="162"/>
                  </a:lnTo>
                  <a:lnTo>
                    <a:pt x="251" y="169"/>
                  </a:lnTo>
                  <a:lnTo>
                    <a:pt x="252" y="176"/>
                  </a:lnTo>
                  <a:lnTo>
                    <a:pt x="253" y="183"/>
                  </a:lnTo>
                  <a:lnTo>
                    <a:pt x="252" y="190"/>
                  </a:lnTo>
                  <a:lnTo>
                    <a:pt x="251" y="198"/>
                  </a:lnTo>
                  <a:lnTo>
                    <a:pt x="250" y="205"/>
                  </a:lnTo>
                  <a:lnTo>
                    <a:pt x="247" y="212"/>
                  </a:lnTo>
                  <a:lnTo>
                    <a:pt x="244" y="218"/>
                  </a:lnTo>
                  <a:lnTo>
                    <a:pt x="240" y="223"/>
                  </a:lnTo>
                  <a:lnTo>
                    <a:pt x="236" y="229"/>
                  </a:lnTo>
                  <a:lnTo>
                    <a:pt x="231" y="234"/>
                  </a:lnTo>
                  <a:lnTo>
                    <a:pt x="226" y="238"/>
                  </a:lnTo>
                  <a:lnTo>
                    <a:pt x="221" y="243"/>
                  </a:lnTo>
                  <a:lnTo>
                    <a:pt x="215" y="247"/>
                  </a:lnTo>
                  <a:lnTo>
                    <a:pt x="209" y="249"/>
                  </a:lnTo>
                  <a:lnTo>
                    <a:pt x="202" y="252"/>
                  </a:lnTo>
                  <a:lnTo>
                    <a:pt x="195" y="253"/>
                  </a:lnTo>
                  <a:lnTo>
                    <a:pt x="189" y="254"/>
                  </a:lnTo>
                  <a:lnTo>
                    <a:pt x="181" y="255"/>
                  </a:lnTo>
                  <a:close/>
                  <a:moveTo>
                    <a:pt x="354" y="223"/>
                  </a:moveTo>
                  <a:lnTo>
                    <a:pt x="327" y="207"/>
                  </a:lnTo>
                  <a:lnTo>
                    <a:pt x="328" y="195"/>
                  </a:lnTo>
                  <a:lnTo>
                    <a:pt x="328" y="183"/>
                  </a:lnTo>
                  <a:lnTo>
                    <a:pt x="328" y="172"/>
                  </a:lnTo>
                  <a:lnTo>
                    <a:pt x="327" y="160"/>
                  </a:lnTo>
                  <a:lnTo>
                    <a:pt x="354" y="144"/>
                  </a:lnTo>
                  <a:lnTo>
                    <a:pt x="357" y="143"/>
                  </a:lnTo>
                  <a:lnTo>
                    <a:pt x="359" y="141"/>
                  </a:lnTo>
                  <a:lnTo>
                    <a:pt x="360" y="139"/>
                  </a:lnTo>
                  <a:lnTo>
                    <a:pt x="361" y="136"/>
                  </a:lnTo>
                  <a:lnTo>
                    <a:pt x="362" y="132"/>
                  </a:lnTo>
                  <a:lnTo>
                    <a:pt x="362" y="129"/>
                  </a:lnTo>
                  <a:lnTo>
                    <a:pt x="361" y="126"/>
                  </a:lnTo>
                  <a:lnTo>
                    <a:pt x="360" y="124"/>
                  </a:lnTo>
                  <a:lnTo>
                    <a:pt x="322" y="59"/>
                  </a:lnTo>
                  <a:lnTo>
                    <a:pt x="320" y="56"/>
                  </a:lnTo>
                  <a:lnTo>
                    <a:pt x="318" y="54"/>
                  </a:lnTo>
                  <a:lnTo>
                    <a:pt x="316" y="53"/>
                  </a:lnTo>
                  <a:lnTo>
                    <a:pt x="313" y="51"/>
                  </a:lnTo>
                  <a:lnTo>
                    <a:pt x="309" y="51"/>
                  </a:lnTo>
                  <a:lnTo>
                    <a:pt x="307" y="51"/>
                  </a:lnTo>
                  <a:lnTo>
                    <a:pt x="304" y="52"/>
                  </a:lnTo>
                  <a:lnTo>
                    <a:pt x="301" y="53"/>
                  </a:lnTo>
                  <a:lnTo>
                    <a:pt x="274" y="69"/>
                  </a:lnTo>
                  <a:lnTo>
                    <a:pt x="266" y="63"/>
                  </a:lnTo>
                  <a:lnTo>
                    <a:pt x="256" y="56"/>
                  </a:lnTo>
                  <a:lnTo>
                    <a:pt x="246" y="51"/>
                  </a:lnTo>
                  <a:lnTo>
                    <a:pt x="237" y="47"/>
                  </a:lnTo>
                  <a:lnTo>
                    <a:pt x="237" y="14"/>
                  </a:lnTo>
                  <a:lnTo>
                    <a:pt x="236" y="10"/>
                  </a:lnTo>
                  <a:lnTo>
                    <a:pt x="236" y="8"/>
                  </a:lnTo>
                  <a:lnTo>
                    <a:pt x="233" y="5"/>
                  </a:lnTo>
                  <a:lnTo>
                    <a:pt x="232" y="3"/>
                  </a:lnTo>
                  <a:lnTo>
                    <a:pt x="229" y="2"/>
                  </a:lnTo>
                  <a:lnTo>
                    <a:pt x="227" y="1"/>
                  </a:lnTo>
                  <a:lnTo>
                    <a:pt x="224" y="0"/>
                  </a:lnTo>
                  <a:lnTo>
                    <a:pt x="222" y="0"/>
                  </a:lnTo>
                  <a:lnTo>
                    <a:pt x="146" y="0"/>
                  </a:lnTo>
                  <a:lnTo>
                    <a:pt x="143" y="0"/>
                  </a:lnTo>
                  <a:lnTo>
                    <a:pt x="140" y="1"/>
                  </a:lnTo>
                  <a:lnTo>
                    <a:pt x="137" y="2"/>
                  </a:lnTo>
                  <a:lnTo>
                    <a:pt x="135" y="3"/>
                  </a:lnTo>
                  <a:lnTo>
                    <a:pt x="134" y="5"/>
                  </a:lnTo>
                  <a:lnTo>
                    <a:pt x="132" y="8"/>
                  </a:lnTo>
                  <a:lnTo>
                    <a:pt x="132" y="10"/>
                  </a:lnTo>
                  <a:lnTo>
                    <a:pt x="131" y="14"/>
                  </a:lnTo>
                  <a:lnTo>
                    <a:pt x="131" y="47"/>
                  </a:lnTo>
                  <a:lnTo>
                    <a:pt x="120" y="52"/>
                  </a:lnTo>
                  <a:lnTo>
                    <a:pt x="109" y="57"/>
                  </a:lnTo>
                  <a:lnTo>
                    <a:pt x="99" y="63"/>
                  </a:lnTo>
                  <a:lnTo>
                    <a:pt x="90" y="69"/>
                  </a:lnTo>
                  <a:lnTo>
                    <a:pt x="61" y="53"/>
                  </a:lnTo>
                  <a:lnTo>
                    <a:pt x="58" y="52"/>
                  </a:lnTo>
                  <a:lnTo>
                    <a:pt x="55" y="51"/>
                  </a:lnTo>
                  <a:lnTo>
                    <a:pt x="53" y="51"/>
                  </a:lnTo>
                  <a:lnTo>
                    <a:pt x="49" y="51"/>
                  </a:lnTo>
                  <a:lnTo>
                    <a:pt x="47" y="52"/>
                  </a:lnTo>
                  <a:lnTo>
                    <a:pt x="44" y="54"/>
                  </a:lnTo>
                  <a:lnTo>
                    <a:pt x="42" y="56"/>
                  </a:lnTo>
                  <a:lnTo>
                    <a:pt x="41" y="59"/>
                  </a:lnTo>
                  <a:lnTo>
                    <a:pt x="2" y="124"/>
                  </a:lnTo>
                  <a:lnTo>
                    <a:pt x="1" y="126"/>
                  </a:lnTo>
                  <a:lnTo>
                    <a:pt x="0" y="129"/>
                  </a:lnTo>
                  <a:lnTo>
                    <a:pt x="0" y="132"/>
                  </a:lnTo>
                  <a:lnTo>
                    <a:pt x="1" y="136"/>
                  </a:lnTo>
                  <a:lnTo>
                    <a:pt x="2" y="139"/>
                  </a:lnTo>
                  <a:lnTo>
                    <a:pt x="3" y="141"/>
                  </a:lnTo>
                  <a:lnTo>
                    <a:pt x="6" y="143"/>
                  </a:lnTo>
                  <a:lnTo>
                    <a:pt x="8" y="144"/>
                  </a:lnTo>
                  <a:lnTo>
                    <a:pt x="36" y="160"/>
                  </a:lnTo>
                  <a:lnTo>
                    <a:pt x="34" y="172"/>
                  </a:lnTo>
                  <a:lnTo>
                    <a:pt x="34" y="183"/>
                  </a:lnTo>
                  <a:lnTo>
                    <a:pt x="34" y="195"/>
                  </a:lnTo>
                  <a:lnTo>
                    <a:pt x="36" y="207"/>
                  </a:lnTo>
                  <a:lnTo>
                    <a:pt x="8" y="223"/>
                  </a:lnTo>
                  <a:lnTo>
                    <a:pt x="6" y="224"/>
                  </a:lnTo>
                  <a:lnTo>
                    <a:pt x="3" y="227"/>
                  </a:lnTo>
                  <a:lnTo>
                    <a:pt x="1" y="230"/>
                  </a:lnTo>
                  <a:lnTo>
                    <a:pt x="0" y="233"/>
                  </a:lnTo>
                  <a:lnTo>
                    <a:pt x="0" y="235"/>
                  </a:lnTo>
                  <a:lnTo>
                    <a:pt x="0" y="237"/>
                  </a:lnTo>
                  <a:lnTo>
                    <a:pt x="1" y="240"/>
                  </a:lnTo>
                  <a:lnTo>
                    <a:pt x="2" y="243"/>
                  </a:lnTo>
                  <a:lnTo>
                    <a:pt x="40" y="309"/>
                  </a:lnTo>
                  <a:lnTo>
                    <a:pt x="42" y="311"/>
                  </a:lnTo>
                  <a:lnTo>
                    <a:pt x="44" y="313"/>
                  </a:lnTo>
                  <a:lnTo>
                    <a:pt x="46" y="314"/>
                  </a:lnTo>
                  <a:lnTo>
                    <a:pt x="48" y="315"/>
                  </a:lnTo>
                  <a:lnTo>
                    <a:pt x="55" y="316"/>
                  </a:lnTo>
                  <a:lnTo>
                    <a:pt x="60" y="314"/>
                  </a:lnTo>
                  <a:lnTo>
                    <a:pt x="90" y="297"/>
                  </a:lnTo>
                  <a:lnTo>
                    <a:pt x="99" y="304"/>
                  </a:lnTo>
                  <a:lnTo>
                    <a:pt x="109" y="310"/>
                  </a:lnTo>
                  <a:lnTo>
                    <a:pt x="120" y="316"/>
                  </a:lnTo>
                  <a:lnTo>
                    <a:pt x="131" y="321"/>
                  </a:lnTo>
                  <a:lnTo>
                    <a:pt x="131" y="354"/>
                  </a:lnTo>
                  <a:lnTo>
                    <a:pt x="132" y="356"/>
                  </a:lnTo>
                  <a:lnTo>
                    <a:pt x="132" y="359"/>
                  </a:lnTo>
                  <a:lnTo>
                    <a:pt x="134" y="361"/>
                  </a:lnTo>
                  <a:lnTo>
                    <a:pt x="135" y="363"/>
                  </a:lnTo>
                  <a:lnTo>
                    <a:pt x="137" y="366"/>
                  </a:lnTo>
                  <a:lnTo>
                    <a:pt x="140" y="368"/>
                  </a:lnTo>
                  <a:lnTo>
                    <a:pt x="143" y="368"/>
                  </a:lnTo>
                  <a:lnTo>
                    <a:pt x="146" y="369"/>
                  </a:lnTo>
                  <a:lnTo>
                    <a:pt x="222" y="369"/>
                  </a:lnTo>
                  <a:lnTo>
                    <a:pt x="225" y="368"/>
                  </a:lnTo>
                  <a:lnTo>
                    <a:pt x="227" y="368"/>
                  </a:lnTo>
                  <a:lnTo>
                    <a:pt x="229" y="366"/>
                  </a:lnTo>
                  <a:lnTo>
                    <a:pt x="232" y="363"/>
                  </a:lnTo>
                  <a:lnTo>
                    <a:pt x="233" y="361"/>
                  </a:lnTo>
                  <a:lnTo>
                    <a:pt x="236" y="359"/>
                  </a:lnTo>
                  <a:lnTo>
                    <a:pt x="236" y="356"/>
                  </a:lnTo>
                  <a:lnTo>
                    <a:pt x="237" y="354"/>
                  </a:lnTo>
                  <a:lnTo>
                    <a:pt x="237" y="321"/>
                  </a:lnTo>
                  <a:lnTo>
                    <a:pt x="246" y="316"/>
                  </a:lnTo>
                  <a:lnTo>
                    <a:pt x="256" y="311"/>
                  </a:lnTo>
                  <a:lnTo>
                    <a:pt x="266" y="305"/>
                  </a:lnTo>
                  <a:lnTo>
                    <a:pt x="274" y="298"/>
                  </a:lnTo>
                  <a:lnTo>
                    <a:pt x="302" y="313"/>
                  </a:lnTo>
                  <a:lnTo>
                    <a:pt x="305" y="315"/>
                  </a:lnTo>
                  <a:lnTo>
                    <a:pt x="307" y="315"/>
                  </a:lnTo>
                  <a:lnTo>
                    <a:pt x="310" y="316"/>
                  </a:lnTo>
                  <a:lnTo>
                    <a:pt x="314" y="316"/>
                  </a:lnTo>
                  <a:lnTo>
                    <a:pt x="319" y="313"/>
                  </a:lnTo>
                  <a:lnTo>
                    <a:pt x="322" y="309"/>
                  </a:lnTo>
                  <a:lnTo>
                    <a:pt x="360" y="243"/>
                  </a:lnTo>
                  <a:lnTo>
                    <a:pt x="362" y="240"/>
                  </a:lnTo>
                  <a:lnTo>
                    <a:pt x="362" y="237"/>
                  </a:lnTo>
                  <a:lnTo>
                    <a:pt x="362" y="234"/>
                  </a:lnTo>
                  <a:lnTo>
                    <a:pt x="362" y="232"/>
                  </a:lnTo>
                  <a:lnTo>
                    <a:pt x="361" y="229"/>
                  </a:lnTo>
                  <a:lnTo>
                    <a:pt x="359" y="227"/>
                  </a:lnTo>
                  <a:lnTo>
                    <a:pt x="357" y="224"/>
                  </a:lnTo>
                  <a:lnTo>
                    <a:pt x="354" y="2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2" name="Freeform 4346" descr="Icon of box and whisker chart. ">
            <a:extLst>
              <a:ext uri="{FF2B5EF4-FFF2-40B4-BE49-F238E27FC236}">
                <a16:creationId xmlns:a16="http://schemas.microsoft.com/office/drawing/2014/main" id="{D131817A-5B27-4718-8BAC-45C9CEDA45D9}"/>
              </a:ext>
            </a:extLst>
          </p:cNvPr>
          <p:cNvSpPr>
            <a:spLocks noEditPoints="1"/>
          </p:cNvSpPr>
          <p:nvPr/>
        </p:nvSpPr>
        <p:spPr bwMode="auto">
          <a:xfrm>
            <a:off x="3967321" y="3532346"/>
            <a:ext cx="345758" cy="345758"/>
          </a:xfrm>
          <a:custGeom>
            <a:avLst/>
            <a:gdLst>
              <a:gd name="T0" fmla="*/ 706 w 898"/>
              <a:gd name="T1" fmla="*/ 479 h 898"/>
              <a:gd name="T2" fmla="*/ 652 w 898"/>
              <a:gd name="T3" fmla="*/ 556 h 898"/>
              <a:gd name="T4" fmla="*/ 632 w 898"/>
              <a:gd name="T5" fmla="*/ 551 h 898"/>
              <a:gd name="T6" fmla="*/ 576 w 898"/>
              <a:gd name="T7" fmla="*/ 477 h 898"/>
              <a:gd name="T8" fmla="*/ 571 w 898"/>
              <a:gd name="T9" fmla="*/ 398 h 898"/>
              <a:gd name="T10" fmla="*/ 628 w 898"/>
              <a:gd name="T11" fmla="*/ 129 h 898"/>
              <a:gd name="T12" fmla="*/ 643 w 898"/>
              <a:gd name="T13" fmla="*/ 114 h 898"/>
              <a:gd name="T14" fmla="*/ 658 w 898"/>
              <a:gd name="T15" fmla="*/ 129 h 898"/>
              <a:gd name="T16" fmla="*/ 717 w 898"/>
              <a:gd name="T17" fmla="*/ 398 h 898"/>
              <a:gd name="T18" fmla="*/ 621 w 898"/>
              <a:gd name="T19" fmla="*/ 758 h 898"/>
              <a:gd name="T20" fmla="*/ 589 w 898"/>
              <a:gd name="T21" fmla="*/ 727 h 898"/>
              <a:gd name="T22" fmla="*/ 589 w 898"/>
              <a:gd name="T23" fmla="*/ 680 h 898"/>
              <a:gd name="T24" fmla="*/ 621 w 898"/>
              <a:gd name="T25" fmla="*/ 648 h 898"/>
              <a:gd name="T26" fmla="*/ 667 w 898"/>
              <a:gd name="T27" fmla="*/ 648 h 898"/>
              <a:gd name="T28" fmla="*/ 699 w 898"/>
              <a:gd name="T29" fmla="*/ 680 h 898"/>
              <a:gd name="T30" fmla="*/ 699 w 898"/>
              <a:gd name="T31" fmla="*/ 727 h 898"/>
              <a:gd name="T32" fmla="*/ 667 w 898"/>
              <a:gd name="T33" fmla="*/ 758 h 898"/>
              <a:gd name="T34" fmla="*/ 536 w 898"/>
              <a:gd name="T35" fmla="*/ 294 h 898"/>
              <a:gd name="T36" fmla="*/ 479 w 898"/>
              <a:gd name="T37" fmla="*/ 546 h 898"/>
              <a:gd name="T38" fmla="*/ 461 w 898"/>
              <a:gd name="T39" fmla="*/ 558 h 898"/>
              <a:gd name="T40" fmla="*/ 450 w 898"/>
              <a:gd name="T41" fmla="*/ 299 h 898"/>
              <a:gd name="T42" fmla="*/ 390 w 898"/>
              <a:gd name="T43" fmla="*/ 287 h 898"/>
              <a:gd name="T44" fmla="*/ 398 w 898"/>
              <a:gd name="T45" fmla="*/ 211 h 898"/>
              <a:gd name="T46" fmla="*/ 454 w 898"/>
              <a:gd name="T47" fmla="*/ 118 h 898"/>
              <a:gd name="T48" fmla="*/ 475 w 898"/>
              <a:gd name="T49" fmla="*/ 118 h 898"/>
              <a:gd name="T50" fmla="*/ 530 w 898"/>
              <a:gd name="T51" fmla="*/ 211 h 898"/>
              <a:gd name="T52" fmla="*/ 465 w 898"/>
              <a:gd name="T53" fmla="*/ 763 h 898"/>
              <a:gd name="T54" fmla="*/ 422 w 898"/>
              <a:gd name="T55" fmla="*/ 745 h 898"/>
              <a:gd name="T56" fmla="*/ 405 w 898"/>
              <a:gd name="T57" fmla="*/ 703 h 898"/>
              <a:gd name="T58" fmla="*/ 422 w 898"/>
              <a:gd name="T59" fmla="*/ 661 h 898"/>
              <a:gd name="T60" fmla="*/ 465 w 898"/>
              <a:gd name="T61" fmla="*/ 643 h 898"/>
              <a:gd name="T62" fmla="*/ 506 w 898"/>
              <a:gd name="T63" fmla="*/ 661 h 898"/>
              <a:gd name="T64" fmla="*/ 525 w 898"/>
              <a:gd name="T65" fmla="*/ 703 h 898"/>
              <a:gd name="T66" fmla="*/ 506 w 898"/>
              <a:gd name="T67" fmla="*/ 745 h 898"/>
              <a:gd name="T68" fmla="*/ 465 w 898"/>
              <a:gd name="T69" fmla="*/ 763 h 898"/>
              <a:gd name="T70" fmla="*/ 318 w 898"/>
              <a:gd name="T71" fmla="*/ 419 h 898"/>
              <a:gd name="T72" fmla="*/ 263 w 898"/>
              <a:gd name="T73" fmla="*/ 556 h 898"/>
              <a:gd name="T74" fmla="*/ 242 w 898"/>
              <a:gd name="T75" fmla="*/ 551 h 898"/>
              <a:gd name="T76" fmla="*/ 186 w 898"/>
              <a:gd name="T77" fmla="*/ 417 h 898"/>
              <a:gd name="T78" fmla="*/ 181 w 898"/>
              <a:gd name="T79" fmla="*/ 339 h 898"/>
              <a:gd name="T80" fmla="*/ 240 w 898"/>
              <a:gd name="T81" fmla="*/ 129 h 898"/>
              <a:gd name="T82" fmla="*/ 255 w 898"/>
              <a:gd name="T83" fmla="*/ 114 h 898"/>
              <a:gd name="T84" fmla="*/ 270 w 898"/>
              <a:gd name="T85" fmla="*/ 129 h 898"/>
              <a:gd name="T86" fmla="*/ 329 w 898"/>
              <a:gd name="T87" fmla="*/ 339 h 898"/>
              <a:gd name="T88" fmla="*/ 231 w 898"/>
              <a:gd name="T89" fmla="*/ 758 h 898"/>
              <a:gd name="T90" fmla="*/ 200 w 898"/>
              <a:gd name="T91" fmla="*/ 727 h 898"/>
              <a:gd name="T92" fmla="*/ 200 w 898"/>
              <a:gd name="T93" fmla="*/ 680 h 898"/>
              <a:gd name="T94" fmla="*/ 231 w 898"/>
              <a:gd name="T95" fmla="*/ 648 h 898"/>
              <a:gd name="T96" fmla="*/ 278 w 898"/>
              <a:gd name="T97" fmla="*/ 648 h 898"/>
              <a:gd name="T98" fmla="*/ 311 w 898"/>
              <a:gd name="T99" fmla="*/ 680 h 898"/>
              <a:gd name="T100" fmla="*/ 311 w 898"/>
              <a:gd name="T101" fmla="*/ 727 h 898"/>
              <a:gd name="T102" fmla="*/ 278 w 898"/>
              <a:gd name="T103" fmla="*/ 758 h 898"/>
              <a:gd name="T104" fmla="*/ 10 w 898"/>
              <a:gd name="T105" fmla="*/ 2 h 898"/>
              <a:gd name="T106" fmla="*/ 1 w 898"/>
              <a:gd name="T107" fmla="*/ 886 h 898"/>
              <a:gd name="T108" fmla="*/ 883 w 898"/>
              <a:gd name="T109" fmla="*/ 898 h 898"/>
              <a:gd name="T110" fmla="*/ 898 w 898"/>
              <a:gd name="T111" fmla="*/ 883 h 898"/>
              <a:gd name="T112" fmla="*/ 886 w 898"/>
              <a:gd name="T113" fmla="*/ 0 h 8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98" h="898">
                <a:moveTo>
                  <a:pt x="718" y="464"/>
                </a:moveTo>
                <a:lnTo>
                  <a:pt x="718" y="467"/>
                </a:lnTo>
                <a:lnTo>
                  <a:pt x="717" y="470"/>
                </a:lnTo>
                <a:lnTo>
                  <a:pt x="716" y="472"/>
                </a:lnTo>
                <a:lnTo>
                  <a:pt x="714" y="474"/>
                </a:lnTo>
                <a:lnTo>
                  <a:pt x="712" y="477"/>
                </a:lnTo>
                <a:lnTo>
                  <a:pt x="710" y="478"/>
                </a:lnTo>
                <a:lnTo>
                  <a:pt x="706" y="479"/>
                </a:lnTo>
                <a:lnTo>
                  <a:pt x="703" y="479"/>
                </a:lnTo>
                <a:lnTo>
                  <a:pt x="658" y="479"/>
                </a:lnTo>
                <a:lnTo>
                  <a:pt x="658" y="543"/>
                </a:lnTo>
                <a:lnTo>
                  <a:pt x="658" y="546"/>
                </a:lnTo>
                <a:lnTo>
                  <a:pt x="657" y="549"/>
                </a:lnTo>
                <a:lnTo>
                  <a:pt x="656" y="551"/>
                </a:lnTo>
                <a:lnTo>
                  <a:pt x="654" y="554"/>
                </a:lnTo>
                <a:lnTo>
                  <a:pt x="652" y="556"/>
                </a:lnTo>
                <a:lnTo>
                  <a:pt x="650" y="557"/>
                </a:lnTo>
                <a:lnTo>
                  <a:pt x="647" y="558"/>
                </a:lnTo>
                <a:lnTo>
                  <a:pt x="643" y="558"/>
                </a:lnTo>
                <a:lnTo>
                  <a:pt x="641" y="558"/>
                </a:lnTo>
                <a:lnTo>
                  <a:pt x="638" y="557"/>
                </a:lnTo>
                <a:lnTo>
                  <a:pt x="636" y="556"/>
                </a:lnTo>
                <a:lnTo>
                  <a:pt x="634" y="554"/>
                </a:lnTo>
                <a:lnTo>
                  <a:pt x="632" y="551"/>
                </a:lnTo>
                <a:lnTo>
                  <a:pt x="631" y="549"/>
                </a:lnTo>
                <a:lnTo>
                  <a:pt x="629" y="546"/>
                </a:lnTo>
                <a:lnTo>
                  <a:pt x="628" y="543"/>
                </a:lnTo>
                <a:lnTo>
                  <a:pt x="628" y="479"/>
                </a:lnTo>
                <a:lnTo>
                  <a:pt x="583" y="479"/>
                </a:lnTo>
                <a:lnTo>
                  <a:pt x="581" y="479"/>
                </a:lnTo>
                <a:lnTo>
                  <a:pt x="578" y="478"/>
                </a:lnTo>
                <a:lnTo>
                  <a:pt x="576" y="477"/>
                </a:lnTo>
                <a:lnTo>
                  <a:pt x="574" y="474"/>
                </a:lnTo>
                <a:lnTo>
                  <a:pt x="572" y="472"/>
                </a:lnTo>
                <a:lnTo>
                  <a:pt x="571" y="470"/>
                </a:lnTo>
                <a:lnTo>
                  <a:pt x="570" y="467"/>
                </a:lnTo>
                <a:lnTo>
                  <a:pt x="570" y="464"/>
                </a:lnTo>
                <a:lnTo>
                  <a:pt x="570" y="404"/>
                </a:lnTo>
                <a:lnTo>
                  <a:pt x="570" y="402"/>
                </a:lnTo>
                <a:lnTo>
                  <a:pt x="571" y="398"/>
                </a:lnTo>
                <a:lnTo>
                  <a:pt x="572" y="396"/>
                </a:lnTo>
                <a:lnTo>
                  <a:pt x="574" y="394"/>
                </a:lnTo>
                <a:lnTo>
                  <a:pt x="576" y="392"/>
                </a:lnTo>
                <a:lnTo>
                  <a:pt x="578" y="391"/>
                </a:lnTo>
                <a:lnTo>
                  <a:pt x="581" y="390"/>
                </a:lnTo>
                <a:lnTo>
                  <a:pt x="583" y="389"/>
                </a:lnTo>
                <a:lnTo>
                  <a:pt x="628" y="389"/>
                </a:lnTo>
                <a:lnTo>
                  <a:pt x="628" y="129"/>
                </a:lnTo>
                <a:lnTo>
                  <a:pt x="629" y="126"/>
                </a:lnTo>
                <a:lnTo>
                  <a:pt x="631" y="123"/>
                </a:lnTo>
                <a:lnTo>
                  <a:pt x="632" y="121"/>
                </a:lnTo>
                <a:lnTo>
                  <a:pt x="634" y="118"/>
                </a:lnTo>
                <a:lnTo>
                  <a:pt x="636" y="117"/>
                </a:lnTo>
                <a:lnTo>
                  <a:pt x="638" y="115"/>
                </a:lnTo>
                <a:lnTo>
                  <a:pt x="641" y="114"/>
                </a:lnTo>
                <a:lnTo>
                  <a:pt x="643" y="114"/>
                </a:lnTo>
                <a:lnTo>
                  <a:pt x="647" y="114"/>
                </a:lnTo>
                <a:lnTo>
                  <a:pt x="650" y="115"/>
                </a:lnTo>
                <a:lnTo>
                  <a:pt x="652" y="117"/>
                </a:lnTo>
                <a:lnTo>
                  <a:pt x="654" y="118"/>
                </a:lnTo>
                <a:lnTo>
                  <a:pt x="656" y="121"/>
                </a:lnTo>
                <a:lnTo>
                  <a:pt x="657" y="123"/>
                </a:lnTo>
                <a:lnTo>
                  <a:pt x="658" y="127"/>
                </a:lnTo>
                <a:lnTo>
                  <a:pt x="658" y="129"/>
                </a:lnTo>
                <a:lnTo>
                  <a:pt x="658" y="389"/>
                </a:lnTo>
                <a:lnTo>
                  <a:pt x="703" y="389"/>
                </a:lnTo>
                <a:lnTo>
                  <a:pt x="706" y="390"/>
                </a:lnTo>
                <a:lnTo>
                  <a:pt x="710" y="391"/>
                </a:lnTo>
                <a:lnTo>
                  <a:pt x="712" y="392"/>
                </a:lnTo>
                <a:lnTo>
                  <a:pt x="714" y="394"/>
                </a:lnTo>
                <a:lnTo>
                  <a:pt x="716" y="396"/>
                </a:lnTo>
                <a:lnTo>
                  <a:pt x="717" y="398"/>
                </a:lnTo>
                <a:lnTo>
                  <a:pt x="718" y="402"/>
                </a:lnTo>
                <a:lnTo>
                  <a:pt x="718" y="404"/>
                </a:lnTo>
                <a:lnTo>
                  <a:pt x="718" y="464"/>
                </a:lnTo>
                <a:close/>
                <a:moveTo>
                  <a:pt x="643" y="763"/>
                </a:moveTo>
                <a:lnTo>
                  <a:pt x="638" y="762"/>
                </a:lnTo>
                <a:lnTo>
                  <a:pt x="632" y="762"/>
                </a:lnTo>
                <a:lnTo>
                  <a:pt x="626" y="760"/>
                </a:lnTo>
                <a:lnTo>
                  <a:pt x="621" y="758"/>
                </a:lnTo>
                <a:lnTo>
                  <a:pt x="616" y="756"/>
                </a:lnTo>
                <a:lnTo>
                  <a:pt x="610" y="753"/>
                </a:lnTo>
                <a:lnTo>
                  <a:pt x="606" y="749"/>
                </a:lnTo>
                <a:lnTo>
                  <a:pt x="602" y="745"/>
                </a:lnTo>
                <a:lnTo>
                  <a:pt x="597" y="741"/>
                </a:lnTo>
                <a:lnTo>
                  <a:pt x="594" y="737"/>
                </a:lnTo>
                <a:lnTo>
                  <a:pt x="591" y="731"/>
                </a:lnTo>
                <a:lnTo>
                  <a:pt x="589" y="727"/>
                </a:lnTo>
                <a:lnTo>
                  <a:pt x="587" y="720"/>
                </a:lnTo>
                <a:lnTo>
                  <a:pt x="586" y="715"/>
                </a:lnTo>
                <a:lnTo>
                  <a:pt x="584" y="710"/>
                </a:lnTo>
                <a:lnTo>
                  <a:pt x="583" y="703"/>
                </a:lnTo>
                <a:lnTo>
                  <a:pt x="584" y="697"/>
                </a:lnTo>
                <a:lnTo>
                  <a:pt x="586" y="692"/>
                </a:lnTo>
                <a:lnTo>
                  <a:pt x="587" y="685"/>
                </a:lnTo>
                <a:lnTo>
                  <a:pt x="589" y="680"/>
                </a:lnTo>
                <a:lnTo>
                  <a:pt x="591" y="674"/>
                </a:lnTo>
                <a:lnTo>
                  <a:pt x="594" y="670"/>
                </a:lnTo>
                <a:lnTo>
                  <a:pt x="597" y="665"/>
                </a:lnTo>
                <a:lnTo>
                  <a:pt x="602" y="661"/>
                </a:lnTo>
                <a:lnTo>
                  <a:pt x="606" y="657"/>
                </a:lnTo>
                <a:lnTo>
                  <a:pt x="610" y="653"/>
                </a:lnTo>
                <a:lnTo>
                  <a:pt x="616" y="651"/>
                </a:lnTo>
                <a:lnTo>
                  <a:pt x="621" y="648"/>
                </a:lnTo>
                <a:lnTo>
                  <a:pt x="626" y="646"/>
                </a:lnTo>
                <a:lnTo>
                  <a:pt x="632" y="645"/>
                </a:lnTo>
                <a:lnTo>
                  <a:pt x="638" y="643"/>
                </a:lnTo>
                <a:lnTo>
                  <a:pt x="643" y="643"/>
                </a:lnTo>
                <a:lnTo>
                  <a:pt x="650" y="643"/>
                </a:lnTo>
                <a:lnTo>
                  <a:pt x="656" y="645"/>
                </a:lnTo>
                <a:lnTo>
                  <a:pt x="662" y="646"/>
                </a:lnTo>
                <a:lnTo>
                  <a:pt x="667" y="648"/>
                </a:lnTo>
                <a:lnTo>
                  <a:pt x="672" y="651"/>
                </a:lnTo>
                <a:lnTo>
                  <a:pt x="678" y="653"/>
                </a:lnTo>
                <a:lnTo>
                  <a:pt x="682" y="657"/>
                </a:lnTo>
                <a:lnTo>
                  <a:pt x="686" y="661"/>
                </a:lnTo>
                <a:lnTo>
                  <a:pt x="690" y="665"/>
                </a:lnTo>
                <a:lnTo>
                  <a:pt x="694" y="670"/>
                </a:lnTo>
                <a:lnTo>
                  <a:pt x="697" y="674"/>
                </a:lnTo>
                <a:lnTo>
                  <a:pt x="699" y="680"/>
                </a:lnTo>
                <a:lnTo>
                  <a:pt x="701" y="685"/>
                </a:lnTo>
                <a:lnTo>
                  <a:pt x="702" y="692"/>
                </a:lnTo>
                <a:lnTo>
                  <a:pt x="703" y="697"/>
                </a:lnTo>
                <a:lnTo>
                  <a:pt x="703" y="703"/>
                </a:lnTo>
                <a:lnTo>
                  <a:pt x="703" y="710"/>
                </a:lnTo>
                <a:lnTo>
                  <a:pt x="702" y="715"/>
                </a:lnTo>
                <a:lnTo>
                  <a:pt x="701" y="720"/>
                </a:lnTo>
                <a:lnTo>
                  <a:pt x="699" y="727"/>
                </a:lnTo>
                <a:lnTo>
                  <a:pt x="697" y="731"/>
                </a:lnTo>
                <a:lnTo>
                  <a:pt x="694" y="737"/>
                </a:lnTo>
                <a:lnTo>
                  <a:pt x="690" y="741"/>
                </a:lnTo>
                <a:lnTo>
                  <a:pt x="686" y="745"/>
                </a:lnTo>
                <a:lnTo>
                  <a:pt x="682" y="749"/>
                </a:lnTo>
                <a:lnTo>
                  <a:pt x="678" y="753"/>
                </a:lnTo>
                <a:lnTo>
                  <a:pt x="672" y="756"/>
                </a:lnTo>
                <a:lnTo>
                  <a:pt x="667" y="758"/>
                </a:lnTo>
                <a:lnTo>
                  <a:pt x="662" y="760"/>
                </a:lnTo>
                <a:lnTo>
                  <a:pt x="656" y="762"/>
                </a:lnTo>
                <a:lnTo>
                  <a:pt x="650" y="762"/>
                </a:lnTo>
                <a:lnTo>
                  <a:pt x="643" y="763"/>
                </a:lnTo>
                <a:close/>
                <a:moveTo>
                  <a:pt x="540" y="284"/>
                </a:moveTo>
                <a:lnTo>
                  <a:pt x="538" y="287"/>
                </a:lnTo>
                <a:lnTo>
                  <a:pt x="537" y="290"/>
                </a:lnTo>
                <a:lnTo>
                  <a:pt x="536" y="294"/>
                </a:lnTo>
                <a:lnTo>
                  <a:pt x="534" y="296"/>
                </a:lnTo>
                <a:lnTo>
                  <a:pt x="532" y="297"/>
                </a:lnTo>
                <a:lnTo>
                  <a:pt x="530" y="298"/>
                </a:lnTo>
                <a:lnTo>
                  <a:pt x="527" y="299"/>
                </a:lnTo>
                <a:lnTo>
                  <a:pt x="525" y="299"/>
                </a:lnTo>
                <a:lnTo>
                  <a:pt x="480" y="299"/>
                </a:lnTo>
                <a:lnTo>
                  <a:pt x="480" y="543"/>
                </a:lnTo>
                <a:lnTo>
                  <a:pt x="479" y="546"/>
                </a:lnTo>
                <a:lnTo>
                  <a:pt x="479" y="549"/>
                </a:lnTo>
                <a:lnTo>
                  <a:pt x="476" y="551"/>
                </a:lnTo>
                <a:lnTo>
                  <a:pt x="475" y="554"/>
                </a:lnTo>
                <a:lnTo>
                  <a:pt x="472" y="556"/>
                </a:lnTo>
                <a:lnTo>
                  <a:pt x="470" y="557"/>
                </a:lnTo>
                <a:lnTo>
                  <a:pt x="467" y="558"/>
                </a:lnTo>
                <a:lnTo>
                  <a:pt x="465" y="558"/>
                </a:lnTo>
                <a:lnTo>
                  <a:pt x="461" y="558"/>
                </a:lnTo>
                <a:lnTo>
                  <a:pt x="458" y="557"/>
                </a:lnTo>
                <a:lnTo>
                  <a:pt x="456" y="556"/>
                </a:lnTo>
                <a:lnTo>
                  <a:pt x="454" y="554"/>
                </a:lnTo>
                <a:lnTo>
                  <a:pt x="452" y="551"/>
                </a:lnTo>
                <a:lnTo>
                  <a:pt x="451" y="549"/>
                </a:lnTo>
                <a:lnTo>
                  <a:pt x="450" y="546"/>
                </a:lnTo>
                <a:lnTo>
                  <a:pt x="450" y="543"/>
                </a:lnTo>
                <a:lnTo>
                  <a:pt x="450" y="299"/>
                </a:lnTo>
                <a:lnTo>
                  <a:pt x="405" y="299"/>
                </a:lnTo>
                <a:lnTo>
                  <a:pt x="402" y="299"/>
                </a:lnTo>
                <a:lnTo>
                  <a:pt x="398" y="298"/>
                </a:lnTo>
                <a:lnTo>
                  <a:pt x="396" y="297"/>
                </a:lnTo>
                <a:lnTo>
                  <a:pt x="394" y="296"/>
                </a:lnTo>
                <a:lnTo>
                  <a:pt x="392" y="294"/>
                </a:lnTo>
                <a:lnTo>
                  <a:pt x="391" y="290"/>
                </a:lnTo>
                <a:lnTo>
                  <a:pt x="390" y="287"/>
                </a:lnTo>
                <a:lnTo>
                  <a:pt x="390" y="284"/>
                </a:lnTo>
                <a:lnTo>
                  <a:pt x="390" y="225"/>
                </a:lnTo>
                <a:lnTo>
                  <a:pt x="390" y="222"/>
                </a:lnTo>
                <a:lnTo>
                  <a:pt x="391" y="219"/>
                </a:lnTo>
                <a:lnTo>
                  <a:pt x="392" y="217"/>
                </a:lnTo>
                <a:lnTo>
                  <a:pt x="394" y="214"/>
                </a:lnTo>
                <a:lnTo>
                  <a:pt x="396" y="212"/>
                </a:lnTo>
                <a:lnTo>
                  <a:pt x="398" y="211"/>
                </a:lnTo>
                <a:lnTo>
                  <a:pt x="402" y="210"/>
                </a:lnTo>
                <a:lnTo>
                  <a:pt x="405" y="210"/>
                </a:lnTo>
                <a:lnTo>
                  <a:pt x="450" y="210"/>
                </a:lnTo>
                <a:lnTo>
                  <a:pt x="450" y="129"/>
                </a:lnTo>
                <a:lnTo>
                  <a:pt x="450" y="126"/>
                </a:lnTo>
                <a:lnTo>
                  <a:pt x="451" y="123"/>
                </a:lnTo>
                <a:lnTo>
                  <a:pt x="452" y="121"/>
                </a:lnTo>
                <a:lnTo>
                  <a:pt x="454" y="118"/>
                </a:lnTo>
                <a:lnTo>
                  <a:pt x="456" y="117"/>
                </a:lnTo>
                <a:lnTo>
                  <a:pt x="458" y="115"/>
                </a:lnTo>
                <a:lnTo>
                  <a:pt x="461" y="114"/>
                </a:lnTo>
                <a:lnTo>
                  <a:pt x="465" y="114"/>
                </a:lnTo>
                <a:lnTo>
                  <a:pt x="467" y="114"/>
                </a:lnTo>
                <a:lnTo>
                  <a:pt x="470" y="115"/>
                </a:lnTo>
                <a:lnTo>
                  <a:pt x="472" y="117"/>
                </a:lnTo>
                <a:lnTo>
                  <a:pt x="475" y="118"/>
                </a:lnTo>
                <a:lnTo>
                  <a:pt x="476" y="121"/>
                </a:lnTo>
                <a:lnTo>
                  <a:pt x="479" y="123"/>
                </a:lnTo>
                <a:lnTo>
                  <a:pt x="479" y="127"/>
                </a:lnTo>
                <a:lnTo>
                  <a:pt x="480" y="129"/>
                </a:lnTo>
                <a:lnTo>
                  <a:pt x="480" y="210"/>
                </a:lnTo>
                <a:lnTo>
                  <a:pt x="525" y="210"/>
                </a:lnTo>
                <a:lnTo>
                  <a:pt x="527" y="210"/>
                </a:lnTo>
                <a:lnTo>
                  <a:pt x="530" y="211"/>
                </a:lnTo>
                <a:lnTo>
                  <a:pt x="532" y="212"/>
                </a:lnTo>
                <a:lnTo>
                  <a:pt x="534" y="214"/>
                </a:lnTo>
                <a:lnTo>
                  <a:pt x="536" y="217"/>
                </a:lnTo>
                <a:lnTo>
                  <a:pt x="537" y="219"/>
                </a:lnTo>
                <a:lnTo>
                  <a:pt x="538" y="222"/>
                </a:lnTo>
                <a:lnTo>
                  <a:pt x="540" y="225"/>
                </a:lnTo>
                <a:lnTo>
                  <a:pt x="540" y="284"/>
                </a:lnTo>
                <a:close/>
                <a:moveTo>
                  <a:pt x="465" y="763"/>
                </a:moveTo>
                <a:lnTo>
                  <a:pt x="458" y="762"/>
                </a:lnTo>
                <a:lnTo>
                  <a:pt x="452" y="762"/>
                </a:lnTo>
                <a:lnTo>
                  <a:pt x="446" y="760"/>
                </a:lnTo>
                <a:lnTo>
                  <a:pt x="441" y="758"/>
                </a:lnTo>
                <a:lnTo>
                  <a:pt x="436" y="756"/>
                </a:lnTo>
                <a:lnTo>
                  <a:pt x="430" y="753"/>
                </a:lnTo>
                <a:lnTo>
                  <a:pt x="426" y="749"/>
                </a:lnTo>
                <a:lnTo>
                  <a:pt x="422" y="745"/>
                </a:lnTo>
                <a:lnTo>
                  <a:pt x="419" y="741"/>
                </a:lnTo>
                <a:lnTo>
                  <a:pt x="414" y="737"/>
                </a:lnTo>
                <a:lnTo>
                  <a:pt x="412" y="731"/>
                </a:lnTo>
                <a:lnTo>
                  <a:pt x="409" y="727"/>
                </a:lnTo>
                <a:lnTo>
                  <a:pt x="407" y="720"/>
                </a:lnTo>
                <a:lnTo>
                  <a:pt x="406" y="715"/>
                </a:lnTo>
                <a:lnTo>
                  <a:pt x="405" y="710"/>
                </a:lnTo>
                <a:lnTo>
                  <a:pt x="405" y="703"/>
                </a:lnTo>
                <a:lnTo>
                  <a:pt x="405" y="697"/>
                </a:lnTo>
                <a:lnTo>
                  <a:pt x="406" y="692"/>
                </a:lnTo>
                <a:lnTo>
                  <a:pt x="407" y="685"/>
                </a:lnTo>
                <a:lnTo>
                  <a:pt x="409" y="680"/>
                </a:lnTo>
                <a:lnTo>
                  <a:pt x="412" y="674"/>
                </a:lnTo>
                <a:lnTo>
                  <a:pt x="414" y="670"/>
                </a:lnTo>
                <a:lnTo>
                  <a:pt x="419" y="665"/>
                </a:lnTo>
                <a:lnTo>
                  <a:pt x="422" y="661"/>
                </a:lnTo>
                <a:lnTo>
                  <a:pt x="426" y="657"/>
                </a:lnTo>
                <a:lnTo>
                  <a:pt x="430" y="653"/>
                </a:lnTo>
                <a:lnTo>
                  <a:pt x="436" y="651"/>
                </a:lnTo>
                <a:lnTo>
                  <a:pt x="441" y="648"/>
                </a:lnTo>
                <a:lnTo>
                  <a:pt x="446" y="646"/>
                </a:lnTo>
                <a:lnTo>
                  <a:pt x="452" y="645"/>
                </a:lnTo>
                <a:lnTo>
                  <a:pt x="458" y="643"/>
                </a:lnTo>
                <a:lnTo>
                  <a:pt x="465" y="643"/>
                </a:lnTo>
                <a:lnTo>
                  <a:pt x="470" y="643"/>
                </a:lnTo>
                <a:lnTo>
                  <a:pt x="476" y="645"/>
                </a:lnTo>
                <a:lnTo>
                  <a:pt x="482" y="646"/>
                </a:lnTo>
                <a:lnTo>
                  <a:pt x="487" y="648"/>
                </a:lnTo>
                <a:lnTo>
                  <a:pt x="492" y="651"/>
                </a:lnTo>
                <a:lnTo>
                  <a:pt x="498" y="653"/>
                </a:lnTo>
                <a:lnTo>
                  <a:pt x="502" y="657"/>
                </a:lnTo>
                <a:lnTo>
                  <a:pt x="506" y="661"/>
                </a:lnTo>
                <a:lnTo>
                  <a:pt x="511" y="665"/>
                </a:lnTo>
                <a:lnTo>
                  <a:pt x="514" y="670"/>
                </a:lnTo>
                <a:lnTo>
                  <a:pt x="517" y="674"/>
                </a:lnTo>
                <a:lnTo>
                  <a:pt x="519" y="680"/>
                </a:lnTo>
                <a:lnTo>
                  <a:pt x="521" y="685"/>
                </a:lnTo>
                <a:lnTo>
                  <a:pt x="522" y="692"/>
                </a:lnTo>
                <a:lnTo>
                  <a:pt x="524" y="697"/>
                </a:lnTo>
                <a:lnTo>
                  <a:pt x="525" y="703"/>
                </a:lnTo>
                <a:lnTo>
                  <a:pt x="524" y="710"/>
                </a:lnTo>
                <a:lnTo>
                  <a:pt x="522" y="715"/>
                </a:lnTo>
                <a:lnTo>
                  <a:pt x="521" y="720"/>
                </a:lnTo>
                <a:lnTo>
                  <a:pt x="519" y="727"/>
                </a:lnTo>
                <a:lnTo>
                  <a:pt x="517" y="731"/>
                </a:lnTo>
                <a:lnTo>
                  <a:pt x="514" y="737"/>
                </a:lnTo>
                <a:lnTo>
                  <a:pt x="511" y="741"/>
                </a:lnTo>
                <a:lnTo>
                  <a:pt x="506" y="745"/>
                </a:lnTo>
                <a:lnTo>
                  <a:pt x="502" y="749"/>
                </a:lnTo>
                <a:lnTo>
                  <a:pt x="498" y="753"/>
                </a:lnTo>
                <a:lnTo>
                  <a:pt x="492" y="756"/>
                </a:lnTo>
                <a:lnTo>
                  <a:pt x="487" y="758"/>
                </a:lnTo>
                <a:lnTo>
                  <a:pt x="482" y="760"/>
                </a:lnTo>
                <a:lnTo>
                  <a:pt x="476" y="762"/>
                </a:lnTo>
                <a:lnTo>
                  <a:pt x="470" y="762"/>
                </a:lnTo>
                <a:lnTo>
                  <a:pt x="465" y="763"/>
                </a:lnTo>
                <a:close/>
                <a:moveTo>
                  <a:pt x="330" y="404"/>
                </a:moveTo>
                <a:lnTo>
                  <a:pt x="330" y="407"/>
                </a:lnTo>
                <a:lnTo>
                  <a:pt x="329" y="410"/>
                </a:lnTo>
                <a:lnTo>
                  <a:pt x="328" y="412"/>
                </a:lnTo>
                <a:lnTo>
                  <a:pt x="326" y="414"/>
                </a:lnTo>
                <a:lnTo>
                  <a:pt x="323" y="417"/>
                </a:lnTo>
                <a:lnTo>
                  <a:pt x="320" y="418"/>
                </a:lnTo>
                <a:lnTo>
                  <a:pt x="318" y="419"/>
                </a:lnTo>
                <a:lnTo>
                  <a:pt x="315" y="419"/>
                </a:lnTo>
                <a:lnTo>
                  <a:pt x="270" y="419"/>
                </a:lnTo>
                <a:lnTo>
                  <a:pt x="270" y="543"/>
                </a:lnTo>
                <a:lnTo>
                  <a:pt x="270" y="546"/>
                </a:lnTo>
                <a:lnTo>
                  <a:pt x="269" y="549"/>
                </a:lnTo>
                <a:lnTo>
                  <a:pt x="268" y="551"/>
                </a:lnTo>
                <a:lnTo>
                  <a:pt x="266" y="554"/>
                </a:lnTo>
                <a:lnTo>
                  <a:pt x="263" y="556"/>
                </a:lnTo>
                <a:lnTo>
                  <a:pt x="260" y="557"/>
                </a:lnTo>
                <a:lnTo>
                  <a:pt x="258" y="558"/>
                </a:lnTo>
                <a:lnTo>
                  <a:pt x="255" y="558"/>
                </a:lnTo>
                <a:lnTo>
                  <a:pt x="252" y="558"/>
                </a:lnTo>
                <a:lnTo>
                  <a:pt x="250" y="557"/>
                </a:lnTo>
                <a:lnTo>
                  <a:pt x="246" y="556"/>
                </a:lnTo>
                <a:lnTo>
                  <a:pt x="244" y="554"/>
                </a:lnTo>
                <a:lnTo>
                  <a:pt x="242" y="551"/>
                </a:lnTo>
                <a:lnTo>
                  <a:pt x="241" y="549"/>
                </a:lnTo>
                <a:lnTo>
                  <a:pt x="240" y="546"/>
                </a:lnTo>
                <a:lnTo>
                  <a:pt x="240" y="543"/>
                </a:lnTo>
                <a:lnTo>
                  <a:pt x="240" y="419"/>
                </a:lnTo>
                <a:lnTo>
                  <a:pt x="195" y="419"/>
                </a:lnTo>
                <a:lnTo>
                  <a:pt x="192" y="419"/>
                </a:lnTo>
                <a:lnTo>
                  <a:pt x="190" y="418"/>
                </a:lnTo>
                <a:lnTo>
                  <a:pt x="186" y="417"/>
                </a:lnTo>
                <a:lnTo>
                  <a:pt x="184" y="414"/>
                </a:lnTo>
                <a:lnTo>
                  <a:pt x="183" y="412"/>
                </a:lnTo>
                <a:lnTo>
                  <a:pt x="181" y="410"/>
                </a:lnTo>
                <a:lnTo>
                  <a:pt x="180" y="407"/>
                </a:lnTo>
                <a:lnTo>
                  <a:pt x="180" y="404"/>
                </a:lnTo>
                <a:lnTo>
                  <a:pt x="180" y="344"/>
                </a:lnTo>
                <a:lnTo>
                  <a:pt x="180" y="342"/>
                </a:lnTo>
                <a:lnTo>
                  <a:pt x="181" y="339"/>
                </a:lnTo>
                <a:lnTo>
                  <a:pt x="183" y="336"/>
                </a:lnTo>
                <a:lnTo>
                  <a:pt x="184" y="334"/>
                </a:lnTo>
                <a:lnTo>
                  <a:pt x="186" y="332"/>
                </a:lnTo>
                <a:lnTo>
                  <a:pt x="190" y="331"/>
                </a:lnTo>
                <a:lnTo>
                  <a:pt x="192" y="330"/>
                </a:lnTo>
                <a:lnTo>
                  <a:pt x="195" y="329"/>
                </a:lnTo>
                <a:lnTo>
                  <a:pt x="240" y="329"/>
                </a:lnTo>
                <a:lnTo>
                  <a:pt x="240" y="129"/>
                </a:lnTo>
                <a:lnTo>
                  <a:pt x="240" y="126"/>
                </a:lnTo>
                <a:lnTo>
                  <a:pt x="241" y="123"/>
                </a:lnTo>
                <a:lnTo>
                  <a:pt x="242" y="121"/>
                </a:lnTo>
                <a:lnTo>
                  <a:pt x="244" y="118"/>
                </a:lnTo>
                <a:lnTo>
                  <a:pt x="246" y="117"/>
                </a:lnTo>
                <a:lnTo>
                  <a:pt x="250" y="115"/>
                </a:lnTo>
                <a:lnTo>
                  <a:pt x="252" y="114"/>
                </a:lnTo>
                <a:lnTo>
                  <a:pt x="255" y="114"/>
                </a:lnTo>
                <a:lnTo>
                  <a:pt x="258" y="114"/>
                </a:lnTo>
                <a:lnTo>
                  <a:pt x="260" y="115"/>
                </a:lnTo>
                <a:lnTo>
                  <a:pt x="263" y="117"/>
                </a:lnTo>
                <a:lnTo>
                  <a:pt x="266" y="118"/>
                </a:lnTo>
                <a:lnTo>
                  <a:pt x="268" y="121"/>
                </a:lnTo>
                <a:lnTo>
                  <a:pt x="269" y="123"/>
                </a:lnTo>
                <a:lnTo>
                  <a:pt x="270" y="127"/>
                </a:lnTo>
                <a:lnTo>
                  <a:pt x="270" y="129"/>
                </a:lnTo>
                <a:lnTo>
                  <a:pt x="270" y="329"/>
                </a:lnTo>
                <a:lnTo>
                  <a:pt x="315" y="329"/>
                </a:lnTo>
                <a:lnTo>
                  <a:pt x="318" y="330"/>
                </a:lnTo>
                <a:lnTo>
                  <a:pt x="320" y="331"/>
                </a:lnTo>
                <a:lnTo>
                  <a:pt x="323" y="332"/>
                </a:lnTo>
                <a:lnTo>
                  <a:pt x="326" y="334"/>
                </a:lnTo>
                <a:lnTo>
                  <a:pt x="328" y="336"/>
                </a:lnTo>
                <a:lnTo>
                  <a:pt x="329" y="339"/>
                </a:lnTo>
                <a:lnTo>
                  <a:pt x="330" y="342"/>
                </a:lnTo>
                <a:lnTo>
                  <a:pt x="330" y="344"/>
                </a:lnTo>
                <a:lnTo>
                  <a:pt x="330" y="404"/>
                </a:lnTo>
                <a:close/>
                <a:moveTo>
                  <a:pt x="255" y="763"/>
                </a:moveTo>
                <a:lnTo>
                  <a:pt x="249" y="762"/>
                </a:lnTo>
                <a:lnTo>
                  <a:pt x="243" y="762"/>
                </a:lnTo>
                <a:lnTo>
                  <a:pt x="237" y="760"/>
                </a:lnTo>
                <a:lnTo>
                  <a:pt x="231" y="758"/>
                </a:lnTo>
                <a:lnTo>
                  <a:pt x="226" y="756"/>
                </a:lnTo>
                <a:lnTo>
                  <a:pt x="222" y="753"/>
                </a:lnTo>
                <a:lnTo>
                  <a:pt x="216" y="749"/>
                </a:lnTo>
                <a:lnTo>
                  <a:pt x="212" y="745"/>
                </a:lnTo>
                <a:lnTo>
                  <a:pt x="209" y="741"/>
                </a:lnTo>
                <a:lnTo>
                  <a:pt x="206" y="737"/>
                </a:lnTo>
                <a:lnTo>
                  <a:pt x="203" y="731"/>
                </a:lnTo>
                <a:lnTo>
                  <a:pt x="200" y="727"/>
                </a:lnTo>
                <a:lnTo>
                  <a:pt x="198" y="720"/>
                </a:lnTo>
                <a:lnTo>
                  <a:pt x="196" y="715"/>
                </a:lnTo>
                <a:lnTo>
                  <a:pt x="195" y="710"/>
                </a:lnTo>
                <a:lnTo>
                  <a:pt x="195" y="703"/>
                </a:lnTo>
                <a:lnTo>
                  <a:pt x="195" y="697"/>
                </a:lnTo>
                <a:lnTo>
                  <a:pt x="196" y="692"/>
                </a:lnTo>
                <a:lnTo>
                  <a:pt x="198" y="685"/>
                </a:lnTo>
                <a:lnTo>
                  <a:pt x="200" y="680"/>
                </a:lnTo>
                <a:lnTo>
                  <a:pt x="203" y="674"/>
                </a:lnTo>
                <a:lnTo>
                  <a:pt x="206" y="670"/>
                </a:lnTo>
                <a:lnTo>
                  <a:pt x="209" y="665"/>
                </a:lnTo>
                <a:lnTo>
                  <a:pt x="212" y="661"/>
                </a:lnTo>
                <a:lnTo>
                  <a:pt x="216" y="657"/>
                </a:lnTo>
                <a:lnTo>
                  <a:pt x="222" y="653"/>
                </a:lnTo>
                <a:lnTo>
                  <a:pt x="226" y="651"/>
                </a:lnTo>
                <a:lnTo>
                  <a:pt x="231" y="648"/>
                </a:lnTo>
                <a:lnTo>
                  <a:pt x="237" y="646"/>
                </a:lnTo>
                <a:lnTo>
                  <a:pt x="243" y="645"/>
                </a:lnTo>
                <a:lnTo>
                  <a:pt x="249" y="643"/>
                </a:lnTo>
                <a:lnTo>
                  <a:pt x="255" y="643"/>
                </a:lnTo>
                <a:lnTo>
                  <a:pt x="261" y="643"/>
                </a:lnTo>
                <a:lnTo>
                  <a:pt x="267" y="645"/>
                </a:lnTo>
                <a:lnTo>
                  <a:pt x="273" y="646"/>
                </a:lnTo>
                <a:lnTo>
                  <a:pt x="278" y="648"/>
                </a:lnTo>
                <a:lnTo>
                  <a:pt x="284" y="651"/>
                </a:lnTo>
                <a:lnTo>
                  <a:pt x="288" y="653"/>
                </a:lnTo>
                <a:lnTo>
                  <a:pt x="293" y="657"/>
                </a:lnTo>
                <a:lnTo>
                  <a:pt x="298" y="661"/>
                </a:lnTo>
                <a:lnTo>
                  <a:pt x="301" y="665"/>
                </a:lnTo>
                <a:lnTo>
                  <a:pt x="304" y="670"/>
                </a:lnTo>
                <a:lnTo>
                  <a:pt x="307" y="674"/>
                </a:lnTo>
                <a:lnTo>
                  <a:pt x="311" y="680"/>
                </a:lnTo>
                <a:lnTo>
                  <a:pt x="312" y="685"/>
                </a:lnTo>
                <a:lnTo>
                  <a:pt x="314" y="692"/>
                </a:lnTo>
                <a:lnTo>
                  <a:pt x="315" y="697"/>
                </a:lnTo>
                <a:lnTo>
                  <a:pt x="315" y="703"/>
                </a:lnTo>
                <a:lnTo>
                  <a:pt x="315" y="710"/>
                </a:lnTo>
                <a:lnTo>
                  <a:pt x="314" y="715"/>
                </a:lnTo>
                <a:lnTo>
                  <a:pt x="312" y="720"/>
                </a:lnTo>
                <a:lnTo>
                  <a:pt x="311" y="727"/>
                </a:lnTo>
                <a:lnTo>
                  <a:pt x="307" y="731"/>
                </a:lnTo>
                <a:lnTo>
                  <a:pt x="304" y="737"/>
                </a:lnTo>
                <a:lnTo>
                  <a:pt x="301" y="741"/>
                </a:lnTo>
                <a:lnTo>
                  <a:pt x="298" y="745"/>
                </a:lnTo>
                <a:lnTo>
                  <a:pt x="293" y="749"/>
                </a:lnTo>
                <a:lnTo>
                  <a:pt x="288" y="753"/>
                </a:lnTo>
                <a:lnTo>
                  <a:pt x="284" y="756"/>
                </a:lnTo>
                <a:lnTo>
                  <a:pt x="278" y="758"/>
                </a:lnTo>
                <a:lnTo>
                  <a:pt x="273" y="760"/>
                </a:lnTo>
                <a:lnTo>
                  <a:pt x="267" y="762"/>
                </a:lnTo>
                <a:lnTo>
                  <a:pt x="261" y="762"/>
                </a:lnTo>
                <a:lnTo>
                  <a:pt x="255" y="763"/>
                </a:lnTo>
                <a:close/>
                <a:moveTo>
                  <a:pt x="883" y="0"/>
                </a:moveTo>
                <a:lnTo>
                  <a:pt x="15" y="0"/>
                </a:lnTo>
                <a:lnTo>
                  <a:pt x="13" y="0"/>
                </a:lnTo>
                <a:lnTo>
                  <a:pt x="10" y="2"/>
                </a:lnTo>
                <a:lnTo>
                  <a:pt x="8" y="3"/>
                </a:lnTo>
                <a:lnTo>
                  <a:pt x="6" y="5"/>
                </a:lnTo>
                <a:lnTo>
                  <a:pt x="3" y="7"/>
                </a:lnTo>
                <a:lnTo>
                  <a:pt x="2" y="10"/>
                </a:lnTo>
                <a:lnTo>
                  <a:pt x="1" y="12"/>
                </a:lnTo>
                <a:lnTo>
                  <a:pt x="0" y="15"/>
                </a:lnTo>
                <a:lnTo>
                  <a:pt x="0" y="883"/>
                </a:lnTo>
                <a:lnTo>
                  <a:pt x="1" y="886"/>
                </a:lnTo>
                <a:lnTo>
                  <a:pt x="2" y="888"/>
                </a:lnTo>
                <a:lnTo>
                  <a:pt x="3" y="892"/>
                </a:lnTo>
                <a:lnTo>
                  <a:pt x="6" y="894"/>
                </a:lnTo>
                <a:lnTo>
                  <a:pt x="8" y="895"/>
                </a:lnTo>
                <a:lnTo>
                  <a:pt x="10" y="897"/>
                </a:lnTo>
                <a:lnTo>
                  <a:pt x="13" y="897"/>
                </a:lnTo>
                <a:lnTo>
                  <a:pt x="15" y="898"/>
                </a:lnTo>
                <a:lnTo>
                  <a:pt x="883" y="898"/>
                </a:lnTo>
                <a:lnTo>
                  <a:pt x="886" y="897"/>
                </a:lnTo>
                <a:lnTo>
                  <a:pt x="888" y="897"/>
                </a:lnTo>
                <a:lnTo>
                  <a:pt x="892" y="895"/>
                </a:lnTo>
                <a:lnTo>
                  <a:pt x="894" y="894"/>
                </a:lnTo>
                <a:lnTo>
                  <a:pt x="896" y="892"/>
                </a:lnTo>
                <a:lnTo>
                  <a:pt x="897" y="888"/>
                </a:lnTo>
                <a:lnTo>
                  <a:pt x="898" y="886"/>
                </a:lnTo>
                <a:lnTo>
                  <a:pt x="898" y="883"/>
                </a:lnTo>
                <a:lnTo>
                  <a:pt x="898" y="15"/>
                </a:lnTo>
                <a:lnTo>
                  <a:pt x="898" y="12"/>
                </a:lnTo>
                <a:lnTo>
                  <a:pt x="897" y="10"/>
                </a:lnTo>
                <a:lnTo>
                  <a:pt x="896" y="7"/>
                </a:lnTo>
                <a:lnTo>
                  <a:pt x="894" y="5"/>
                </a:lnTo>
                <a:lnTo>
                  <a:pt x="892" y="3"/>
                </a:lnTo>
                <a:lnTo>
                  <a:pt x="888" y="2"/>
                </a:lnTo>
                <a:lnTo>
                  <a:pt x="886" y="0"/>
                </a:lnTo>
                <a:lnTo>
                  <a:pt x="883" y="0"/>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dirty="0"/>
          </a:p>
        </p:txBody>
      </p:sp>
      <p:pic>
        <p:nvPicPr>
          <p:cNvPr id="2" name="Picture 1"/>
          <p:cNvPicPr>
            <a:picLocks noChangeAspect="1"/>
          </p:cNvPicPr>
          <p:nvPr/>
        </p:nvPicPr>
        <p:blipFill>
          <a:blip r:embed="rId3"/>
          <a:stretch>
            <a:fillRect/>
          </a:stretch>
        </p:blipFill>
        <p:spPr>
          <a:xfrm>
            <a:off x="5248275" y="2815886"/>
            <a:ext cx="1766065" cy="1749763"/>
          </a:xfrm>
          <a:prstGeom prst="rect">
            <a:avLst/>
          </a:prstGeom>
        </p:spPr>
      </p:pic>
    </p:spTree>
    <p:extLst>
      <p:ext uri="{BB962C8B-B14F-4D97-AF65-F5344CB8AC3E}">
        <p14:creationId xmlns:p14="http://schemas.microsoft.com/office/powerpoint/2010/main" val="329971519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hidden="1">
            <a:extLst>
              <a:ext uri="{FF2B5EF4-FFF2-40B4-BE49-F238E27FC236}">
                <a16:creationId xmlns:a16="http://schemas.microsoft.com/office/drawing/2014/main" id="{2AC0C949-7A02-4C95-8017-D82E7E71C4F7}"/>
              </a:ext>
            </a:extLst>
          </p:cNvPr>
          <p:cNvSpPr>
            <a:spLocks noGrp="1"/>
          </p:cNvSpPr>
          <p:nvPr>
            <p:ph type="title" idx="4294967295"/>
          </p:nvPr>
        </p:nvSpPr>
        <p:spPr>
          <a:xfrm>
            <a:off x="0" y="365125"/>
            <a:ext cx="10515600" cy="1325563"/>
          </a:xfrm>
        </p:spPr>
        <p:txBody>
          <a:bodyPr/>
          <a:lstStyle/>
          <a:p>
            <a:r>
              <a:rPr lang="en-US" dirty="0"/>
              <a:t>Project analysis slide 5</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405517" y="321027"/>
            <a:ext cx="11385048"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smtClean="0">
                <a:solidFill>
                  <a:schemeClr val="tx1">
                    <a:lumMod val="75000"/>
                    <a:lumOff val="25000"/>
                  </a:schemeClr>
                </a:solidFill>
              </a:rPr>
              <a:t>Technical SEO</a:t>
            </a:r>
          </a:p>
          <a:p>
            <a:pPr algn="ct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92439" y="708825"/>
            <a:ext cx="3993786" cy="369332"/>
          </a:xfrm>
          <a:prstGeom prst="rect">
            <a:avLst/>
          </a:prstGeom>
          <a:noFill/>
        </p:spPr>
        <p:txBody>
          <a:bodyPr wrap="none" rtlCol="0">
            <a:spAutoFit/>
          </a:bodyPr>
          <a:lstStyle/>
          <a:p>
            <a:r>
              <a:rPr lang="en-GB" b="1" u="sng" dirty="0" smtClean="0"/>
              <a:t>Analysis of current technical SEO status:</a:t>
            </a:r>
            <a:endParaRPr lang="en-IN" b="1" u="sng" dirty="0"/>
          </a:p>
        </p:txBody>
      </p:sp>
      <p:pic>
        <p:nvPicPr>
          <p:cNvPr id="9" name="Picture 8"/>
          <p:cNvPicPr>
            <a:picLocks noChangeAspect="1"/>
          </p:cNvPicPr>
          <p:nvPr/>
        </p:nvPicPr>
        <p:blipFill>
          <a:blip r:embed="rId3"/>
          <a:stretch>
            <a:fillRect/>
          </a:stretch>
        </p:blipFill>
        <p:spPr>
          <a:xfrm>
            <a:off x="198782" y="1264083"/>
            <a:ext cx="11001781" cy="2495898"/>
          </a:xfrm>
          <a:prstGeom prst="rect">
            <a:avLst/>
          </a:prstGeom>
        </p:spPr>
      </p:pic>
      <p:sp>
        <p:nvSpPr>
          <p:cNvPr id="10" name="TextBox 9"/>
          <p:cNvSpPr txBox="1"/>
          <p:nvPr/>
        </p:nvSpPr>
        <p:spPr>
          <a:xfrm>
            <a:off x="198782" y="3864334"/>
            <a:ext cx="10050448" cy="2246769"/>
          </a:xfrm>
          <a:prstGeom prst="rect">
            <a:avLst/>
          </a:prstGeom>
          <a:noFill/>
        </p:spPr>
        <p:txBody>
          <a:bodyPr wrap="square" rtlCol="0">
            <a:spAutoFit/>
          </a:bodyPr>
          <a:lstStyle/>
          <a:p>
            <a:r>
              <a:rPr lang="en-GB" sz="1400" b="1" dirty="0" smtClean="0">
                <a:latin typeface="Baskerville Old Face" panose="02020602080505020303" pitchFamily="18" charset="0"/>
              </a:rPr>
              <a:t>Issue 1: Too many JavaScript and CSS files: </a:t>
            </a:r>
            <a:r>
              <a:rPr lang="en-GB" sz="1400" dirty="0" smtClean="0">
                <a:latin typeface="Baskerville Old Face" panose="02020602080505020303" pitchFamily="18" charset="0"/>
              </a:rPr>
              <a:t>This </a:t>
            </a:r>
            <a:r>
              <a:rPr lang="en-GB" sz="1400" dirty="0">
                <a:latin typeface="Baskerville Old Face" panose="02020602080505020303" pitchFamily="18" charset="0"/>
              </a:rPr>
              <a:t>issue is triggered if a webpage uses more than a hundred JavaScript and CSS </a:t>
            </a:r>
            <a:r>
              <a:rPr lang="en-GB" sz="1400" dirty="0" smtClean="0">
                <a:latin typeface="Baskerville Old Face" panose="02020602080505020303" pitchFamily="18" charset="0"/>
              </a:rPr>
              <a:t>files. Each </a:t>
            </a:r>
            <a:r>
              <a:rPr lang="en-GB" sz="1400" dirty="0">
                <a:latin typeface="Baskerville Old Face" panose="02020602080505020303" pitchFamily="18" charset="0"/>
              </a:rPr>
              <a:t>time a visitor navigates to a webpage, their browser first starts loading supportive files, such as JavaScript and CSS. For each file used by your webpage, a browser will send a separate HTTP request. Each request increases your page load time and affects its rendering, which has a direct impact on user experience, bounce rate and, ultimately, search engine rankings</a:t>
            </a:r>
            <a:r>
              <a:rPr lang="en-GB" sz="1400" dirty="0" smtClean="0">
                <a:latin typeface="Baskerville Old Face" panose="02020602080505020303" pitchFamily="18" charset="0"/>
              </a:rPr>
              <a:t>.</a:t>
            </a:r>
          </a:p>
          <a:p>
            <a:endParaRPr lang="en-GB" sz="1400" dirty="0">
              <a:latin typeface="Baskerville Old Face" panose="02020602080505020303" pitchFamily="18" charset="0"/>
            </a:endParaRPr>
          </a:p>
          <a:p>
            <a:r>
              <a:rPr lang="en-GB" sz="1400" u="sng" dirty="0" smtClean="0">
                <a:latin typeface="Baskerville Old Face" panose="02020602080505020303" pitchFamily="18" charset="0"/>
              </a:rPr>
              <a:t>Solution: </a:t>
            </a:r>
            <a:r>
              <a:rPr lang="en-GB" sz="1400" dirty="0">
                <a:latin typeface="Baskerville Old Face" panose="02020602080505020303" pitchFamily="18" charset="0"/>
              </a:rPr>
              <a:t>Review your pages to make sure that they only contain necessary JavaScript and CSS </a:t>
            </a:r>
            <a:r>
              <a:rPr lang="en-GB" sz="1400" dirty="0" smtClean="0">
                <a:latin typeface="Baskerville Old Face" panose="02020602080505020303" pitchFamily="18" charset="0"/>
              </a:rPr>
              <a:t>files. If </a:t>
            </a:r>
            <a:r>
              <a:rPr lang="en-GB" sz="1400" dirty="0">
                <a:latin typeface="Baskerville Old Face" panose="02020602080505020303" pitchFamily="18" charset="0"/>
              </a:rPr>
              <a:t>all resources are important for your page, we recommend that you combine them</a:t>
            </a:r>
            <a:r>
              <a:rPr lang="en-GB" sz="1400" dirty="0" smtClean="0">
                <a:latin typeface="Baskerville Old Face" panose="02020602080505020303" pitchFamily="18" charset="0"/>
              </a:rPr>
              <a:t>.</a:t>
            </a:r>
          </a:p>
          <a:p>
            <a:endParaRPr lang="en-GB" sz="1400" dirty="0">
              <a:latin typeface="Baskerville Old Face" panose="02020602080505020303" pitchFamily="18" charset="0"/>
            </a:endParaRPr>
          </a:p>
          <a:p>
            <a:endParaRPr lang="en-GB" sz="1400" dirty="0" smtClean="0">
              <a:latin typeface="Baskerville Old Face" panose="02020602080505020303" pitchFamily="18" charset="0"/>
            </a:endParaRPr>
          </a:p>
          <a:p>
            <a:r>
              <a:rPr lang="en-GB" sz="1400" dirty="0" smtClean="0">
                <a:latin typeface="Baskerville Old Face" panose="02020602080505020303" pitchFamily="18" charset="0"/>
              </a:rPr>
              <a:t>Category: Site Performance.</a:t>
            </a:r>
            <a:endParaRPr lang="en-IN" sz="1400" dirty="0">
              <a:latin typeface="Baskerville Old Face" panose="02020602080505020303" pitchFamily="18" charset="0"/>
            </a:endParaRPr>
          </a:p>
        </p:txBody>
      </p:sp>
    </p:spTree>
    <p:extLst>
      <p:ext uri="{BB962C8B-B14F-4D97-AF65-F5344CB8AC3E}">
        <p14:creationId xmlns:p14="http://schemas.microsoft.com/office/powerpoint/2010/main" val="49077430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hidden="1">
            <a:extLst>
              <a:ext uri="{FF2B5EF4-FFF2-40B4-BE49-F238E27FC236}">
                <a16:creationId xmlns:a16="http://schemas.microsoft.com/office/drawing/2014/main" id="{2AC0C949-7A02-4C95-8017-D82E7E71C4F7}"/>
              </a:ext>
            </a:extLst>
          </p:cNvPr>
          <p:cNvSpPr>
            <a:spLocks noGrp="1"/>
          </p:cNvSpPr>
          <p:nvPr>
            <p:ph type="title" idx="4294967295"/>
          </p:nvPr>
        </p:nvSpPr>
        <p:spPr>
          <a:xfrm>
            <a:off x="0" y="365125"/>
            <a:ext cx="10515600" cy="1325563"/>
          </a:xfrm>
        </p:spPr>
        <p:txBody>
          <a:bodyPr/>
          <a:lstStyle/>
          <a:p>
            <a:r>
              <a:rPr lang="en-US" dirty="0"/>
              <a:t>Project analysis slide 5</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405517" y="321027"/>
            <a:ext cx="11385048"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smtClean="0">
                <a:solidFill>
                  <a:schemeClr val="tx1">
                    <a:lumMod val="75000"/>
                    <a:lumOff val="25000"/>
                  </a:schemeClr>
                </a:solidFill>
              </a:rPr>
              <a:t>Technical SEO</a:t>
            </a:r>
          </a:p>
          <a:p>
            <a:pPr algn="ct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92439" y="708825"/>
            <a:ext cx="3993786" cy="369332"/>
          </a:xfrm>
          <a:prstGeom prst="rect">
            <a:avLst/>
          </a:prstGeom>
          <a:noFill/>
        </p:spPr>
        <p:txBody>
          <a:bodyPr wrap="none" rtlCol="0">
            <a:spAutoFit/>
          </a:bodyPr>
          <a:lstStyle/>
          <a:p>
            <a:r>
              <a:rPr lang="en-GB" b="1" u="sng" dirty="0" smtClean="0"/>
              <a:t>Analysis of current technical SEO status:</a:t>
            </a:r>
            <a:endParaRPr lang="en-IN" b="1" u="sng" dirty="0"/>
          </a:p>
        </p:txBody>
      </p:sp>
      <p:pic>
        <p:nvPicPr>
          <p:cNvPr id="9" name="Picture 8"/>
          <p:cNvPicPr>
            <a:picLocks noChangeAspect="1"/>
          </p:cNvPicPr>
          <p:nvPr/>
        </p:nvPicPr>
        <p:blipFill>
          <a:blip r:embed="rId3"/>
          <a:stretch>
            <a:fillRect/>
          </a:stretch>
        </p:blipFill>
        <p:spPr>
          <a:xfrm>
            <a:off x="198782" y="1264083"/>
            <a:ext cx="11001781" cy="2495898"/>
          </a:xfrm>
          <a:prstGeom prst="rect">
            <a:avLst/>
          </a:prstGeom>
        </p:spPr>
      </p:pic>
      <p:sp>
        <p:nvSpPr>
          <p:cNvPr id="10" name="TextBox 9"/>
          <p:cNvSpPr txBox="1"/>
          <p:nvPr/>
        </p:nvSpPr>
        <p:spPr>
          <a:xfrm>
            <a:off x="198782" y="3864334"/>
            <a:ext cx="10050448" cy="2246769"/>
          </a:xfrm>
          <a:prstGeom prst="rect">
            <a:avLst/>
          </a:prstGeom>
          <a:noFill/>
        </p:spPr>
        <p:txBody>
          <a:bodyPr wrap="square" rtlCol="0">
            <a:spAutoFit/>
          </a:bodyPr>
          <a:lstStyle/>
          <a:p>
            <a:r>
              <a:rPr lang="en-GB" sz="1400" b="1" dirty="0" smtClean="0">
                <a:latin typeface="Baskerville Old Face" panose="02020602080505020303" pitchFamily="18" charset="0"/>
              </a:rPr>
              <a:t>Issue 2: Low text to HTML ratio:</a:t>
            </a:r>
            <a:r>
              <a:rPr lang="en-GB" sz="1400" dirty="0" smtClean="0">
                <a:latin typeface="Baskerville Old Face" panose="02020602080505020303" pitchFamily="18" charset="0"/>
              </a:rPr>
              <a:t> Your </a:t>
            </a:r>
            <a:r>
              <a:rPr lang="en-GB" sz="1400" dirty="0">
                <a:latin typeface="Baskerville Old Face" panose="02020602080505020303" pitchFamily="18" charset="0"/>
              </a:rPr>
              <a:t>text to HTML ratio indicates the amount of actual text you have on your webpage compared to the amount of code. This issue is triggered when your text to HTML is 10% or </a:t>
            </a:r>
            <a:r>
              <a:rPr lang="en-GB" sz="1400" dirty="0" smtClean="0">
                <a:latin typeface="Baskerville Old Face" panose="02020602080505020303" pitchFamily="18" charset="0"/>
              </a:rPr>
              <a:t>less. Search </a:t>
            </a:r>
            <a:r>
              <a:rPr lang="en-GB" sz="1400" dirty="0">
                <a:latin typeface="Baskerville Old Face" panose="02020602080505020303" pitchFamily="18" charset="0"/>
              </a:rPr>
              <a:t>engines have begun focusing on pages that contain more content. That's why a higher text to HTML ratio means your page has a better chance of getting a good position in search results.</a:t>
            </a:r>
            <a:r>
              <a:rPr lang="en-GB" sz="1400" dirty="0">
                <a:latin typeface="Baskerville Old Face" panose="02020602080505020303" pitchFamily="18" charset="0"/>
              </a:rPr>
              <a:t/>
            </a:r>
            <a:br>
              <a:rPr lang="en-GB" sz="1400" dirty="0">
                <a:latin typeface="Baskerville Old Face" panose="02020602080505020303" pitchFamily="18" charset="0"/>
              </a:rPr>
            </a:br>
            <a:r>
              <a:rPr lang="en-GB" sz="1400" dirty="0">
                <a:latin typeface="Baskerville Old Face" panose="02020602080505020303" pitchFamily="18" charset="0"/>
              </a:rPr>
              <a:t>Less code increases your page's load speed and also helps your rankings. It also helps search engine robots crawl your website faster</a:t>
            </a:r>
            <a:r>
              <a:rPr lang="en-GB" sz="1400" dirty="0" smtClean="0">
                <a:latin typeface="Baskerville Old Face" panose="02020602080505020303" pitchFamily="18" charset="0"/>
              </a:rPr>
              <a:t>.</a:t>
            </a:r>
          </a:p>
          <a:p>
            <a:endParaRPr lang="en-GB" sz="1400" dirty="0">
              <a:latin typeface="Baskerville Old Face" panose="02020602080505020303" pitchFamily="18" charset="0"/>
            </a:endParaRPr>
          </a:p>
          <a:p>
            <a:r>
              <a:rPr lang="en-GB" sz="1400" u="sng" dirty="0" smtClean="0">
                <a:latin typeface="Baskerville Old Face" panose="02020602080505020303" pitchFamily="18" charset="0"/>
              </a:rPr>
              <a:t>Solution: </a:t>
            </a:r>
            <a:r>
              <a:rPr lang="en-GB" sz="1400" dirty="0">
                <a:latin typeface="Baskerville Old Face" panose="02020602080505020303" pitchFamily="18" charset="0"/>
              </a:rPr>
              <a:t>Review your pages to make sure that they only contain necessary JavaScript and CSS </a:t>
            </a:r>
            <a:r>
              <a:rPr lang="en-GB" sz="1400" dirty="0" smtClean="0">
                <a:latin typeface="Baskerville Old Face" panose="02020602080505020303" pitchFamily="18" charset="0"/>
              </a:rPr>
              <a:t>files. If </a:t>
            </a:r>
            <a:r>
              <a:rPr lang="en-GB" sz="1400" dirty="0">
                <a:latin typeface="Baskerville Old Face" panose="02020602080505020303" pitchFamily="18" charset="0"/>
              </a:rPr>
              <a:t>all resources are important for your page, we recommend that you combine them</a:t>
            </a:r>
            <a:r>
              <a:rPr lang="en-GB" sz="1400" dirty="0" smtClean="0">
                <a:latin typeface="Baskerville Old Face" panose="02020602080505020303" pitchFamily="18" charset="0"/>
              </a:rPr>
              <a:t>.</a:t>
            </a:r>
          </a:p>
          <a:p>
            <a:endParaRPr lang="en-GB" sz="1400" dirty="0">
              <a:latin typeface="Baskerville Old Face" panose="02020602080505020303" pitchFamily="18" charset="0"/>
            </a:endParaRPr>
          </a:p>
          <a:p>
            <a:endParaRPr lang="en-GB" sz="1400" dirty="0" smtClean="0">
              <a:latin typeface="Baskerville Old Face" panose="02020602080505020303" pitchFamily="18" charset="0"/>
            </a:endParaRPr>
          </a:p>
          <a:p>
            <a:r>
              <a:rPr lang="en-GB" sz="1400" dirty="0" smtClean="0">
                <a:latin typeface="Baskerville Old Face" panose="02020602080505020303" pitchFamily="18" charset="0"/>
              </a:rPr>
              <a:t>Category: </a:t>
            </a:r>
            <a:r>
              <a:rPr lang="en-GB" sz="1400" dirty="0" err="1" smtClean="0">
                <a:latin typeface="Baskerville Old Face" panose="02020602080505020303" pitchFamily="18" charset="0"/>
              </a:rPr>
              <a:t>Indexability</a:t>
            </a:r>
            <a:r>
              <a:rPr lang="en-GB" sz="1400" dirty="0" smtClean="0">
                <a:latin typeface="Baskerville Old Face" panose="02020602080505020303" pitchFamily="18" charset="0"/>
              </a:rPr>
              <a:t>.</a:t>
            </a:r>
            <a:endParaRPr lang="en-IN" sz="1400" dirty="0">
              <a:latin typeface="Baskerville Old Face" panose="02020602080505020303" pitchFamily="18" charset="0"/>
            </a:endParaRPr>
          </a:p>
        </p:txBody>
      </p:sp>
    </p:spTree>
    <p:extLst>
      <p:ext uri="{BB962C8B-B14F-4D97-AF65-F5344CB8AC3E}">
        <p14:creationId xmlns:p14="http://schemas.microsoft.com/office/powerpoint/2010/main" val="305951032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hidden="1">
            <a:extLst>
              <a:ext uri="{FF2B5EF4-FFF2-40B4-BE49-F238E27FC236}">
                <a16:creationId xmlns:a16="http://schemas.microsoft.com/office/drawing/2014/main" id="{2AC0C949-7A02-4C95-8017-D82E7E71C4F7}"/>
              </a:ext>
            </a:extLst>
          </p:cNvPr>
          <p:cNvSpPr>
            <a:spLocks noGrp="1"/>
          </p:cNvSpPr>
          <p:nvPr>
            <p:ph type="title" idx="4294967295"/>
          </p:nvPr>
        </p:nvSpPr>
        <p:spPr>
          <a:xfrm>
            <a:off x="0" y="365125"/>
            <a:ext cx="10515600" cy="1325563"/>
          </a:xfrm>
        </p:spPr>
        <p:txBody>
          <a:bodyPr/>
          <a:lstStyle/>
          <a:p>
            <a:r>
              <a:rPr lang="en-US" dirty="0"/>
              <a:t>Project analysis slide 5</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405517" y="321027"/>
            <a:ext cx="11385048"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smtClean="0">
                <a:solidFill>
                  <a:schemeClr val="tx1">
                    <a:lumMod val="75000"/>
                    <a:lumOff val="25000"/>
                  </a:schemeClr>
                </a:solidFill>
              </a:rPr>
              <a:t>Technical SEO</a:t>
            </a:r>
          </a:p>
          <a:p>
            <a:pPr algn="ct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92439" y="708825"/>
            <a:ext cx="3993786" cy="369332"/>
          </a:xfrm>
          <a:prstGeom prst="rect">
            <a:avLst/>
          </a:prstGeom>
          <a:noFill/>
        </p:spPr>
        <p:txBody>
          <a:bodyPr wrap="none" rtlCol="0">
            <a:spAutoFit/>
          </a:bodyPr>
          <a:lstStyle/>
          <a:p>
            <a:r>
              <a:rPr lang="en-GB" b="1" u="sng" dirty="0" smtClean="0"/>
              <a:t>Analysis of current technical SEO status:</a:t>
            </a:r>
            <a:endParaRPr lang="en-IN" b="1" u="sng" dirty="0"/>
          </a:p>
        </p:txBody>
      </p:sp>
      <p:pic>
        <p:nvPicPr>
          <p:cNvPr id="9" name="Picture 8"/>
          <p:cNvPicPr>
            <a:picLocks noChangeAspect="1"/>
          </p:cNvPicPr>
          <p:nvPr/>
        </p:nvPicPr>
        <p:blipFill>
          <a:blip r:embed="rId3"/>
          <a:stretch>
            <a:fillRect/>
          </a:stretch>
        </p:blipFill>
        <p:spPr>
          <a:xfrm>
            <a:off x="198782" y="1264083"/>
            <a:ext cx="11001781" cy="2495898"/>
          </a:xfrm>
          <a:prstGeom prst="rect">
            <a:avLst/>
          </a:prstGeom>
        </p:spPr>
      </p:pic>
      <p:sp>
        <p:nvSpPr>
          <p:cNvPr id="10" name="TextBox 9"/>
          <p:cNvSpPr txBox="1"/>
          <p:nvPr/>
        </p:nvSpPr>
        <p:spPr>
          <a:xfrm>
            <a:off x="198782" y="3864334"/>
            <a:ext cx="10050448" cy="1815882"/>
          </a:xfrm>
          <a:prstGeom prst="rect">
            <a:avLst/>
          </a:prstGeom>
          <a:noFill/>
        </p:spPr>
        <p:txBody>
          <a:bodyPr wrap="square" rtlCol="0">
            <a:spAutoFit/>
          </a:bodyPr>
          <a:lstStyle/>
          <a:p>
            <a:r>
              <a:rPr lang="en-GB" sz="1400" b="1" dirty="0" smtClean="0">
                <a:latin typeface="Baskerville Old Face" panose="02020602080505020303" pitchFamily="18" charset="0"/>
              </a:rPr>
              <a:t>Issue 3: Un-minified JavaScript and CSS files: </a:t>
            </a:r>
            <a:r>
              <a:rPr lang="en-GB" sz="1400" dirty="0" err="1">
                <a:latin typeface="Baskerville Old Face" panose="02020602080505020303" pitchFamily="18" charset="0"/>
              </a:rPr>
              <a:t>Minification</a:t>
            </a:r>
            <a:r>
              <a:rPr lang="en-GB" sz="1400" dirty="0">
                <a:latin typeface="Baskerville Old Face" panose="02020602080505020303" pitchFamily="18" charset="0"/>
              </a:rPr>
              <a:t> is the process of removing unnecessary lines, white space and comments from the source </a:t>
            </a:r>
            <a:r>
              <a:rPr lang="en-GB" sz="1400" dirty="0" smtClean="0">
                <a:latin typeface="Baskerville Old Face" panose="02020602080505020303" pitchFamily="18" charset="0"/>
              </a:rPr>
              <a:t>code. Minifying </a:t>
            </a:r>
            <a:r>
              <a:rPr lang="en-GB" sz="1400" dirty="0">
                <a:latin typeface="Baskerville Old Face" panose="02020602080505020303" pitchFamily="18" charset="0"/>
              </a:rPr>
              <a:t>JavaScript and CSS files makes their size smaller, thereby decreasing your page load time, providing a better user experience and improving your search engine rankings.</a:t>
            </a:r>
            <a:r>
              <a:rPr lang="en-GB" sz="1400" dirty="0">
                <a:latin typeface="Baskerville Old Face" panose="02020602080505020303" pitchFamily="18" charset="0"/>
              </a:rPr>
              <a:t/>
            </a:r>
            <a:br>
              <a:rPr lang="en-GB" sz="1400" dirty="0">
                <a:latin typeface="Baskerville Old Face" panose="02020602080505020303" pitchFamily="18" charset="0"/>
              </a:rPr>
            </a:br>
            <a:endParaRPr lang="en-GB" sz="1400" dirty="0" smtClean="0">
              <a:latin typeface="Baskerville Old Face" panose="02020602080505020303" pitchFamily="18" charset="0"/>
            </a:endParaRPr>
          </a:p>
          <a:p>
            <a:r>
              <a:rPr lang="en-GB" sz="1400" u="sng" dirty="0" smtClean="0">
                <a:latin typeface="Baskerville Old Face" panose="02020602080505020303" pitchFamily="18" charset="0"/>
              </a:rPr>
              <a:t>Solution: </a:t>
            </a:r>
            <a:r>
              <a:rPr lang="en-GB" sz="1400" dirty="0">
                <a:latin typeface="Baskerville Old Face" panose="02020602080505020303" pitchFamily="18" charset="0"/>
              </a:rPr>
              <a:t>Minify your JavaScript and CSS </a:t>
            </a:r>
            <a:r>
              <a:rPr lang="en-GB" sz="1400" dirty="0" smtClean="0">
                <a:latin typeface="Baskerville Old Face" panose="02020602080505020303" pitchFamily="18" charset="0"/>
              </a:rPr>
              <a:t>files. If </a:t>
            </a:r>
            <a:r>
              <a:rPr lang="en-GB" sz="1400" dirty="0">
                <a:latin typeface="Baskerville Old Face" panose="02020602080505020303" pitchFamily="18" charset="0"/>
              </a:rPr>
              <a:t>your webpage uses CSS and JS files that are hosted on an external site, contact the website owner and ask them to minify their </a:t>
            </a:r>
            <a:r>
              <a:rPr lang="en-GB" sz="1400" dirty="0" smtClean="0">
                <a:latin typeface="Baskerville Old Face" panose="02020602080505020303" pitchFamily="18" charset="0"/>
              </a:rPr>
              <a:t>files. If </a:t>
            </a:r>
            <a:r>
              <a:rPr lang="en-GB" sz="1400" dirty="0">
                <a:latin typeface="Baskerville Old Face" panose="02020602080505020303" pitchFamily="18" charset="0"/>
              </a:rPr>
              <a:t>this issue doesn't affect your page load time, simply ignore it.</a:t>
            </a:r>
            <a:endParaRPr lang="en-GB" sz="1400" dirty="0">
              <a:latin typeface="Baskerville Old Face" panose="02020602080505020303" pitchFamily="18" charset="0"/>
            </a:endParaRPr>
          </a:p>
          <a:p>
            <a:endParaRPr lang="en-GB" sz="1400" dirty="0" smtClean="0">
              <a:latin typeface="Baskerville Old Face" panose="02020602080505020303" pitchFamily="18" charset="0"/>
            </a:endParaRPr>
          </a:p>
          <a:p>
            <a:r>
              <a:rPr lang="en-GB" sz="1400" dirty="0" smtClean="0">
                <a:latin typeface="Baskerville Old Face" panose="02020602080505020303" pitchFamily="18" charset="0"/>
              </a:rPr>
              <a:t>Category: Site Performance.</a:t>
            </a:r>
            <a:endParaRPr lang="en-IN" sz="1400" dirty="0">
              <a:latin typeface="Baskerville Old Face" panose="02020602080505020303" pitchFamily="18" charset="0"/>
            </a:endParaRPr>
          </a:p>
        </p:txBody>
      </p:sp>
    </p:spTree>
    <p:extLst>
      <p:ext uri="{BB962C8B-B14F-4D97-AF65-F5344CB8AC3E}">
        <p14:creationId xmlns:p14="http://schemas.microsoft.com/office/powerpoint/2010/main" val="428496612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hidden="1">
            <a:extLst>
              <a:ext uri="{FF2B5EF4-FFF2-40B4-BE49-F238E27FC236}">
                <a16:creationId xmlns:a16="http://schemas.microsoft.com/office/drawing/2014/main" id="{2AC0C949-7A02-4C95-8017-D82E7E71C4F7}"/>
              </a:ext>
            </a:extLst>
          </p:cNvPr>
          <p:cNvSpPr>
            <a:spLocks noGrp="1"/>
          </p:cNvSpPr>
          <p:nvPr>
            <p:ph type="title" idx="4294967295"/>
          </p:nvPr>
        </p:nvSpPr>
        <p:spPr>
          <a:xfrm>
            <a:off x="0" y="365125"/>
            <a:ext cx="10515600" cy="1325563"/>
          </a:xfrm>
        </p:spPr>
        <p:txBody>
          <a:bodyPr/>
          <a:lstStyle/>
          <a:p>
            <a:r>
              <a:rPr lang="en-US" dirty="0"/>
              <a:t>Project analysis slide 5</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405517" y="321027"/>
            <a:ext cx="11385048"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smtClean="0">
                <a:solidFill>
                  <a:schemeClr val="tx1">
                    <a:lumMod val="75000"/>
                    <a:lumOff val="25000"/>
                  </a:schemeClr>
                </a:solidFill>
              </a:rPr>
              <a:t>Technical SEO</a:t>
            </a:r>
          </a:p>
          <a:p>
            <a:pPr algn="ct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92439" y="708825"/>
            <a:ext cx="3993786" cy="369332"/>
          </a:xfrm>
          <a:prstGeom prst="rect">
            <a:avLst/>
          </a:prstGeom>
          <a:noFill/>
        </p:spPr>
        <p:txBody>
          <a:bodyPr wrap="none" rtlCol="0">
            <a:spAutoFit/>
          </a:bodyPr>
          <a:lstStyle/>
          <a:p>
            <a:r>
              <a:rPr lang="en-GB" b="1" u="sng" dirty="0" smtClean="0"/>
              <a:t>Analysis of current technical SEO status:</a:t>
            </a:r>
            <a:endParaRPr lang="en-IN" b="1" u="sng" dirty="0"/>
          </a:p>
        </p:txBody>
      </p:sp>
      <p:pic>
        <p:nvPicPr>
          <p:cNvPr id="9" name="Picture 8"/>
          <p:cNvPicPr>
            <a:picLocks noChangeAspect="1"/>
          </p:cNvPicPr>
          <p:nvPr/>
        </p:nvPicPr>
        <p:blipFill>
          <a:blip r:embed="rId3"/>
          <a:stretch>
            <a:fillRect/>
          </a:stretch>
        </p:blipFill>
        <p:spPr>
          <a:xfrm>
            <a:off x="198782" y="1264083"/>
            <a:ext cx="11001781" cy="2495898"/>
          </a:xfrm>
          <a:prstGeom prst="rect">
            <a:avLst/>
          </a:prstGeom>
        </p:spPr>
      </p:pic>
      <p:sp>
        <p:nvSpPr>
          <p:cNvPr id="10" name="TextBox 9"/>
          <p:cNvSpPr txBox="1"/>
          <p:nvPr/>
        </p:nvSpPr>
        <p:spPr>
          <a:xfrm>
            <a:off x="198782" y="3864334"/>
            <a:ext cx="10050448" cy="2092881"/>
          </a:xfrm>
          <a:prstGeom prst="rect">
            <a:avLst/>
          </a:prstGeom>
          <a:noFill/>
        </p:spPr>
        <p:txBody>
          <a:bodyPr wrap="square" rtlCol="0">
            <a:spAutoFit/>
          </a:bodyPr>
          <a:lstStyle/>
          <a:p>
            <a:r>
              <a:rPr lang="en-GB" sz="1400" b="1" dirty="0" smtClean="0">
                <a:latin typeface="Baskerville Old Face" panose="02020602080505020303" pitchFamily="18" charset="0"/>
              </a:rPr>
              <a:t>Issue 4: No HSTS Support: </a:t>
            </a:r>
            <a:r>
              <a:rPr lang="en-GB" sz="1400" dirty="0">
                <a:latin typeface="Baskerville Old Face" panose="02020602080505020303" pitchFamily="18" charset="0"/>
              </a:rPr>
              <a:t>HTTP Strict Transport Security (HSTS) informs web browsers that they can communicate with servers only through HTTPS connections. So, to ensure that you don't serve unsecured content to your audience, we recommend that you implement HSTS support.</a:t>
            </a:r>
            <a:endParaRPr lang="en-GB" sz="1400" b="1" dirty="0" smtClean="0">
              <a:latin typeface="Baskerville Old Face" panose="02020602080505020303" pitchFamily="18" charset="0"/>
            </a:endParaRPr>
          </a:p>
          <a:p>
            <a:endParaRPr lang="en-GB" sz="1400" b="1" u="sng" dirty="0">
              <a:latin typeface="Baskerville Old Face" panose="02020602080505020303" pitchFamily="18" charset="0"/>
            </a:endParaRPr>
          </a:p>
          <a:p>
            <a:endParaRPr lang="en-GB" sz="1400" b="1" u="sng" dirty="0" smtClean="0">
              <a:latin typeface="Baskerville Old Face" panose="02020602080505020303" pitchFamily="18" charset="0"/>
            </a:endParaRPr>
          </a:p>
          <a:p>
            <a:r>
              <a:rPr lang="en-GB" sz="1400" u="sng" dirty="0" smtClean="0">
                <a:latin typeface="Baskerville Old Face" panose="02020602080505020303" pitchFamily="18" charset="0"/>
              </a:rPr>
              <a:t>Solution: </a:t>
            </a:r>
            <a:r>
              <a:rPr lang="en-GB" sz="1400" dirty="0" smtClean="0">
                <a:latin typeface="Baskerville Old Face" panose="02020602080505020303" pitchFamily="18" charset="0"/>
              </a:rPr>
              <a:t>Use </a:t>
            </a:r>
            <a:r>
              <a:rPr lang="en-GB" sz="1400" dirty="0">
                <a:latin typeface="Baskerville Old Face" panose="02020602080505020303" pitchFamily="18" charset="0"/>
              </a:rPr>
              <a:t>a server that supports HSTS</a:t>
            </a:r>
            <a:r>
              <a:rPr lang="en-GB" dirty="0" smtClean="0"/>
              <a:t>.</a:t>
            </a:r>
          </a:p>
          <a:p>
            <a:endParaRPr lang="en-GB" sz="1400" dirty="0">
              <a:latin typeface="Baskerville Old Face" panose="02020602080505020303" pitchFamily="18" charset="0"/>
            </a:endParaRPr>
          </a:p>
          <a:p>
            <a:endParaRPr lang="en-GB" sz="1400" dirty="0" smtClean="0">
              <a:latin typeface="Baskerville Old Face" panose="02020602080505020303" pitchFamily="18" charset="0"/>
            </a:endParaRPr>
          </a:p>
          <a:p>
            <a:r>
              <a:rPr lang="en-GB" sz="1400" dirty="0" smtClean="0">
                <a:latin typeface="Baskerville Old Face" panose="02020602080505020303" pitchFamily="18" charset="0"/>
              </a:rPr>
              <a:t>Category: Security and HTTPS.</a:t>
            </a:r>
            <a:endParaRPr lang="en-IN" sz="1400" dirty="0">
              <a:latin typeface="Baskerville Old Face" panose="02020602080505020303" pitchFamily="18" charset="0"/>
            </a:endParaRPr>
          </a:p>
        </p:txBody>
      </p:sp>
    </p:spTree>
    <p:extLst>
      <p:ext uri="{BB962C8B-B14F-4D97-AF65-F5344CB8AC3E}">
        <p14:creationId xmlns:p14="http://schemas.microsoft.com/office/powerpoint/2010/main" val="370050182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hidden="1">
            <a:extLst>
              <a:ext uri="{FF2B5EF4-FFF2-40B4-BE49-F238E27FC236}">
                <a16:creationId xmlns:a16="http://schemas.microsoft.com/office/drawing/2014/main" id="{2AC0C949-7A02-4C95-8017-D82E7E71C4F7}"/>
              </a:ext>
            </a:extLst>
          </p:cNvPr>
          <p:cNvSpPr>
            <a:spLocks noGrp="1"/>
          </p:cNvSpPr>
          <p:nvPr>
            <p:ph type="title" idx="4294967295"/>
          </p:nvPr>
        </p:nvSpPr>
        <p:spPr>
          <a:xfrm>
            <a:off x="0" y="365125"/>
            <a:ext cx="10515600" cy="1325563"/>
          </a:xfrm>
        </p:spPr>
        <p:txBody>
          <a:bodyPr/>
          <a:lstStyle/>
          <a:p>
            <a:r>
              <a:rPr lang="en-US" dirty="0"/>
              <a:t>Project analysis slide 5</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405517" y="321027"/>
            <a:ext cx="11385048"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smtClean="0">
                <a:solidFill>
                  <a:schemeClr val="tx1">
                    <a:lumMod val="75000"/>
                    <a:lumOff val="25000"/>
                  </a:schemeClr>
                </a:solidFill>
              </a:rPr>
              <a:t>Technical SEO</a:t>
            </a:r>
          </a:p>
          <a:p>
            <a:pPr algn="ct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92439" y="708825"/>
            <a:ext cx="3993786" cy="369332"/>
          </a:xfrm>
          <a:prstGeom prst="rect">
            <a:avLst/>
          </a:prstGeom>
          <a:noFill/>
        </p:spPr>
        <p:txBody>
          <a:bodyPr wrap="none" rtlCol="0">
            <a:spAutoFit/>
          </a:bodyPr>
          <a:lstStyle/>
          <a:p>
            <a:r>
              <a:rPr lang="en-GB" b="1" u="sng" dirty="0" smtClean="0"/>
              <a:t>Analysis of current technical SEO status:</a:t>
            </a:r>
            <a:endParaRPr lang="en-IN" b="1" u="sng" dirty="0"/>
          </a:p>
        </p:txBody>
      </p:sp>
      <p:pic>
        <p:nvPicPr>
          <p:cNvPr id="9" name="Picture 8"/>
          <p:cNvPicPr>
            <a:picLocks noChangeAspect="1"/>
          </p:cNvPicPr>
          <p:nvPr/>
        </p:nvPicPr>
        <p:blipFill>
          <a:blip r:embed="rId3"/>
          <a:stretch>
            <a:fillRect/>
          </a:stretch>
        </p:blipFill>
        <p:spPr>
          <a:xfrm>
            <a:off x="198782" y="1264083"/>
            <a:ext cx="11001781" cy="2495898"/>
          </a:xfrm>
          <a:prstGeom prst="rect">
            <a:avLst/>
          </a:prstGeom>
        </p:spPr>
      </p:pic>
      <p:sp>
        <p:nvSpPr>
          <p:cNvPr id="10" name="TextBox 9"/>
          <p:cNvSpPr txBox="1"/>
          <p:nvPr/>
        </p:nvSpPr>
        <p:spPr>
          <a:xfrm>
            <a:off x="198782" y="3864334"/>
            <a:ext cx="10050448" cy="2092881"/>
          </a:xfrm>
          <a:prstGeom prst="rect">
            <a:avLst/>
          </a:prstGeom>
          <a:noFill/>
        </p:spPr>
        <p:txBody>
          <a:bodyPr wrap="square" rtlCol="0">
            <a:spAutoFit/>
          </a:bodyPr>
          <a:lstStyle/>
          <a:p>
            <a:r>
              <a:rPr lang="en-GB" sz="1400" b="1" dirty="0" smtClean="0">
                <a:latin typeface="Baskerville Old Face" panose="02020602080505020303" pitchFamily="18" charset="0"/>
              </a:rPr>
              <a:t>Issue 5: Pages with only one Internal link: </a:t>
            </a:r>
            <a:r>
              <a:rPr lang="en-GB" sz="1400" dirty="0">
                <a:latin typeface="Baskerville Old Face" panose="02020602080505020303" pitchFamily="18" charset="0"/>
              </a:rPr>
              <a:t>Having very few incoming internal links means very few visits, or even none, and fewer chances of placing in search results. It is a good practice to add more incoming internal links to pages with useful content. That way, you can rest assured that users and search engines will never miss them.</a:t>
            </a:r>
            <a:endParaRPr lang="en-GB" sz="1400" b="1" dirty="0" smtClean="0">
              <a:latin typeface="Baskerville Old Face" panose="02020602080505020303" pitchFamily="18" charset="0"/>
            </a:endParaRPr>
          </a:p>
          <a:p>
            <a:endParaRPr lang="en-GB" sz="1400" b="1" u="sng" dirty="0">
              <a:latin typeface="Baskerville Old Face" panose="02020602080505020303" pitchFamily="18" charset="0"/>
            </a:endParaRPr>
          </a:p>
          <a:p>
            <a:endParaRPr lang="en-GB" sz="1400" b="1" u="sng" dirty="0" smtClean="0">
              <a:latin typeface="Baskerville Old Face" panose="02020602080505020303" pitchFamily="18" charset="0"/>
            </a:endParaRPr>
          </a:p>
          <a:p>
            <a:r>
              <a:rPr lang="en-GB" sz="1400" u="sng" dirty="0" smtClean="0">
                <a:latin typeface="Baskerville Old Face" panose="02020602080505020303" pitchFamily="18" charset="0"/>
              </a:rPr>
              <a:t>Solution:</a:t>
            </a:r>
            <a:r>
              <a:rPr lang="en-GB" sz="1400" dirty="0" smtClean="0">
                <a:latin typeface="Baskerville Old Face" panose="02020602080505020303" pitchFamily="18" charset="0"/>
              </a:rPr>
              <a:t> Add </a:t>
            </a:r>
            <a:r>
              <a:rPr lang="en-GB" sz="1400" dirty="0">
                <a:latin typeface="Baskerville Old Face" panose="02020602080505020303" pitchFamily="18" charset="0"/>
              </a:rPr>
              <a:t>more incoming internal links to pages with important </a:t>
            </a:r>
            <a:r>
              <a:rPr lang="en-GB" sz="1400" dirty="0" smtClean="0">
                <a:latin typeface="Baskerville Old Face" panose="02020602080505020303" pitchFamily="18" charset="0"/>
              </a:rPr>
              <a:t>content.</a:t>
            </a:r>
          </a:p>
          <a:p>
            <a:endParaRPr lang="en-GB" sz="1400" dirty="0">
              <a:latin typeface="Baskerville Old Face" panose="02020602080505020303" pitchFamily="18" charset="0"/>
            </a:endParaRPr>
          </a:p>
          <a:p>
            <a:endParaRPr lang="en-GB" sz="1400" dirty="0" smtClean="0">
              <a:latin typeface="Baskerville Old Face" panose="02020602080505020303" pitchFamily="18" charset="0"/>
            </a:endParaRPr>
          </a:p>
          <a:p>
            <a:r>
              <a:rPr lang="en-GB" sz="1400" dirty="0" smtClean="0">
                <a:latin typeface="Baskerville Old Face" panose="02020602080505020303" pitchFamily="18" charset="0"/>
              </a:rPr>
              <a:t>Category: Links, Crawlability.</a:t>
            </a:r>
            <a:endParaRPr lang="en-IN" sz="1400" dirty="0">
              <a:latin typeface="Baskerville Old Face" panose="02020602080505020303" pitchFamily="18" charset="0"/>
            </a:endParaRPr>
          </a:p>
        </p:txBody>
      </p:sp>
    </p:spTree>
    <p:extLst>
      <p:ext uri="{BB962C8B-B14F-4D97-AF65-F5344CB8AC3E}">
        <p14:creationId xmlns:p14="http://schemas.microsoft.com/office/powerpoint/2010/main" val="30131999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hidden="1">
            <a:extLst>
              <a:ext uri="{FF2B5EF4-FFF2-40B4-BE49-F238E27FC236}">
                <a16:creationId xmlns:a16="http://schemas.microsoft.com/office/drawing/2014/main" id="{2AC0C949-7A02-4C95-8017-D82E7E71C4F7}"/>
              </a:ext>
            </a:extLst>
          </p:cNvPr>
          <p:cNvSpPr>
            <a:spLocks noGrp="1"/>
          </p:cNvSpPr>
          <p:nvPr>
            <p:ph type="title" idx="4294967295"/>
          </p:nvPr>
        </p:nvSpPr>
        <p:spPr>
          <a:xfrm>
            <a:off x="0" y="365125"/>
            <a:ext cx="10515600" cy="1325563"/>
          </a:xfrm>
        </p:spPr>
        <p:txBody>
          <a:bodyPr/>
          <a:lstStyle/>
          <a:p>
            <a:r>
              <a:rPr lang="en-US" dirty="0"/>
              <a:t>Project analysis slide 5</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405517" y="321027"/>
            <a:ext cx="11385048"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smtClean="0">
                <a:solidFill>
                  <a:schemeClr val="tx1">
                    <a:lumMod val="75000"/>
                    <a:lumOff val="25000"/>
                  </a:schemeClr>
                </a:solidFill>
              </a:rPr>
              <a:t>Content Strategy</a:t>
            </a:r>
          </a:p>
          <a:p>
            <a:pPr algn="ct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pic>
        <p:nvPicPr>
          <p:cNvPr id="2" name="Picture 1"/>
          <p:cNvPicPr>
            <a:picLocks noChangeAspect="1"/>
          </p:cNvPicPr>
          <p:nvPr/>
        </p:nvPicPr>
        <p:blipFill>
          <a:blip r:embed="rId3"/>
          <a:stretch>
            <a:fillRect/>
          </a:stretch>
        </p:blipFill>
        <p:spPr>
          <a:xfrm>
            <a:off x="277686" y="1735422"/>
            <a:ext cx="11640710" cy="4705212"/>
          </a:xfrm>
          <a:prstGeom prst="rect">
            <a:avLst/>
          </a:prstGeom>
        </p:spPr>
      </p:pic>
      <p:sp>
        <p:nvSpPr>
          <p:cNvPr id="5" name="TextBox 4"/>
          <p:cNvSpPr txBox="1"/>
          <p:nvPr/>
        </p:nvSpPr>
        <p:spPr>
          <a:xfrm>
            <a:off x="277686" y="944494"/>
            <a:ext cx="2114681" cy="369332"/>
          </a:xfrm>
          <a:prstGeom prst="rect">
            <a:avLst/>
          </a:prstGeom>
          <a:noFill/>
        </p:spPr>
        <p:txBody>
          <a:bodyPr wrap="none" rtlCol="0">
            <a:spAutoFit/>
          </a:bodyPr>
          <a:lstStyle/>
          <a:p>
            <a:r>
              <a:rPr lang="en-GB" b="1" u="sng" dirty="0" smtClean="0"/>
              <a:t>Optimization Issues:</a:t>
            </a:r>
            <a:endParaRPr lang="en-IN" b="1" u="sng" dirty="0"/>
          </a:p>
        </p:txBody>
      </p:sp>
    </p:spTree>
    <p:extLst>
      <p:ext uri="{BB962C8B-B14F-4D97-AF65-F5344CB8AC3E}">
        <p14:creationId xmlns:p14="http://schemas.microsoft.com/office/powerpoint/2010/main" val="113440224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hidden="1">
            <a:extLst>
              <a:ext uri="{FF2B5EF4-FFF2-40B4-BE49-F238E27FC236}">
                <a16:creationId xmlns:a16="http://schemas.microsoft.com/office/drawing/2014/main" id="{2AC0C949-7A02-4C95-8017-D82E7E71C4F7}"/>
              </a:ext>
            </a:extLst>
          </p:cNvPr>
          <p:cNvSpPr>
            <a:spLocks noGrp="1"/>
          </p:cNvSpPr>
          <p:nvPr>
            <p:ph type="title" idx="4294967295"/>
          </p:nvPr>
        </p:nvSpPr>
        <p:spPr>
          <a:xfrm>
            <a:off x="0" y="365125"/>
            <a:ext cx="10515600" cy="1325563"/>
          </a:xfrm>
        </p:spPr>
        <p:txBody>
          <a:bodyPr/>
          <a:lstStyle/>
          <a:p>
            <a:r>
              <a:rPr lang="en-US" dirty="0"/>
              <a:t>Project analysis slide 5</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405517" y="321027"/>
            <a:ext cx="11385048"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smtClean="0">
                <a:solidFill>
                  <a:schemeClr val="tx1">
                    <a:lumMod val="75000"/>
                    <a:lumOff val="25000"/>
                  </a:schemeClr>
                </a:solidFill>
              </a:rPr>
              <a:t>Content Strategy</a:t>
            </a:r>
          </a:p>
          <a:p>
            <a:pPr algn="ct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77686" y="944494"/>
            <a:ext cx="2114681" cy="369332"/>
          </a:xfrm>
          <a:prstGeom prst="rect">
            <a:avLst/>
          </a:prstGeom>
          <a:noFill/>
        </p:spPr>
        <p:txBody>
          <a:bodyPr wrap="none" rtlCol="0">
            <a:spAutoFit/>
          </a:bodyPr>
          <a:lstStyle/>
          <a:p>
            <a:r>
              <a:rPr lang="en-GB" b="1" u="sng" dirty="0" smtClean="0"/>
              <a:t>Optimization Issues:</a:t>
            </a:r>
            <a:endParaRPr lang="en-IN" b="1" u="sng" dirty="0"/>
          </a:p>
        </p:txBody>
      </p:sp>
      <p:pic>
        <p:nvPicPr>
          <p:cNvPr id="3" name="Picture 2"/>
          <p:cNvPicPr>
            <a:picLocks noChangeAspect="1"/>
          </p:cNvPicPr>
          <p:nvPr/>
        </p:nvPicPr>
        <p:blipFill>
          <a:blip r:embed="rId3"/>
          <a:stretch>
            <a:fillRect/>
          </a:stretch>
        </p:blipFill>
        <p:spPr>
          <a:xfrm>
            <a:off x="277686" y="1313826"/>
            <a:ext cx="11633368" cy="5389124"/>
          </a:xfrm>
          <a:prstGeom prst="rect">
            <a:avLst/>
          </a:prstGeom>
        </p:spPr>
      </p:pic>
    </p:spTree>
    <p:extLst>
      <p:ext uri="{BB962C8B-B14F-4D97-AF65-F5344CB8AC3E}">
        <p14:creationId xmlns:p14="http://schemas.microsoft.com/office/powerpoint/2010/main" val="312394456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hidden="1">
            <a:extLst>
              <a:ext uri="{FF2B5EF4-FFF2-40B4-BE49-F238E27FC236}">
                <a16:creationId xmlns:a16="http://schemas.microsoft.com/office/drawing/2014/main" id="{2AC0C949-7A02-4C95-8017-D82E7E71C4F7}"/>
              </a:ext>
            </a:extLst>
          </p:cNvPr>
          <p:cNvSpPr>
            <a:spLocks noGrp="1"/>
          </p:cNvSpPr>
          <p:nvPr>
            <p:ph type="title" idx="4294967295"/>
          </p:nvPr>
        </p:nvSpPr>
        <p:spPr>
          <a:xfrm>
            <a:off x="0" y="365125"/>
            <a:ext cx="10515600" cy="1325563"/>
          </a:xfrm>
        </p:spPr>
        <p:txBody>
          <a:bodyPr/>
          <a:lstStyle/>
          <a:p>
            <a:r>
              <a:rPr lang="en-US" dirty="0"/>
              <a:t>Project analysis slide 5</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405517" y="321027"/>
            <a:ext cx="11385048"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smtClean="0">
                <a:solidFill>
                  <a:schemeClr val="tx1">
                    <a:lumMod val="75000"/>
                    <a:lumOff val="25000"/>
                  </a:schemeClr>
                </a:solidFill>
              </a:rPr>
              <a:t>Content Strategy</a:t>
            </a:r>
          </a:p>
          <a:p>
            <a:pPr algn="ct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77687" y="944494"/>
            <a:ext cx="11673123" cy="2308324"/>
          </a:xfrm>
          <a:prstGeom prst="rect">
            <a:avLst/>
          </a:prstGeom>
          <a:noFill/>
        </p:spPr>
        <p:txBody>
          <a:bodyPr wrap="square" rtlCol="0">
            <a:spAutoFit/>
          </a:bodyPr>
          <a:lstStyle/>
          <a:p>
            <a:r>
              <a:rPr lang="en-GB" b="1" u="sng" dirty="0" smtClean="0"/>
              <a:t>Issue 1: </a:t>
            </a:r>
            <a:r>
              <a:rPr lang="en-GB" b="1" dirty="0" smtClean="0"/>
              <a:t> Make your text content more readable.</a:t>
            </a:r>
          </a:p>
          <a:p>
            <a:endParaRPr lang="en-GB" b="1" dirty="0" smtClean="0"/>
          </a:p>
          <a:p>
            <a:endParaRPr lang="en-GB" b="1" dirty="0" smtClean="0"/>
          </a:p>
          <a:p>
            <a:r>
              <a:rPr lang="en-GB" u="sng" dirty="0" smtClean="0"/>
              <a:t>Solution</a:t>
            </a:r>
            <a:r>
              <a:rPr lang="en-GB" b="1" dirty="0" smtClean="0"/>
              <a:t>: </a:t>
            </a:r>
            <a:r>
              <a:rPr lang="en-GB" dirty="0">
                <a:latin typeface="Baskerville Old Face" panose="02020602080505020303" pitchFamily="18" charset="0"/>
              </a:rPr>
              <a:t>Reading online is hard. Lengthy and overly complicated texts can make users stop reading your content and click away from a page that you'd like to promote in search results. Consequently, this leads to a higher bounce rate, which will negatively affect your SEO. Because search engines are becoming more focused on user </a:t>
            </a:r>
            <a:r>
              <a:rPr lang="en-GB" dirty="0" smtClean="0">
                <a:latin typeface="Baskerville Old Face" panose="02020602080505020303" pitchFamily="18" charset="0"/>
              </a:rPr>
              <a:t>behaviour</a:t>
            </a:r>
            <a:r>
              <a:rPr lang="en-GB" dirty="0">
                <a:latin typeface="Baskerville Old Face" panose="02020602080505020303" pitchFamily="18" charset="0"/>
              </a:rPr>
              <a:t>, you definitely want your audience to stay on your page longer. For this reason, you should make sure that your text is easy to </a:t>
            </a:r>
            <a:r>
              <a:rPr lang="en-GB" dirty="0" smtClean="0">
                <a:latin typeface="Baskerville Old Face" panose="02020602080505020303" pitchFamily="18" charset="0"/>
              </a:rPr>
              <a:t>readable. We </a:t>
            </a:r>
            <a:r>
              <a:rPr lang="en-GB" dirty="0">
                <a:latin typeface="Baskerville Old Face" panose="02020602080505020303" pitchFamily="18" charset="0"/>
              </a:rPr>
              <a:t>use the Flesch-Kincaid readability score to determine the readability of your text-based content</a:t>
            </a:r>
            <a:r>
              <a:rPr lang="en-GB" sz="1400" dirty="0">
                <a:latin typeface="Baskerville Old Face" panose="02020602080505020303" pitchFamily="18" charset="0"/>
              </a:rPr>
              <a:t>.</a:t>
            </a:r>
            <a:endParaRPr lang="en-IN" sz="1400" b="1" u="sng" dirty="0">
              <a:latin typeface="Baskerville Old Face" panose="02020602080505020303" pitchFamily="18" charset="0"/>
            </a:endParaRPr>
          </a:p>
        </p:txBody>
      </p:sp>
      <p:sp>
        <p:nvSpPr>
          <p:cNvPr id="9" name="TextBox 8"/>
          <p:cNvSpPr txBox="1"/>
          <p:nvPr/>
        </p:nvSpPr>
        <p:spPr>
          <a:xfrm>
            <a:off x="277686" y="3696971"/>
            <a:ext cx="11673123" cy="2154436"/>
          </a:xfrm>
          <a:prstGeom prst="rect">
            <a:avLst/>
          </a:prstGeom>
          <a:noFill/>
        </p:spPr>
        <p:txBody>
          <a:bodyPr wrap="square" rtlCol="0">
            <a:spAutoFit/>
          </a:bodyPr>
          <a:lstStyle/>
          <a:p>
            <a:r>
              <a:rPr lang="en-GB" b="1" u="sng" dirty="0" smtClean="0"/>
              <a:t>Issue 2: </a:t>
            </a:r>
            <a:r>
              <a:rPr lang="en-GB" b="1" dirty="0" smtClean="0"/>
              <a:t> Provide a more relevant meta description.</a:t>
            </a:r>
          </a:p>
          <a:p>
            <a:endParaRPr lang="en-GB" b="1" dirty="0" smtClean="0"/>
          </a:p>
          <a:p>
            <a:endParaRPr lang="en-GB" b="1" dirty="0" smtClean="0"/>
          </a:p>
          <a:p>
            <a:r>
              <a:rPr lang="en-GB" u="sng" dirty="0" smtClean="0"/>
              <a:t>Solution</a:t>
            </a:r>
            <a:r>
              <a:rPr lang="en-GB" b="1" dirty="0" smtClean="0"/>
              <a:t>: </a:t>
            </a:r>
            <a:r>
              <a:rPr lang="en-GB" sz="2000" dirty="0">
                <a:latin typeface="Baskerville Old Face" panose="02020602080505020303" pitchFamily="18" charset="0"/>
              </a:rPr>
              <a:t>The ultimate goal of search engines is to provide users with the most relevant search results. As a result, if your meta description doesn’t meet certain requirements, search engines may decide to change it. Although this change shouldn’t affect your rankings, it may serve as an indication that your meta description doesn’t accurately reflect your page’s content and you should improve it.</a:t>
            </a:r>
            <a:endParaRPr lang="en-IN" sz="2000" b="1" u="sng" dirty="0">
              <a:latin typeface="Baskerville Old Face" panose="02020602080505020303" pitchFamily="18" charset="0"/>
            </a:endParaRPr>
          </a:p>
        </p:txBody>
      </p:sp>
    </p:spTree>
    <p:extLst>
      <p:ext uri="{BB962C8B-B14F-4D97-AF65-F5344CB8AC3E}">
        <p14:creationId xmlns:p14="http://schemas.microsoft.com/office/powerpoint/2010/main" val="93907446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hidden="1">
            <a:extLst>
              <a:ext uri="{FF2B5EF4-FFF2-40B4-BE49-F238E27FC236}">
                <a16:creationId xmlns:a16="http://schemas.microsoft.com/office/drawing/2014/main" id="{2AC0C949-7A02-4C95-8017-D82E7E71C4F7}"/>
              </a:ext>
            </a:extLst>
          </p:cNvPr>
          <p:cNvSpPr>
            <a:spLocks noGrp="1"/>
          </p:cNvSpPr>
          <p:nvPr>
            <p:ph type="title" idx="4294967295"/>
          </p:nvPr>
        </p:nvSpPr>
        <p:spPr>
          <a:xfrm>
            <a:off x="0" y="365125"/>
            <a:ext cx="10515600" cy="1325563"/>
          </a:xfrm>
        </p:spPr>
        <p:txBody>
          <a:bodyPr/>
          <a:lstStyle/>
          <a:p>
            <a:r>
              <a:rPr lang="en-US" dirty="0"/>
              <a:t>Project analysis slide 5</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405517" y="321027"/>
            <a:ext cx="11385048"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smtClean="0">
                <a:solidFill>
                  <a:schemeClr val="tx1">
                    <a:lumMod val="75000"/>
                    <a:lumOff val="25000"/>
                  </a:schemeClr>
                </a:solidFill>
              </a:rPr>
              <a:t>Content Strategy</a:t>
            </a:r>
          </a:p>
          <a:p>
            <a:pPr algn="ct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77687" y="944494"/>
            <a:ext cx="11673123" cy="1538883"/>
          </a:xfrm>
          <a:prstGeom prst="rect">
            <a:avLst/>
          </a:prstGeom>
          <a:noFill/>
        </p:spPr>
        <p:txBody>
          <a:bodyPr wrap="square" rtlCol="0">
            <a:spAutoFit/>
          </a:bodyPr>
          <a:lstStyle/>
          <a:p>
            <a:r>
              <a:rPr lang="en-GB" b="1" u="sng" dirty="0" smtClean="0"/>
              <a:t>Issue 3: </a:t>
            </a:r>
            <a:r>
              <a:rPr lang="en-GB" b="1" dirty="0" smtClean="0"/>
              <a:t> Use targeted keyword in &lt;H1&gt; tag.</a:t>
            </a:r>
          </a:p>
          <a:p>
            <a:endParaRPr lang="en-GB" b="1" dirty="0" smtClean="0"/>
          </a:p>
          <a:p>
            <a:endParaRPr lang="en-GB" b="1" dirty="0" smtClean="0"/>
          </a:p>
          <a:p>
            <a:r>
              <a:rPr lang="en-GB" u="sng" dirty="0" smtClean="0"/>
              <a:t>Solution</a:t>
            </a:r>
            <a:r>
              <a:rPr lang="en-GB" b="1" dirty="0" smtClean="0"/>
              <a:t>: </a:t>
            </a:r>
            <a:r>
              <a:rPr lang="en-GB" sz="2000" dirty="0">
                <a:latin typeface="Baskerville Old Face" panose="02020602080505020303" pitchFamily="18" charset="0"/>
              </a:rPr>
              <a:t>If search engines don't find your target keyword in the &lt;h1&gt; tag of your page, they may rank it lower than they would otherwise.</a:t>
            </a:r>
            <a:endParaRPr lang="en-IN" sz="1600" u="sng" dirty="0">
              <a:latin typeface="Baskerville Old Face" panose="02020602080505020303" pitchFamily="18" charset="0"/>
            </a:endParaRPr>
          </a:p>
        </p:txBody>
      </p:sp>
      <p:sp>
        <p:nvSpPr>
          <p:cNvPr id="9" name="TextBox 8"/>
          <p:cNvSpPr txBox="1"/>
          <p:nvPr/>
        </p:nvSpPr>
        <p:spPr>
          <a:xfrm>
            <a:off x="277686" y="3696971"/>
            <a:ext cx="11673123" cy="2154436"/>
          </a:xfrm>
          <a:prstGeom prst="rect">
            <a:avLst/>
          </a:prstGeom>
          <a:noFill/>
        </p:spPr>
        <p:txBody>
          <a:bodyPr wrap="square" rtlCol="0">
            <a:spAutoFit/>
          </a:bodyPr>
          <a:lstStyle/>
          <a:p>
            <a:r>
              <a:rPr lang="en-GB" b="1" u="sng" dirty="0" smtClean="0"/>
              <a:t>Issue 4: </a:t>
            </a:r>
            <a:r>
              <a:rPr lang="en-GB" b="1" dirty="0" smtClean="0"/>
              <a:t> Use targeted keyword in title tag.</a:t>
            </a:r>
          </a:p>
          <a:p>
            <a:endParaRPr lang="en-GB" b="1" dirty="0" smtClean="0"/>
          </a:p>
          <a:p>
            <a:endParaRPr lang="en-GB" b="1" dirty="0" smtClean="0"/>
          </a:p>
          <a:p>
            <a:r>
              <a:rPr lang="en-GB" u="sng" dirty="0" smtClean="0"/>
              <a:t>Solution</a:t>
            </a:r>
            <a:r>
              <a:rPr lang="en-GB" b="1" dirty="0" smtClean="0"/>
              <a:t>: </a:t>
            </a:r>
            <a:r>
              <a:rPr lang="en-GB" sz="2000" dirty="0">
                <a:latin typeface="Baskerville Old Face" panose="02020602080505020303" pitchFamily="18" charset="0"/>
              </a:rPr>
              <a:t>A &lt;title&gt; tag is a key on-page SEO element that helps search engines understand what your page is about, and users will see it in search results. A page that contains relevant keywords in its title tag has a better chance to ranking higher.</a:t>
            </a:r>
            <a:r>
              <a:rPr lang="en-GB" sz="2000" dirty="0">
                <a:latin typeface="Baskerville Old Face" panose="02020602080505020303" pitchFamily="18" charset="0"/>
              </a:rPr>
              <a:t/>
            </a:r>
            <a:br>
              <a:rPr lang="en-GB" sz="2000" dirty="0">
                <a:latin typeface="Baskerville Old Face" panose="02020602080505020303" pitchFamily="18" charset="0"/>
              </a:rPr>
            </a:br>
            <a:endParaRPr lang="en-IN" sz="2000" b="1" u="sng" dirty="0">
              <a:latin typeface="Baskerville Old Face" panose="02020602080505020303" pitchFamily="18" charset="0"/>
            </a:endParaRPr>
          </a:p>
        </p:txBody>
      </p:sp>
    </p:spTree>
    <p:extLst>
      <p:ext uri="{BB962C8B-B14F-4D97-AF65-F5344CB8AC3E}">
        <p14:creationId xmlns:p14="http://schemas.microsoft.com/office/powerpoint/2010/main" val="417785461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hidden="1">
            <a:extLst>
              <a:ext uri="{FF2B5EF4-FFF2-40B4-BE49-F238E27FC236}">
                <a16:creationId xmlns:a16="http://schemas.microsoft.com/office/drawing/2014/main" id="{2AC0C949-7A02-4C95-8017-D82E7E71C4F7}"/>
              </a:ext>
            </a:extLst>
          </p:cNvPr>
          <p:cNvSpPr>
            <a:spLocks noGrp="1"/>
          </p:cNvSpPr>
          <p:nvPr>
            <p:ph type="title" idx="4294967295"/>
          </p:nvPr>
        </p:nvSpPr>
        <p:spPr>
          <a:xfrm>
            <a:off x="0" y="365125"/>
            <a:ext cx="10515600" cy="1325563"/>
          </a:xfrm>
        </p:spPr>
        <p:txBody>
          <a:bodyPr/>
          <a:lstStyle/>
          <a:p>
            <a:r>
              <a:rPr lang="en-US" dirty="0"/>
              <a:t>Project analysis slide 5</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405517" y="321027"/>
            <a:ext cx="11385048"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smtClean="0">
                <a:solidFill>
                  <a:schemeClr val="tx1">
                    <a:lumMod val="75000"/>
                    <a:lumOff val="25000"/>
                  </a:schemeClr>
                </a:solidFill>
              </a:rPr>
              <a:t>Content Strategy</a:t>
            </a:r>
          </a:p>
          <a:p>
            <a:pPr algn="ct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174015" y="751014"/>
            <a:ext cx="11673123" cy="615553"/>
          </a:xfrm>
          <a:prstGeom prst="rect">
            <a:avLst/>
          </a:prstGeom>
          <a:noFill/>
        </p:spPr>
        <p:txBody>
          <a:bodyPr wrap="square" rtlCol="0">
            <a:spAutoFit/>
          </a:bodyPr>
          <a:lstStyle/>
          <a:p>
            <a:r>
              <a:rPr lang="en-GB" sz="2000" b="1" u="sng" dirty="0">
                <a:latin typeface="Baskerville Old Face" panose="02020602080505020303" pitchFamily="18" charset="0"/>
              </a:rPr>
              <a:t>Goal</a:t>
            </a:r>
            <a:r>
              <a:rPr lang="en-GB" sz="2000" u="sng" dirty="0">
                <a:latin typeface="Baskerville Old Face" panose="02020602080505020303" pitchFamily="18" charset="0"/>
              </a:rPr>
              <a:t>: </a:t>
            </a:r>
            <a:r>
              <a:rPr lang="en-GB" sz="1400" dirty="0">
                <a:latin typeface="Baskerville Old Face" panose="02020602080505020303" pitchFamily="18" charset="0"/>
              </a:rPr>
              <a:t>Leverage keyword research to increase Crimson Logic's visibility in the digital space, drive traffic to their website, and enhance their thought leadership in global trade, digital government solutions, and port operations.</a:t>
            </a:r>
            <a:endParaRPr lang="en-IN" sz="1400" b="1" u="sng" dirty="0">
              <a:latin typeface="Baskerville Old Face" panose="02020602080505020303" pitchFamily="18" charset="0"/>
            </a:endParaRPr>
          </a:p>
        </p:txBody>
      </p:sp>
      <p:sp>
        <p:nvSpPr>
          <p:cNvPr id="10" name="TextBox 9"/>
          <p:cNvSpPr txBox="1"/>
          <p:nvPr/>
        </p:nvSpPr>
        <p:spPr>
          <a:xfrm>
            <a:off x="261479" y="1488777"/>
            <a:ext cx="11673123" cy="5262979"/>
          </a:xfrm>
          <a:prstGeom prst="rect">
            <a:avLst/>
          </a:prstGeom>
          <a:noFill/>
        </p:spPr>
        <p:txBody>
          <a:bodyPr wrap="square" rtlCol="0">
            <a:spAutoFit/>
          </a:bodyPr>
          <a:lstStyle/>
          <a:p>
            <a:pPr marL="342900" indent="-342900">
              <a:buAutoNum type="arabicPeriod"/>
            </a:pPr>
            <a:r>
              <a:rPr lang="en-GB" sz="1400" b="1" dirty="0" smtClean="0">
                <a:latin typeface="Calibri Light" panose="020F0302020204030204" pitchFamily="34" charset="0"/>
                <a:cs typeface="Calibri Light" panose="020F0302020204030204" pitchFamily="34" charset="0"/>
              </a:rPr>
              <a:t>Understand </a:t>
            </a:r>
            <a:r>
              <a:rPr lang="en-GB" sz="1400" b="1" dirty="0">
                <a:latin typeface="Calibri Light" panose="020F0302020204030204" pitchFamily="34" charset="0"/>
                <a:cs typeface="Calibri Light" panose="020F0302020204030204" pitchFamily="34" charset="0"/>
              </a:rPr>
              <a:t>the Audience and Search </a:t>
            </a:r>
            <a:r>
              <a:rPr lang="en-GB" sz="1400" b="1" dirty="0" smtClean="0">
                <a:latin typeface="Calibri Light" panose="020F0302020204030204" pitchFamily="34" charset="0"/>
                <a:cs typeface="Calibri Light" panose="020F0302020204030204" pitchFamily="34" charset="0"/>
              </a:rPr>
              <a:t>Intent</a:t>
            </a:r>
          </a:p>
          <a:p>
            <a:endParaRPr lang="en-GB" sz="1400" b="1" dirty="0">
              <a:latin typeface="Calibri Light" panose="020F0302020204030204" pitchFamily="34" charset="0"/>
              <a:cs typeface="Calibri Light" panose="020F0302020204030204" pitchFamily="34" charset="0"/>
            </a:endParaRPr>
          </a:p>
          <a:p>
            <a:r>
              <a:rPr lang="en-GB" sz="1400" b="1" u="sng" dirty="0" smtClean="0">
                <a:latin typeface="Calibri Light" panose="020F0302020204030204" pitchFamily="34" charset="0"/>
                <a:cs typeface="Calibri Light" panose="020F0302020204030204" pitchFamily="34" charset="0"/>
              </a:rPr>
              <a:t>Targeted </a:t>
            </a:r>
            <a:r>
              <a:rPr lang="en-GB" sz="1400" b="1" u="sng" dirty="0">
                <a:latin typeface="Calibri Light" panose="020F0302020204030204" pitchFamily="34" charset="0"/>
                <a:cs typeface="Calibri Light" panose="020F0302020204030204" pitchFamily="34" charset="0"/>
              </a:rPr>
              <a:t>Audience</a:t>
            </a:r>
            <a:r>
              <a:rPr lang="en-GB" sz="1400" dirty="0" smtClean="0">
                <a:latin typeface="Calibri Light" panose="020F0302020204030204" pitchFamily="34" charset="0"/>
                <a:cs typeface="Calibri Light" panose="020F0302020204030204" pitchFamily="34" charset="0"/>
              </a:rPr>
              <a:t>:</a:t>
            </a:r>
          </a:p>
          <a:p>
            <a:endParaRPr lang="en-GB" sz="1400" dirty="0">
              <a:latin typeface="Calibri Light" panose="020F0302020204030204" pitchFamily="34" charset="0"/>
              <a:cs typeface="Calibri Light" panose="020F0302020204030204" pitchFamily="34" charset="0"/>
            </a:endParaRPr>
          </a:p>
          <a:p>
            <a:pPr marL="742950" lvl="1" indent="-285750">
              <a:buFont typeface="Arial" panose="020B0604020202020204" pitchFamily="34" charset="0"/>
              <a:buChar char="•"/>
            </a:pPr>
            <a:r>
              <a:rPr lang="en-GB" sz="1400" dirty="0">
                <a:latin typeface="Calibri Light" panose="020F0302020204030204" pitchFamily="34" charset="0"/>
                <a:cs typeface="Calibri Light" panose="020F0302020204030204" pitchFamily="34" charset="0"/>
              </a:rPr>
              <a:t>Government entities (e.g., customs and ports authorities)</a:t>
            </a:r>
          </a:p>
          <a:p>
            <a:pPr marL="742950" lvl="1" indent="-285750">
              <a:buFont typeface="Arial" panose="020B0604020202020204" pitchFamily="34" charset="0"/>
              <a:buChar char="•"/>
            </a:pPr>
            <a:r>
              <a:rPr lang="en-GB" sz="1400" dirty="0">
                <a:latin typeface="Calibri Light" panose="020F0302020204030204" pitchFamily="34" charset="0"/>
                <a:cs typeface="Calibri Light" panose="020F0302020204030204" pitchFamily="34" charset="0"/>
              </a:rPr>
              <a:t>Trade-related businesses and logistics firms</a:t>
            </a:r>
          </a:p>
          <a:p>
            <a:pPr marL="742950" lvl="1" indent="-285750">
              <a:buFont typeface="Arial" panose="020B0604020202020204" pitchFamily="34" charset="0"/>
              <a:buChar char="•"/>
            </a:pPr>
            <a:r>
              <a:rPr lang="en-GB" sz="1400" dirty="0">
                <a:latin typeface="Calibri Light" panose="020F0302020204030204" pitchFamily="34" charset="0"/>
                <a:cs typeface="Calibri Light" panose="020F0302020204030204" pitchFamily="34" charset="0"/>
              </a:rPr>
              <a:t>Technology partners</a:t>
            </a:r>
          </a:p>
          <a:p>
            <a:pPr marL="742950" lvl="1" indent="-285750">
              <a:buFont typeface="Arial" panose="020B0604020202020204" pitchFamily="34" charset="0"/>
              <a:buChar char="•"/>
            </a:pPr>
            <a:r>
              <a:rPr lang="en-GB" sz="1400" dirty="0">
                <a:latin typeface="Calibri Light" panose="020F0302020204030204" pitchFamily="34" charset="0"/>
                <a:cs typeface="Calibri Light" panose="020F0302020204030204" pitchFamily="34" charset="0"/>
              </a:rPr>
              <a:t>Policy </a:t>
            </a:r>
            <a:r>
              <a:rPr lang="en-GB" sz="1400" dirty="0" smtClean="0">
                <a:latin typeface="Calibri Light" panose="020F0302020204030204" pitchFamily="34" charset="0"/>
                <a:cs typeface="Calibri Light" panose="020F0302020204030204" pitchFamily="34" charset="0"/>
              </a:rPr>
              <a:t>makers</a:t>
            </a:r>
          </a:p>
          <a:p>
            <a:pPr lvl="1"/>
            <a:endParaRPr lang="en-GB" sz="1400" dirty="0">
              <a:latin typeface="Calibri Light" panose="020F0302020204030204" pitchFamily="34" charset="0"/>
              <a:cs typeface="Calibri Light" panose="020F0302020204030204" pitchFamily="34" charset="0"/>
            </a:endParaRPr>
          </a:p>
          <a:p>
            <a:pPr lvl="1"/>
            <a:endParaRPr lang="en-GB" sz="1400" dirty="0">
              <a:latin typeface="Calibri Light" panose="020F0302020204030204" pitchFamily="34" charset="0"/>
              <a:cs typeface="Calibri Light" panose="020F0302020204030204" pitchFamily="34" charset="0"/>
            </a:endParaRPr>
          </a:p>
          <a:p>
            <a:r>
              <a:rPr lang="en-GB" sz="1400" b="1" u="sng" dirty="0">
                <a:latin typeface="Calibri Light" panose="020F0302020204030204" pitchFamily="34" charset="0"/>
                <a:cs typeface="Calibri Light" panose="020F0302020204030204" pitchFamily="34" charset="0"/>
              </a:rPr>
              <a:t>Search Intent for Each Keyword</a:t>
            </a:r>
            <a:r>
              <a:rPr lang="en-GB" sz="1400" dirty="0" smtClean="0">
                <a:latin typeface="Calibri Light" panose="020F0302020204030204" pitchFamily="34" charset="0"/>
                <a:cs typeface="Calibri Light" panose="020F0302020204030204" pitchFamily="34" charset="0"/>
              </a:rPr>
              <a:t>:</a:t>
            </a:r>
          </a:p>
          <a:p>
            <a:endParaRPr lang="en-GB" sz="1400" dirty="0">
              <a:latin typeface="Calibri Light" panose="020F0302020204030204" pitchFamily="34" charset="0"/>
              <a:cs typeface="Calibri Light" panose="020F0302020204030204" pitchFamily="34" charset="0"/>
            </a:endParaRPr>
          </a:p>
          <a:p>
            <a:pPr lvl="1"/>
            <a:r>
              <a:rPr lang="en-GB" sz="1400" b="1" u="sng" dirty="0">
                <a:latin typeface="Calibri Light" panose="020F0302020204030204" pitchFamily="34" charset="0"/>
                <a:cs typeface="Calibri Light" panose="020F0302020204030204" pitchFamily="34" charset="0"/>
              </a:rPr>
              <a:t>Global Logics</a:t>
            </a:r>
            <a:r>
              <a:rPr lang="en-GB" sz="1400" u="sng" dirty="0">
                <a:latin typeface="Calibri Light" panose="020F0302020204030204" pitchFamily="34" charset="0"/>
                <a:cs typeface="Calibri Light" panose="020F0302020204030204" pitchFamily="34" charset="0"/>
              </a:rPr>
              <a:t>: </a:t>
            </a:r>
            <a:r>
              <a:rPr lang="en-GB" sz="1400" dirty="0">
                <a:latin typeface="Calibri Light" panose="020F0302020204030204" pitchFamily="34" charset="0"/>
                <a:cs typeface="Calibri Light" panose="020F0302020204030204" pitchFamily="34" charset="0"/>
              </a:rPr>
              <a:t>Likely targeting companies seeking global logistics and technology solutions. Focus on technology-based logistics solutions and supply chain management</a:t>
            </a:r>
            <a:r>
              <a:rPr lang="en-GB" sz="1400" dirty="0" smtClean="0">
                <a:latin typeface="Calibri Light" panose="020F0302020204030204" pitchFamily="34" charset="0"/>
                <a:cs typeface="Calibri Light" panose="020F0302020204030204" pitchFamily="34" charset="0"/>
              </a:rPr>
              <a:t>.</a:t>
            </a:r>
          </a:p>
          <a:p>
            <a:pPr lvl="1"/>
            <a:endParaRPr lang="en-GB" sz="1400" dirty="0">
              <a:latin typeface="Calibri Light" panose="020F0302020204030204" pitchFamily="34" charset="0"/>
              <a:cs typeface="Calibri Light" panose="020F0302020204030204" pitchFamily="34" charset="0"/>
            </a:endParaRPr>
          </a:p>
          <a:p>
            <a:pPr lvl="1"/>
            <a:r>
              <a:rPr lang="en-GB" sz="1400" b="1" u="sng" dirty="0" err="1">
                <a:latin typeface="Calibri Light" panose="020F0302020204030204" pitchFamily="34" charset="0"/>
                <a:cs typeface="Calibri Light" panose="020F0302020204030204" pitchFamily="34" charset="0"/>
              </a:rPr>
              <a:t>Rtadeweb</a:t>
            </a:r>
            <a:r>
              <a:rPr lang="en-GB" sz="1400" u="sng" dirty="0">
                <a:latin typeface="Calibri Light" panose="020F0302020204030204" pitchFamily="34" charset="0"/>
                <a:cs typeface="Calibri Light" panose="020F0302020204030204" pitchFamily="34" charset="0"/>
              </a:rPr>
              <a:t>:</a:t>
            </a:r>
            <a:r>
              <a:rPr lang="en-GB" sz="1400" dirty="0">
                <a:latin typeface="Calibri Light" panose="020F0302020204030204" pitchFamily="34" charset="0"/>
                <a:cs typeface="Calibri Light" panose="020F0302020204030204" pitchFamily="34" charset="0"/>
              </a:rPr>
              <a:t> This seems related to trade solutions or platforms. Create content around electronic trade platforms, trade facilitation, and digitization in global trade</a:t>
            </a:r>
            <a:r>
              <a:rPr lang="en-GB" sz="1400" dirty="0" smtClean="0">
                <a:latin typeface="Calibri Light" panose="020F0302020204030204" pitchFamily="34" charset="0"/>
                <a:cs typeface="Calibri Light" panose="020F0302020204030204" pitchFamily="34" charset="0"/>
              </a:rPr>
              <a:t>.</a:t>
            </a:r>
          </a:p>
          <a:p>
            <a:pPr lvl="1"/>
            <a:endParaRPr lang="en-GB" sz="1400" dirty="0">
              <a:latin typeface="Calibri Light" panose="020F0302020204030204" pitchFamily="34" charset="0"/>
              <a:cs typeface="Calibri Light" panose="020F0302020204030204" pitchFamily="34" charset="0"/>
            </a:endParaRPr>
          </a:p>
          <a:p>
            <a:pPr lvl="1"/>
            <a:r>
              <a:rPr lang="en-GB" sz="1400" b="1" u="sng" dirty="0" err="1">
                <a:latin typeface="Calibri Light" panose="020F0302020204030204" pitchFamily="34" charset="0"/>
                <a:cs typeface="Calibri Light" panose="020F0302020204030204" pitchFamily="34" charset="0"/>
              </a:rPr>
              <a:t>Tradenet</a:t>
            </a:r>
            <a:r>
              <a:rPr lang="en-GB" sz="1400" b="1" u="sng" dirty="0">
                <a:latin typeface="Calibri Light" panose="020F0302020204030204" pitchFamily="34" charset="0"/>
                <a:cs typeface="Calibri Light" panose="020F0302020204030204" pitchFamily="34" charset="0"/>
              </a:rPr>
              <a:t> from </a:t>
            </a:r>
            <a:r>
              <a:rPr lang="en-GB" sz="1400" b="1" u="sng" dirty="0" err="1">
                <a:latin typeface="Calibri Light" panose="020F0302020204030204" pitchFamily="34" charset="0"/>
                <a:cs typeface="Calibri Light" panose="020F0302020204030204" pitchFamily="34" charset="0"/>
              </a:rPr>
              <a:t>Knowledgene</a:t>
            </a:r>
            <a:r>
              <a:rPr lang="en-GB" sz="1400" u="sng" dirty="0">
                <a:latin typeface="Calibri Light" panose="020F0302020204030204" pitchFamily="34" charset="0"/>
                <a:cs typeface="Calibri Light" panose="020F0302020204030204" pitchFamily="34" charset="0"/>
              </a:rPr>
              <a:t>:</a:t>
            </a:r>
            <a:r>
              <a:rPr lang="en-GB" sz="1400" dirty="0">
                <a:latin typeface="Calibri Light" panose="020F0302020204030204" pitchFamily="34" charset="0"/>
                <a:cs typeface="Calibri Light" panose="020F0302020204030204" pitchFamily="34" charset="0"/>
              </a:rPr>
              <a:t> Focus on </a:t>
            </a:r>
            <a:r>
              <a:rPr lang="en-GB" sz="1400" dirty="0" err="1">
                <a:latin typeface="Calibri Light" panose="020F0302020204030204" pitchFamily="34" charset="0"/>
                <a:cs typeface="Calibri Light" panose="020F0302020204030204" pitchFamily="34" charset="0"/>
              </a:rPr>
              <a:t>TradNet</a:t>
            </a:r>
            <a:r>
              <a:rPr lang="en-GB" sz="1400" dirty="0">
                <a:latin typeface="Calibri Light" panose="020F0302020204030204" pitchFamily="34" charset="0"/>
                <a:cs typeface="Calibri Light" panose="020F0302020204030204" pitchFamily="34" charset="0"/>
              </a:rPr>
              <a:t> solutions, custom clearance, digital trade ecosystems, and how </a:t>
            </a:r>
            <a:r>
              <a:rPr lang="en-GB" sz="1400" dirty="0" err="1">
                <a:latin typeface="Calibri Light" panose="020F0302020204030204" pitchFamily="34" charset="0"/>
                <a:cs typeface="Calibri Light" panose="020F0302020204030204" pitchFamily="34" charset="0"/>
              </a:rPr>
              <a:t>Knowledgene</a:t>
            </a:r>
            <a:r>
              <a:rPr lang="en-GB" sz="1400" dirty="0">
                <a:latin typeface="Calibri Light" panose="020F0302020204030204" pitchFamily="34" charset="0"/>
                <a:cs typeface="Calibri Light" panose="020F0302020204030204" pitchFamily="34" charset="0"/>
              </a:rPr>
              <a:t> (an AI-based technology) powers these processes</a:t>
            </a:r>
            <a:r>
              <a:rPr lang="en-GB" sz="1400" dirty="0" smtClean="0">
                <a:latin typeface="Calibri Light" panose="020F0302020204030204" pitchFamily="34" charset="0"/>
                <a:cs typeface="Calibri Light" panose="020F0302020204030204" pitchFamily="34" charset="0"/>
              </a:rPr>
              <a:t>.</a:t>
            </a:r>
          </a:p>
          <a:p>
            <a:pPr lvl="1"/>
            <a:endParaRPr lang="en-GB" sz="1400" dirty="0">
              <a:latin typeface="Calibri Light" panose="020F0302020204030204" pitchFamily="34" charset="0"/>
              <a:cs typeface="Calibri Light" panose="020F0302020204030204" pitchFamily="34" charset="0"/>
            </a:endParaRPr>
          </a:p>
          <a:p>
            <a:pPr lvl="1"/>
            <a:r>
              <a:rPr lang="en-GB" sz="1400" b="1" u="sng" dirty="0" err="1">
                <a:latin typeface="Calibri Light" panose="020F0302020204030204" pitchFamily="34" charset="0"/>
                <a:cs typeface="Calibri Light" panose="020F0302020204030204" pitchFamily="34" charset="0"/>
              </a:rPr>
              <a:t>Fendy</a:t>
            </a:r>
            <a:r>
              <a:rPr lang="en-GB" sz="1400" u="sng" dirty="0">
                <a:latin typeface="Calibri Light" panose="020F0302020204030204" pitchFamily="34" charset="0"/>
                <a:cs typeface="Calibri Light" panose="020F0302020204030204" pitchFamily="34" charset="0"/>
              </a:rPr>
              <a:t>:</a:t>
            </a:r>
            <a:r>
              <a:rPr lang="en-GB" sz="1400" dirty="0">
                <a:latin typeface="Calibri Light" panose="020F0302020204030204" pitchFamily="34" charset="0"/>
                <a:cs typeface="Calibri Light" panose="020F0302020204030204" pitchFamily="34" charset="0"/>
              </a:rPr>
              <a:t> Explore the </a:t>
            </a:r>
            <a:r>
              <a:rPr lang="en-GB" sz="1400" dirty="0" err="1">
                <a:latin typeface="Calibri Light" panose="020F0302020204030204" pitchFamily="34" charset="0"/>
                <a:cs typeface="Calibri Light" panose="020F0302020204030204" pitchFamily="34" charset="0"/>
              </a:rPr>
              <a:t>Fendy</a:t>
            </a:r>
            <a:r>
              <a:rPr lang="en-GB" sz="1400" dirty="0">
                <a:latin typeface="Calibri Light" panose="020F0302020204030204" pitchFamily="34" charset="0"/>
                <a:cs typeface="Calibri Light" panose="020F0302020204030204" pitchFamily="34" charset="0"/>
              </a:rPr>
              <a:t> system (assuming this is a digital platform or product). Highlight its use cases in digital trade and logistics management.</a:t>
            </a:r>
          </a:p>
          <a:p>
            <a:pPr lvl="1"/>
            <a:r>
              <a:rPr lang="en-GB" sz="1400" b="1" dirty="0">
                <a:latin typeface="Calibri Light" panose="020F0302020204030204" pitchFamily="34" charset="0"/>
                <a:cs typeface="Calibri Light" panose="020F0302020204030204" pitchFamily="34" charset="0"/>
              </a:rPr>
              <a:t>Indian Ports Association</a:t>
            </a:r>
            <a:r>
              <a:rPr lang="en-GB" sz="1400" dirty="0">
                <a:latin typeface="Calibri Light" panose="020F0302020204030204" pitchFamily="34" charset="0"/>
                <a:cs typeface="Calibri Light" panose="020F0302020204030204" pitchFamily="34" charset="0"/>
              </a:rPr>
              <a:t>: Content around digital transformation of ports, automation, and trade facilitation in India.</a:t>
            </a:r>
          </a:p>
          <a:p>
            <a:endParaRPr lang="en-IN" sz="1400" b="1" u="sng" dirty="0">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357597061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hidden="1">
            <a:extLst>
              <a:ext uri="{FF2B5EF4-FFF2-40B4-BE49-F238E27FC236}">
                <a16:creationId xmlns:a16="http://schemas.microsoft.com/office/drawing/2014/main" id="{9FDB6406-0CDB-4213-A1B6-DE47D953FED3}"/>
              </a:ext>
            </a:extLst>
          </p:cNvPr>
          <p:cNvSpPr>
            <a:spLocks noGrp="1"/>
          </p:cNvSpPr>
          <p:nvPr>
            <p:ph type="title" idx="4294967295"/>
          </p:nvPr>
        </p:nvSpPr>
        <p:spPr>
          <a:xfrm>
            <a:off x="0" y="365125"/>
            <a:ext cx="10515600" cy="1325563"/>
          </a:xfrm>
        </p:spPr>
        <p:txBody>
          <a:bodyPr/>
          <a:lstStyle/>
          <a:p>
            <a:r>
              <a:rPr lang="en-US" dirty="0"/>
              <a:t>Project analysis slide 3</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smtClean="0">
                <a:solidFill>
                  <a:schemeClr val="tx1">
                    <a:lumMod val="75000"/>
                    <a:lumOff val="25000"/>
                  </a:schemeClr>
                </a:solidFill>
              </a:rPr>
              <a:t>Topics Covered</a:t>
            </a:r>
            <a:r>
              <a:rPr lang="en-US" sz="2800" dirty="0">
                <a:solidFill>
                  <a:schemeClr val="tx1">
                    <a:lumMod val="75000"/>
                    <a:lumOff val="25000"/>
                  </a:schemeClr>
                </a:solidFill>
              </a:rPr>
              <a:t/>
            </a:r>
            <a:br>
              <a:rPr lang="en-US" sz="2800" dirty="0">
                <a:solidFill>
                  <a:schemeClr val="tx1">
                    <a:lumMod val="75000"/>
                    <a:lumOff val="25000"/>
                  </a:schemeClr>
                </a:solidFill>
              </a:rPr>
            </a:b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2" name="Trapezoid 1">
            <a:extLst>
              <a:ext uri="{FF2B5EF4-FFF2-40B4-BE49-F238E27FC236}">
                <a16:creationId xmlns:a16="http://schemas.microsoft.com/office/drawing/2014/main" id="{5B804E9F-B6B5-41F9-9B63-9AF435FDC2B7}"/>
              </a:ext>
              <a:ext uri="{C183D7F6-B498-43B3-948B-1728B52AA6E4}">
                <adec:decorative xmlns="" xmlns:adec="http://schemas.microsoft.com/office/drawing/2017/decorative" val="1"/>
              </a:ext>
            </a:extLst>
          </p:cNvPr>
          <p:cNvSpPr/>
          <p:nvPr/>
        </p:nvSpPr>
        <p:spPr>
          <a:xfrm rot="5400000">
            <a:off x="-405667" y="2673357"/>
            <a:ext cx="4336142" cy="2044685"/>
          </a:xfrm>
          <a:prstGeom prst="trapezoid">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Trapezoid 42">
            <a:extLst>
              <a:ext uri="{FF2B5EF4-FFF2-40B4-BE49-F238E27FC236}">
                <a16:creationId xmlns:a16="http://schemas.microsoft.com/office/drawing/2014/main" id="{0092C447-C8E1-4B12-B012-E6D21CBB1FBE}"/>
              </a:ext>
              <a:ext uri="{C183D7F6-B498-43B3-948B-1728B52AA6E4}">
                <adec:decorative xmlns="" xmlns:adec="http://schemas.microsoft.com/office/drawing/2017/decorative" val="1"/>
              </a:ext>
            </a:extLst>
          </p:cNvPr>
          <p:cNvSpPr/>
          <p:nvPr/>
        </p:nvSpPr>
        <p:spPr>
          <a:xfrm rot="5400000">
            <a:off x="1761132" y="2673357"/>
            <a:ext cx="4336142" cy="2044685"/>
          </a:xfrm>
          <a:prstGeom prst="trapezoid">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Trapezoid 43">
            <a:extLst>
              <a:ext uri="{FF2B5EF4-FFF2-40B4-BE49-F238E27FC236}">
                <a16:creationId xmlns:a16="http://schemas.microsoft.com/office/drawing/2014/main" id="{7E139379-1914-4446-8D6D-984A47041A54}"/>
              </a:ext>
              <a:ext uri="{C183D7F6-B498-43B3-948B-1728B52AA6E4}">
                <adec:decorative xmlns="" xmlns:adec="http://schemas.microsoft.com/office/drawing/2017/decorative" val="1"/>
              </a:ext>
            </a:extLst>
          </p:cNvPr>
          <p:cNvSpPr/>
          <p:nvPr/>
        </p:nvSpPr>
        <p:spPr>
          <a:xfrm rot="5400000">
            <a:off x="3927930" y="2673357"/>
            <a:ext cx="4336142" cy="2044685"/>
          </a:xfrm>
          <a:prstGeom prst="trapezoid">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Trapezoid 44">
            <a:extLst>
              <a:ext uri="{FF2B5EF4-FFF2-40B4-BE49-F238E27FC236}">
                <a16:creationId xmlns:a16="http://schemas.microsoft.com/office/drawing/2014/main" id="{F79B51BB-1B30-4ED8-B26D-21EE8BC675B2}"/>
              </a:ext>
              <a:ext uri="{C183D7F6-B498-43B3-948B-1728B52AA6E4}">
                <adec:decorative xmlns="" xmlns:adec="http://schemas.microsoft.com/office/drawing/2017/decorative" val="1"/>
              </a:ext>
            </a:extLst>
          </p:cNvPr>
          <p:cNvSpPr/>
          <p:nvPr/>
        </p:nvSpPr>
        <p:spPr>
          <a:xfrm rot="5400000">
            <a:off x="6102124" y="2631261"/>
            <a:ext cx="4336142" cy="2044685"/>
          </a:xfrm>
          <a:prstGeom prst="trapezoid">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Trapezoid 45">
            <a:extLst>
              <a:ext uri="{FF2B5EF4-FFF2-40B4-BE49-F238E27FC236}">
                <a16:creationId xmlns:a16="http://schemas.microsoft.com/office/drawing/2014/main" id="{89DA262E-0502-4E65-8ABA-E063880EAC4C}"/>
              </a:ext>
              <a:ext uri="{C183D7F6-B498-43B3-948B-1728B52AA6E4}">
                <adec:decorative xmlns="" xmlns:adec="http://schemas.microsoft.com/office/drawing/2017/decorative" val="1"/>
              </a:ext>
            </a:extLst>
          </p:cNvPr>
          <p:cNvSpPr/>
          <p:nvPr/>
        </p:nvSpPr>
        <p:spPr>
          <a:xfrm rot="5400000">
            <a:off x="8263685" y="2673357"/>
            <a:ext cx="4336142" cy="2044685"/>
          </a:xfrm>
          <a:prstGeom prst="trapezoid">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3F19BFA5-D0CA-4CF0-8499-504D956B6563}"/>
              </a:ext>
            </a:extLst>
          </p:cNvPr>
          <p:cNvSpPr/>
          <p:nvPr/>
        </p:nvSpPr>
        <p:spPr>
          <a:xfrm>
            <a:off x="1075526" y="2795924"/>
            <a:ext cx="1371600" cy="246221"/>
          </a:xfrm>
          <a:prstGeom prst="rect">
            <a:avLst/>
          </a:prstGeom>
        </p:spPr>
        <p:txBody>
          <a:bodyPr wrap="square" lIns="0" tIns="0" rIns="0" bIns="0">
            <a:spAutoFit/>
          </a:bodyPr>
          <a:lstStyle/>
          <a:p>
            <a:pPr algn="ctr"/>
            <a:r>
              <a:rPr lang="en-US" sz="1600" b="1" dirty="0" smtClean="0">
                <a:solidFill>
                  <a:schemeClr val="bg1"/>
                </a:solidFill>
              </a:rPr>
              <a:t>On-Page SEO</a:t>
            </a:r>
            <a:endParaRPr lang="en-US" sz="1600" b="1" dirty="0">
              <a:solidFill>
                <a:schemeClr val="bg1"/>
              </a:solidFill>
            </a:endParaRPr>
          </a:p>
        </p:txBody>
      </p:sp>
      <p:sp>
        <p:nvSpPr>
          <p:cNvPr id="47" name="Rectangle 46">
            <a:extLst>
              <a:ext uri="{FF2B5EF4-FFF2-40B4-BE49-F238E27FC236}">
                <a16:creationId xmlns:a16="http://schemas.microsoft.com/office/drawing/2014/main" id="{1751D31D-3535-411D-8BAC-95CCC90AB185}"/>
              </a:ext>
            </a:extLst>
          </p:cNvPr>
          <p:cNvSpPr/>
          <p:nvPr/>
        </p:nvSpPr>
        <p:spPr>
          <a:xfrm>
            <a:off x="3243403" y="2886560"/>
            <a:ext cx="1371600" cy="246221"/>
          </a:xfrm>
          <a:prstGeom prst="rect">
            <a:avLst/>
          </a:prstGeom>
        </p:spPr>
        <p:txBody>
          <a:bodyPr wrap="square" lIns="0" tIns="0" rIns="0" bIns="0">
            <a:spAutoFit/>
          </a:bodyPr>
          <a:lstStyle/>
          <a:p>
            <a:pPr algn="ctr"/>
            <a:r>
              <a:rPr lang="en-US" sz="1600" b="1" dirty="0" smtClean="0">
                <a:solidFill>
                  <a:schemeClr val="bg1"/>
                </a:solidFill>
              </a:rPr>
              <a:t>Off-Page SEO</a:t>
            </a:r>
            <a:endParaRPr lang="en-US" sz="1600" b="1" dirty="0">
              <a:solidFill>
                <a:schemeClr val="bg1"/>
              </a:solidFill>
            </a:endParaRPr>
          </a:p>
        </p:txBody>
      </p:sp>
      <p:sp>
        <p:nvSpPr>
          <p:cNvPr id="48" name="Rectangle 47">
            <a:extLst>
              <a:ext uri="{FF2B5EF4-FFF2-40B4-BE49-F238E27FC236}">
                <a16:creationId xmlns:a16="http://schemas.microsoft.com/office/drawing/2014/main" id="{FA4D735A-8F75-4E2A-8F1A-CC303B0718BA}"/>
              </a:ext>
            </a:extLst>
          </p:cNvPr>
          <p:cNvSpPr/>
          <p:nvPr/>
        </p:nvSpPr>
        <p:spPr>
          <a:xfrm>
            <a:off x="5409122" y="2531356"/>
            <a:ext cx="1371600" cy="492443"/>
          </a:xfrm>
          <a:prstGeom prst="rect">
            <a:avLst/>
          </a:prstGeom>
        </p:spPr>
        <p:txBody>
          <a:bodyPr wrap="square" lIns="0" tIns="0" rIns="0" bIns="0">
            <a:spAutoFit/>
          </a:bodyPr>
          <a:lstStyle/>
          <a:p>
            <a:pPr algn="ctr"/>
            <a:r>
              <a:rPr lang="en-US" sz="1600" b="1" dirty="0" smtClean="0">
                <a:solidFill>
                  <a:schemeClr val="bg1"/>
                </a:solidFill>
              </a:rPr>
              <a:t>Keyword Research</a:t>
            </a:r>
            <a:endParaRPr lang="en-US" sz="1600" b="1" dirty="0">
              <a:solidFill>
                <a:schemeClr val="bg1"/>
              </a:solidFill>
            </a:endParaRPr>
          </a:p>
        </p:txBody>
      </p:sp>
      <p:sp>
        <p:nvSpPr>
          <p:cNvPr id="49" name="Rectangle 48">
            <a:extLst>
              <a:ext uri="{FF2B5EF4-FFF2-40B4-BE49-F238E27FC236}">
                <a16:creationId xmlns:a16="http://schemas.microsoft.com/office/drawing/2014/main" id="{54AB9282-0505-49EB-AABF-998083225E3A}"/>
              </a:ext>
            </a:extLst>
          </p:cNvPr>
          <p:cNvSpPr/>
          <p:nvPr/>
        </p:nvSpPr>
        <p:spPr>
          <a:xfrm>
            <a:off x="7584395" y="2820668"/>
            <a:ext cx="1371600" cy="246221"/>
          </a:xfrm>
          <a:prstGeom prst="rect">
            <a:avLst/>
          </a:prstGeom>
        </p:spPr>
        <p:txBody>
          <a:bodyPr wrap="square" lIns="0" tIns="0" rIns="0" bIns="0">
            <a:spAutoFit/>
          </a:bodyPr>
          <a:lstStyle/>
          <a:p>
            <a:pPr algn="ctr"/>
            <a:r>
              <a:rPr lang="en-US" sz="1600" b="1" dirty="0" smtClean="0">
                <a:solidFill>
                  <a:schemeClr val="bg1"/>
                </a:solidFill>
              </a:rPr>
              <a:t>Content Audit</a:t>
            </a:r>
            <a:endParaRPr lang="en-US" sz="1600" b="1" dirty="0">
              <a:solidFill>
                <a:schemeClr val="bg1"/>
              </a:solidFill>
            </a:endParaRPr>
          </a:p>
        </p:txBody>
      </p:sp>
      <p:sp>
        <p:nvSpPr>
          <p:cNvPr id="50" name="Rectangle 49">
            <a:extLst>
              <a:ext uri="{FF2B5EF4-FFF2-40B4-BE49-F238E27FC236}">
                <a16:creationId xmlns:a16="http://schemas.microsoft.com/office/drawing/2014/main" id="{D668C4B5-BCEC-465A-ADA5-6A054B15F7A3}"/>
              </a:ext>
            </a:extLst>
          </p:cNvPr>
          <p:cNvSpPr/>
          <p:nvPr/>
        </p:nvSpPr>
        <p:spPr>
          <a:xfrm>
            <a:off x="9759252" y="2503802"/>
            <a:ext cx="1371600" cy="246221"/>
          </a:xfrm>
          <a:prstGeom prst="rect">
            <a:avLst/>
          </a:prstGeom>
        </p:spPr>
        <p:txBody>
          <a:bodyPr wrap="square" lIns="0" tIns="0" rIns="0" bIns="0">
            <a:spAutoFit/>
          </a:bodyPr>
          <a:lstStyle/>
          <a:p>
            <a:pPr algn="ctr"/>
            <a:r>
              <a:rPr lang="en-US" sz="1600" b="1" dirty="0" smtClean="0">
                <a:solidFill>
                  <a:schemeClr val="bg1"/>
                </a:solidFill>
              </a:rPr>
              <a:t>Technical SEO</a:t>
            </a:r>
            <a:endParaRPr lang="en-US" sz="1600" b="1" dirty="0">
              <a:solidFill>
                <a:schemeClr val="bg1"/>
              </a:solidFill>
            </a:endParaRPr>
          </a:p>
        </p:txBody>
      </p:sp>
      <p:sp>
        <p:nvSpPr>
          <p:cNvPr id="51" name="Rectangle 50">
            <a:extLst>
              <a:ext uri="{FF2B5EF4-FFF2-40B4-BE49-F238E27FC236}">
                <a16:creationId xmlns:a16="http://schemas.microsoft.com/office/drawing/2014/main" id="{8AA18108-5B8B-4147-84A7-D30A16BEC4EA}"/>
              </a:ext>
            </a:extLst>
          </p:cNvPr>
          <p:cNvSpPr/>
          <p:nvPr/>
        </p:nvSpPr>
        <p:spPr>
          <a:xfrm>
            <a:off x="885305" y="3105207"/>
            <a:ext cx="1752042" cy="2410468"/>
          </a:xfrm>
          <a:prstGeom prst="rect">
            <a:avLst/>
          </a:prstGeom>
        </p:spPr>
        <p:txBody>
          <a:bodyPr wrap="square" lIns="0" tIns="0" rIns="0" bIns="0" anchor="t">
            <a:spAutoFit/>
          </a:bodyPr>
          <a:lstStyle/>
          <a:p>
            <a:pPr algn="ctr">
              <a:lnSpc>
                <a:spcPts val="1900"/>
              </a:lnSpc>
            </a:pPr>
            <a:r>
              <a:rPr lang="en-GB" sz="1200" dirty="0">
                <a:solidFill>
                  <a:schemeClr val="bg1"/>
                </a:solidFill>
              </a:rPr>
              <a:t>An on-page SEO audit is a review of a website's elements to ensure they're optimized for search engines and user experience. It's like a health check for your website that can help you identify areas for improvement and growth.</a:t>
            </a:r>
            <a:endParaRPr lang="en-US" sz="1200" dirty="0">
              <a:solidFill>
                <a:schemeClr val="bg1"/>
              </a:solidFill>
              <a:cs typeface="Segoe UI" panose="020B0502040204020203" pitchFamily="34" charset="0"/>
            </a:endParaRPr>
          </a:p>
        </p:txBody>
      </p:sp>
      <p:sp>
        <p:nvSpPr>
          <p:cNvPr id="52" name="Rectangle 51">
            <a:extLst>
              <a:ext uri="{FF2B5EF4-FFF2-40B4-BE49-F238E27FC236}">
                <a16:creationId xmlns:a16="http://schemas.microsoft.com/office/drawing/2014/main" id="{A8534162-B6E2-4579-9DAD-AD8DE07459BC}"/>
              </a:ext>
            </a:extLst>
          </p:cNvPr>
          <p:cNvSpPr/>
          <p:nvPr/>
        </p:nvSpPr>
        <p:spPr>
          <a:xfrm>
            <a:off x="3034306" y="3390909"/>
            <a:ext cx="1752042" cy="1928990"/>
          </a:xfrm>
          <a:prstGeom prst="rect">
            <a:avLst/>
          </a:prstGeom>
        </p:spPr>
        <p:txBody>
          <a:bodyPr wrap="square" lIns="0" tIns="0" rIns="0" bIns="0" anchor="t">
            <a:spAutoFit/>
          </a:bodyPr>
          <a:lstStyle/>
          <a:p>
            <a:pPr algn="ctr">
              <a:lnSpc>
                <a:spcPts val="1900"/>
              </a:lnSpc>
            </a:pPr>
            <a:r>
              <a:rPr lang="en-GB" sz="1400" dirty="0">
                <a:solidFill>
                  <a:schemeClr val="bg1"/>
                </a:solidFill>
              </a:rPr>
              <a:t>An off-page SEO audit </a:t>
            </a:r>
            <a:r>
              <a:rPr lang="en-GB" sz="1400" dirty="0">
                <a:solidFill>
                  <a:schemeClr val="bg1"/>
                </a:solidFill>
              </a:rPr>
              <a:t>examines the activities that take place outside of a website to determine its search engine ranking, credibility, and authority</a:t>
            </a:r>
            <a:r>
              <a:rPr lang="en-GB" sz="1400" dirty="0">
                <a:solidFill>
                  <a:schemeClr val="bg1"/>
                </a:solidFill>
              </a:rPr>
              <a:t>.</a:t>
            </a:r>
            <a:endParaRPr lang="en-US" sz="1400" dirty="0">
              <a:solidFill>
                <a:schemeClr val="bg1"/>
              </a:solidFill>
              <a:cs typeface="Segoe UI" panose="020B0502040204020203" pitchFamily="34" charset="0"/>
            </a:endParaRPr>
          </a:p>
        </p:txBody>
      </p:sp>
      <p:sp>
        <p:nvSpPr>
          <p:cNvPr id="53" name="Rectangle 52">
            <a:extLst>
              <a:ext uri="{FF2B5EF4-FFF2-40B4-BE49-F238E27FC236}">
                <a16:creationId xmlns:a16="http://schemas.microsoft.com/office/drawing/2014/main" id="{E1535E1C-6EBC-45D8-BCE1-D5B947A61FB6}"/>
              </a:ext>
            </a:extLst>
          </p:cNvPr>
          <p:cNvSpPr/>
          <p:nvPr/>
        </p:nvSpPr>
        <p:spPr>
          <a:xfrm>
            <a:off x="5218901" y="3105207"/>
            <a:ext cx="1752042" cy="2192908"/>
          </a:xfrm>
          <a:prstGeom prst="rect">
            <a:avLst/>
          </a:prstGeom>
        </p:spPr>
        <p:txBody>
          <a:bodyPr wrap="square" lIns="0" tIns="0" rIns="0" bIns="0" anchor="t">
            <a:spAutoFit/>
          </a:bodyPr>
          <a:lstStyle/>
          <a:p>
            <a:pPr algn="ctr">
              <a:lnSpc>
                <a:spcPts val="1900"/>
              </a:lnSpc>
            </a:pPr>
            <a:r>
              <a:rPr lang="en-GB" sz="1200" dirty="0">
                <a:solidFill>
                  <a:schemeClr val="bg1"/>
                </a:solidFill>
              </a:rPr>
              <a:t>Keyword research can help your content be more visible and get more traffic</a:t>
            </a:r>
            <a:r>
              <a:rPr lang="en-GB" sz="1200" dirty="0" smtClean="0">
                <a:solidFill>
                  <a:schemeClr val="bg1"/>
                </a:solidFill>
              </a:rPr>
              <a:t>. Keyword </a:t>
            </a:r>
            <a:r>
              <a:rPr lang="en-GB" sz="1200" dirty="0">
                <a:solidFill>
                  <a:schemeClr val="bg1"/>
                </a:solidFill>
              </a:rPr>
              <a:t>audits can help you understand market trends, user </a:t>
            </a:r>
            <a:r>
              <a:rPr lang="en-GB" sz="1200" dirty="0" smtClean="0">
                <a:solidFill>
                  <a:schemeClr val="bg1"/>
                </a:solidFill>
              </a:rPr>
              <a:t>behaviour </a:t>
            </a:r>
            <a:r>
              <a:rPr lang="en-GB" sz="1200" dirty="0">
                <a:solidFill>
                  <a:schemeClr val="bg1"/>
                </a:solidFill>
              </a:rPr>
              <a:t>and your competitors. This can help you refine your SEO strategy.</a:t>
            </a:r>
            <a:endParaRPr lang="en-US" sz="1200" dirty="0">
              <a:solidFill>
                <a:schemeClr val="bg1"/>
              </a:solidFill>
              <a:cs typeface="Segoe UI" panose="020B0502040204020203" pitchFamily="34" charset="0"/>
            </a:endParaRPr>
          </a:p>
        </p:txBody>
      </p:sp>
      <p:sp>
        <p:nvSpPr>
          <p:cNvPr id="54" name="Rectangle 53">
            <a:extLst>
              <a:ext uri="{FF2B5EF4-FFF2-40B4-BE49-F238E27FC236}">
                <a16:creationId xmlns:a16="http://schemas.microsoft.com/office/drawing/2014/main" id="{28FF18A5-7B4E-4493-B38D-E732E033F82F}"/>
              </a:ext>
            </a:extLst>
          </p:cNvPr>
          <p:cNvSpPr/>
          <p:nvPr/>
        </p:nvSpPr>
        <p:spPr>
          <a:xfrm>
            <a:off x="7381497" y="3208519"/>
            <a:ext cx="1752042" cy="2166812"/>
          </a:xfrm>
          <a:prstGeom prst="rect">
            <a:avLst/>
          </a:prstGeom>
        </p:spPr>
        <p:txBody>
          <a:bodyPr wrap="square" lIns="0" tIns="0" rIns="0" bIns="0" anchor="t">
            <a:spAutoFit/>
          </a:bodyPr>
          <a:lstStyle/>
          <a:p>
            <a:pPr algn="ctr">
              <a:lnSpc>
                <a:spcPts val="1900"/>
              </a:lnSpc>
            </a:pPr>
            <a:r>
              <a:rPr lang="en-GB" sz="1200" dirty="0">
                <a:solidFill>
                  <a:schemeClr val="bg1"/>
                </a:solidFill>
              </a:rPr>
              <a:t>An SEO content strategy is a plan for creating and optimizing content to improve a website's search engine ranking and traffic. It includes a variety of tasks, such as keyword research, content creation, and promotion.</a:t>
            </a:r>
            <a:endParaRPr lang="en-US" sz="1200" dirty="0">
              <a:solidFill>
                <a:schemeClr val="bg1"/>
              </a:solidFill>
              <a:cs typeface="Segoe UI" panose="020B0502040204020203" pitchFamily="34" charset="0"/>
            </a:endParaRPr>
          </a:p>
        </p:txBody>
      </p:sp>
      <p:sp>
        <p:nvSpPr>
          <p:cNvPr id="55" name="Rectangle 54">
            <a:extLst>
              <a:ext uri="{FF2B5EF4-FFF2-40B4-BE49-F238E27FC236}">
                <a16:creationId xmlns:a16="http://schemas.microsoft.com/office/drawing/2014/main" id="{5BCD242F-9A97-473E-8E17-3F6C3C75CE68}"/>
              </a:ext>
            </a:extLst>
          </p:cNvPr>
          <p:cNvSpPr/>
          <p:nvPr/>
        </p:nvSpPr>
        <p:spPr>
          <a:xfrm>
            <a:off x="9555735" y="2820668"/>
            <a:ext cx="1752042" cy="2654125"/>
          </a:xfrm>
          <a:prstGeom prst="rect">
            <a:avLst/>
          </a:prstGeom>
        </p:spPr>
        <p:txBody>
          <a:bodyPr wrap="square" lIns="0" tIns="0" rIns="0" bIns="0" anchor="t">
            <a:spAutoFit/>
          </a:bodyPr>
          <a:lstStyle/>
          <a:p>
            <a:pPr algn="ctr">
              <a:lnSpc>
                <a:spcPts val="1900"/>
              </a:lnSpc>
            </a:pPr>
            <a:r>
              <a:rPr lang="en-GB" sz="1200" dirty="0">
                <a:solidFill>
                  <a:schemeClr val="bg1"/>
                </a:solidFill>
              </a:rPr>
              <a:t>A technical SEO audit, also known as a technical site audit, is a review of your website's technical components to ensure it's optimized for search engines. It helps you identify and fix issues that could affect your website's search engine visibility and online presence.</a:t>
            </a:r>
            <a:endParaRPr lang="en-US" sz="1200" dirty="0">
              <a:solidFill>
                <a:schemeClr val="bg1"/>
              </a:solidFill>
              <a:cs typeface="Segoe UI" panose="020B0502040204020203" pitchFamily="34" charset="0"/>
            </a:endParaRPr>
          </a:p>
        </p:txBody>
      </p:sp>
      <p:sp>
        <p:nvSpPr>
          <p:cNvPr id="56" name="Freeform 4197" descr="Icon of shopping cart.">
            <a:extLst>
              <a:ext uri="{FF2B5EF4-FFF2-40B4-BE49-F238E27FC236}">
                <a16:creationId xmlns:a16="http://schemas.microsoft.com/office/drawing/2014/main" id="{DEC447B3-FDD1-438D-A671-84CC56DF3DFC}"/>
              </a:ext>
            </a:extLst>
          </p:cNvPr>
          <p:cNvSpPr>
            <a:spLocks noEditPoints="1"/>
          </p:cNvSpPr>
          <p:nvPr/>
        </p:nvSpPr>
        <p:spPr bwMode="auto">
          <a:xfrm>
            <a:off x="1572237" y="2313021"/>
            <a:ext cx="380334" cy="348640"/>
          </a:xfrm>
          <a:custGeom>
            <a:avLst/>
            <a:gdLst>
              <a:gd name="T0" fmla="*/ 540 w 901"/>
              <a:gd name="T1" fmla="*/ 161 h 826"/>
              <a:gd name="T2" fmla="*/ 360 w 901"/>
              <a:gd name="T3" fmla="*/ 255 h 826"/>
              <a:gd name="T4" fmla="*/ 360 w 901"/>
              <a:gd name="T5" fmla="*/ 255 h 826"/>
              <a:gd name="T6" fmla="*/ 201 w 901"/>
              <a:gd name="T7" fmla="*/ 255 h 826"/>
              <a:gd name="T8" fmla="*/ 749 w 901"/>
              <a:gd name="T9" fmla="*/ 46 h 826"/>
              <a:gd name="T10" fmla="*/ 692 w 901"/>
              <a:gd name="T11" fmla="*/ 248 h 826"/>
              <a:gd name="T12" fmla="*/ 568 w 901"/>
              <a:gd name="T13" fmla="*/ 103 h 826"/>
              <a:gd name="T14" fmla="*/ 556 w 901"/>
              <a:gd name="T15" fmla="*/ 104 h 826"/>
              <a:gd name="T16" fmla="*/ 341 w 901"/>
              <a:gd name="T17" fmla="*/ 135 h 826"/>
              <a:gd name="T18" fmla="*/ 333 w 901"/>
              <a:gd name="T19" fmla="*/ 141 h 826"/>
              <a:gd name="T20" fmla="*/ 330 w 901"/>
              <a:gd name="T21" fmla="*/ 255 h 826"/>
              <a:gd name="T22" fmla="*/ 120 w 901"/>
              <a:gd name="T23" fmla="*/ 4 h 826"/>
              <a:gd name="T24" fmla="*/ 109 w 901"/>
              <a:gd name="T25" fmla="*/ 0 h 826"/>
              <a:gd name="T26" fmla="*/ 5 w 901"/>
              <a:gd name="T27" fmla="*/ 48 h 826"/>
              <a:gd name="T28" fmla="*/ 0 w 901"/>
              <a:gd name="T29" fmla="*/ 58 h 826"/>
              <a:gd name="T30" fmla="*/ 82 w 901"/>
              <a:gd name="T31" fmla="*/ 255 h 826"/>
              <a:gd name="T32" fmla="*/ 5 w 901"/>
              <a:gd name="T33" fmla="*/ 259 h 826"/>
              <a:gd name="T34" fmla="*/ 0 w 901"/>
              <a:gd name="T35" fmla="*/ 271 h 826"/>
              <a:gd name="T36" fmla="*/ 120 w 901"/>
              <a:gd name="T37" fmla="*/ 643 h 826"/>
              <a:gd name="T38" fmla="*/ 589 w 901"/>
              <a:gd name="T39" fmla="*/ 676 h 826"/>
              <a:gd name="T40" fmla="*/ 157 w 901"/>
              <a:gd name="T41" fmla="*/ 679 h 826"/>
              <a:gd name="T42" fmla="*/ 131 w 901"/>
              <a:gd name="T43" fmla="*/ 693 h 826"/>
              <a:gd name="T44" fmla="*/ 113 w 901"/>
              <a:gd name="T45" fmla="*/ 716 h 826"/>
              <a:gd name="T46" fmla="*/ 105 w 901"/>
              <a:gd name="T47" fmla="*/ 744 h 826"/>
              <a:gd name="T48" fmla="*/ 108 w 901"/>
              <a:gd name="T49" fmla="*/ 774 h 826"/>
              <a:gd name="T50" fmla="*/ 122 w 901"/>
              <a:gd name="T51" fmla="*/ 798 h 826"/>
              <a:gd name="T52" fmla="*/ 144 w 901"/>
              <a:gd name="T53" fmla="*/ 818 h 826"/>
              <a:gd name="T54" fmla="*/ 172 w 901"/>
              <a:gd name="T55" fmla="*/ 826 h 826"/>
              <a:gd name="T56" fmla="*/ 202 w 901"/>
              <a:gd name="T57" fmla="*/ 823 h 826"/>
              <a:gd name="T58" fmla="*/ 228 w 901"/>
              <a:gd name="T59" fmla="*/ 809 h 826"/>
              <a:gd name="T60" fmla="*/ 246 w 901"/>
              <a:gd name="T61" fmla="*/ 787 h 826"/>
              <a:gd name="T62" fmla="*/ 255 w 901"/>
              <a:gd name="T63" fmla="*/ 759 h 826"/>
              <a:gd name="T64" fmla="*/ 246 w 901"/>
              <a:gd name="T65" fmla="*/ 716 h 826"/>
              <a:gd name="T66" fmla="*/ 514 w 901"/>
              <a:gd name="T67" fmla="*/ 727 h 826"/>
              <a:gd name="T68" fmla="*/ 512 w 901"/>
              <a:gd name="T69" fmla="*/ 766 h 826"/>
              <a:gd name="T70" fmla="*/ 523 w 901"/>
              <a:gd name="T71" fmla="*/ 793 h 826"/>
              <a:gd name="T72" fmla="*/ 543 w 901"/>
              <a:gd name="T73" fmla="*/ 813 h 826"/>
              <a:gd name="T74" fmla="*/ 570 w 901"/>
              <a:gd name="T75" fmla="*/ 825 h 826"/>
              <a:gd name="T76" fmla="*/ 601 w 901"/>
              <a:gd name="T77" fmla="*/ 825 h 826"/>
              <a:gd name="T78" fmla="*/ 628 w 901"/>
              <a:gd name="T79" fmla="*/ 813 h 826"/>
              <a:gd name="T80" fmla="*/ 648 w 901"/>
              <a:gd name="T81" fmla="*/ 793 h 826"/>
              <a:gd name="T82" fmla="*/ 659 w 901"/>
              <a:gd name="T83" fmla="*/ 766 h 826"/>
              <a:gd name="T84" fmla="*/ 658 w 901"/>
              <a:gd name="T85" fmla="*/ 730 h 826"/>
              <a:gd name="T86" fmla="*/ 635 w 901"/>
              <a:gd name="T87" fmla="*/ 695 h 826"/>
              <a:gd name="T88" fmla="*/ 630 w 901"/>
              <a:gd name="T89" fmla="*/ 635 h 826"/>
              <a:gd name="T90" fmla="*/ 886 w 901"/>
              <a:gd name="T91" fmla="*/ 75 h 826"/>
              <a:gd name="T92" fmla="*/ 897 w 901"/>
              <a:gd name="T93" fmla="*/ 70 h 826"/>
              <a:gd name="T94" fmla="*/ 901 w 901"/>
              <a:gd name="T95" fmla="*/ 60 h 826"/>
              <a:gd name="T96" fmla="*/ 897 w 901"/>
              <a:gd name="T97" fmla="*/ 49 h 826"/>
              <a:gd name="T98" fmla="*/ 886 w 901"/>
              <a:gd name="T99" fmla="*/ 45 h 8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01" h="826">
                <a:moveTo>
                  <a:pt x="442" y="255"/>
                </a:moveTo>
                <a:lnTo>
                  <a:pt x="540" y="161"/>
                </a:lnTo>
                <a:lnTo>
                  <a:pt x="540" y="161"/>
                </a:lnTo>
                <a:lnTo>
                  <a:pt x="540" y="161"/>
                </a:lnTo>
                <a:lnTo>
                  <a:pt x="562" y="139"/>
                </a:lnTo>
                <a:lnTo>
                  <a:pt x="659" y="255"/>
                </a:lnTo>
                <a:lnTo>
                  <a:pt x="442" y="255"/>
                </a:lnTo>
                <a:close/>
                <a:moveTo>
                  <a:pt x="360" y="255"/>
                </a:moveTo>
                <a:lnTo>
                  <a:pt x="360" y="165"/>
                </a:lnTo>
                <a:lnTo>
                  <a:pt x="493" y="165"/>
                </a:lnTo>
                <a:lnTo>
                  <a:pt x="399" y="255"/>
                </a:lnTo>
                <a:lnTo>
                  <a:pt x="360" y="255"/>
                </a:lnTo>
                <a:close/>
                <a:moveTo>
                  <a:pt x="114" y="255"/>
                </a:moveTo>
                <a:lnTo>
                  <a:pt x="34" y="67"/>
                </a:lnTo>
                <a:lnTo>
                  <a:pt x="101" y="35"/>
                </a:lnTo>
                <a:lnTo>
                  <a:pt x="201" y="255"/>
                </a:lnTo>
                <a:lnTo>
                  <a:pt x="114" y="255"/>
                </a:lnTo>
                <a:close/>
                <a:moveTo>
                  <a:pt x="886" y="45"/>
                </a:moveTo>
                <a:lnTo>
                  <a:pt x="753" y="45"/>
                </a:lnTo>
                <a:lnTo>
                  <a:pt x="749" y="46"/>
                </a:lnTo>
                <a:lnTo>
                  <a:pt x="745" y="48"/>
                </a:lnTo>
                <a:lnTo>
                  <a:pt x="740" y="51"/>
                </a:lnTo>
                <a:lnTo>
                  <a:pt x="739" y="57"/>
                </a:lnTo>
                <a:lnTo>
                  <a:pt x="692" y="248"/>
                </a:lnTo>
                <a:lnTo>
                  <a:pt x="575" y="107"/>
                </a:lnTo>
                <a:lnTo>
                  <a:pt x="573" y="105"/>
                </a:lnTo>
                <a:lnTo>
                  <a:pt x="571" y="104"/>
                </a:lnTo>
                <a:lnTo>
                  <a:pt x="568" y="103"/>
                </a:lnTo>
                <a:lnTo>
                  <a:pt x="564" y="102"/>
                </a:lnTo>
                <a:lnTo>
                  <a:pt x="561" y="102"/>
                </a:lnTo>
                <a:lnTo>
                  <a:pt x="559" y="103"/>
                </a:lnTo>
                <a:lnTo>
                  <a:pt x="556" y="104"/>
                </a:lnTo>
                <a:lnTo>
                  <a:pt x="554" y="106"/>
                </a:lnTo>
                <a:lnTo>
                  <a:pt x="524" y="135"/>
                </a:lnTo>
                <a:lnTo>
                  <a:pt x="345" y="135"/>
                </a:lnTo>
                <a:lnTo>
                  <a:pt x="341" y="135"/>
                </a:lnTo>
                <a:lnTo>
                  <a:pt x="339" y="136"/>
                </a:lnTo>
                <a:lnTo>
                  <a:pt x="336" y="138"/>
                </a:lnTo>
                <a:lnTo>
                  <a:pt x="334" y="139"/>
                </a:lnTo>
                <a:lnTo>
                  <a:pt x="333" y="141"/>
                </a:lnTo>
                <a:lnTo>
                  <a:pt x="331" y="144"/>
                </a:lnTo>
                <a:lnTo>
                  <a:pt x="331" y="147"/>
                </a:lnTo>
                <a:lnTo>
                  <a:pt x="330" y="150"/>
                </a:lnTo>
                <a:lnTo>
                  <a:pt x="330" y="255"/>
                </a:lnTo>
                <a:lnTo>
                  <a:pt x="234" y="255"/>
                </a:lnTo>
                <a:lnTo>
                  <a:pt x="123" y="8"/>
                </a:lnTo>
                <a:lnTo>
                  <a:pt x="122" y="6"/>
                </a:lnTo>
                <a:lnTo>
                  <a:pt x="120" y="4"/>
                </a:lnTo>
                <a:lnTo>
                  <a:pt x="117" y="2"/>
                </a:lnTo>
                <a:lnTo>
                  <a:pt x="114" y="1"/>
                </a:lnTo>
                <a:lnTo>
                  <a:pt x="111" y="0"/>
                </a:lnTo>
                <a:lnTo>
                  <a:pt x="109" y="0"/>
                </a:lnTo>
                <a:lnTo>
                  <a:pt x="106" y="0"/>
                </a:lnTo>
                <a:lnTo>
                  <a:pt x="102" y="1"/>
                </a:lnTo>
                <a:lnTo>
                  <a:pt x="8" y="46"/>
                </a:lnTo>
                <a:lnTo>
                  <a:pt x="5" y="48"/>
                </a:lnTo>
                <a:lnTo>
                  <a:pt x="3" y="50"/>
                </a:lnTo>
                <a:lnTo>
                  <a:pt x="2" y="52"/>
                </a:lnTo>
                <a:lnTo>
                  <a:pt x="1" y="54"/>
                </a:lnTo>
                <a:lnTo>
                  <a:pt x="0" y="58"/>
                </a:lnTo>
                <a:lnTo>
                  <a:pt x="0" y="60"/>
                </a:lnTo>
                <a:lnTo>
                  <a:pt x="0" y="63"/>
                </a:lnTo>
                <a:lnTo>
                  <a:pt x="1" y="66"/>
                </a:lnTo>
                <a:lnTo>
                  <a:pt x="82" y="255"/>
                </a:lnTo>
                <a:lnTo>
                  <a:pt x="15" y="255"/>
                </a:lnTo>
                <a:lnTo>
                  <a:pt x="11" y="256"/>
                </a:lnTo>
                <a:lnTo>
                  <a:pt x="7" y="257"/>
                </a:lnTo>
                <a:lnTo>
                  <a:pt x="5" y="259"/>
                </a:lnTo>
                <a:lnTo>
                  <a:pt x="2" y="261"/>
                </a:lnTo>
                <a:lnTo>
                  <a:pt x="1" y="265"/>
                </a:lnTo>
                <a:lnTo>
                  <a:pt x="0" y="268"/>
                </a:lnTo>
                <a:lnTo>
                  <a:pt x="0" y="271"/>
                </a:lnTo>
                <a:lnTo>
                  <a:pt x="1" y="275"/>
                </a:lnTo>
                <a:lnTo>
                  <a:pt x="114" y="635"/>
                </a:lnTo>
                <a:lnTo>
                  <a:pt x="116" y="640"/>
                </a:lnTo>
                <a:lnTo>
                  <a:pt x="120" y="643"/>
                </a:lnTo>
                <a:lnTo>
                  <a:pt x="123" y="645"/>
                </a:lnTo>
                <a:lnTo>
                  <a:pt x="128" y="646"/>
                </a:lnTo>
                <a:lnTo>
                  <a:pt x="596" y="646"/>
                </a:lnTo>
                <a:lnTo>
                  <a:pt x="589" y="676"/>
                </a:lnTo>
                <a:lnTo>
                  <a:pt x="180" y="676"/>
                </a:lnTo>
                <a:lnTo>
                  <a:pt x="172" y="676"/>
                </a:lnTo>
                <a:lnTo>
                  <a:pt x="165" y="677"/>
                </a:lnTo>
                <a:lnTo>
                  <a:pt x="157" y="679"/>
                </a:lnTo>
                <a:lnTo>
                  <a:pt x="151" y="682"/>
                </a:lnTo>
                <a:lnTo>
                  <a:pt x="144" y="685"/>
                </a:lnTo>
                <a:lnTo>
                  <a:pt x="138" y="689"/>
                </a:lnTo>
                <a:lnTo>
                  <a:pt x="131" y="693"/>
                </a:lnTo>
                <a:lnTo>
                  <a:pt x="127" y="698"/>
                </a:lnTo>
                <a:lnTo>
                  <a:pt x="122" y="703"/>
                </a:lnTo>
                <a:lnTo>
                  <a:pt x="117" y="709"/>
                </a:lnTo>
                <a:lnTo>
                  <a:pt x="113" y="716"/>
                </a:lnTo>
                <a:lnTo>
                  <a:pt x="110" y="722"/>
                </a:lnTo>
                <a:lnTo>
                  <a:pt x="108" y="729"/>
                </a:lnTo>
                <a:lnTo>
                  <a:pt x="106" y="736"/>
                </a:lnTo>
                <a:lnTo>
                  <a:pt x="105" y="744"/>
                </a:lnTo>
                <a:lnTo>
                  <a:pt x="105" y="751"/>
                </a:lnTo>
                <a:lnTo>
                  <a:pt x="105" y="759"/>
                </a:lnTo>
                <a:lnTo>
                  <a:pt x="106" y="766"/>
                </a:lnTo>
                <a:lnTo>
                  <a:pt x="108" y="774"/>
                </a:lnTo>
                <a:lnTo>
                  <a:pt x="110" y="780"/>
                </a:lnTo>
                <a:lnTo>
                  <a:pt x="113" y="787"/>
                </a:lnTo>
                <a:lnTo>
                  <a:pt x="117" y="793"/>
                </a:lnTo>
                <a:lnTo>
                  <a:pt x="122" y="798"/>
                </a:lnTo>
                <a:lnTo>
                  <a:pt x="127" y="804"/>
                </a:lnTo>
                <a:lnTo>
                  <a:pt x="131" y="809"/>
                </a:lnTo>
                <a:lnTo>
                  <a:pt x="138" y="813"/>
                </a:lnTo>
                <a:lnTo>
                  <a:pt x="144" y="818"/>
                </a:lnTo>
                <a:lnTo>
                  <a:pt x="151" y="821"/>
                </a:lnTo>
                <a:lnTo>
                  <a:pt x="157" y="823"/>
                </a:lnTo>
                <a:lnTo>
                  <a:pt x="165" y="825"/>
                </a:lnTo>
                <a:lnTo>
                  <a:pt x="172" y="826"/>
                </a:lnTo>
                <a:lnTo>
                  <a:pt x="180" y="826"/>
                </a:lnTo>
                <a:lnTo>
                  <a:pt x="187" y="826"/>
                </a:lnTo>
                <a:lnTo>
                  <a:pt x="195" y="825"/>
                </a:lnTo>
                <a:lnTo>
                  <a:pt x="202" y="823"/>
                </a:lnTo>
                <a:lnTo>
                  <a:pt x="209" y="821"/>
                </a:lnTo>
                <a:lnTo>
                  <a:pt x="215" y="818"/>
                </a:lnTo>
                <a:lnTo>
                  <a:pt x="221" y="813"/>
                </a:lnTo>
                <a:lnTo>
                  <a:pt x="228" y="809"/>
                </a:lnTo>
                <a:lnTo>
                  <a:pt x="233" y="804"/>
                </a:lnTo>
                <a:lnTo>
                  <a:pt x="238" y="798"/>
                </a:lnTo>
                <a:lnTo>
                  <a:pt x="242" y="793"/>
                </a:lnTo>
                <a:lnTo>
                  <a:pt x="246" y="787"/>
                </a:lnTo>
                <a:lnTo>
                  <a:pt x="249" y="780"/>
                </a:lnTo>
                <a:lnTo>
                  <a:pt x="251" y="774"/>
                </a:lnTo>
                <a:lnTo>
                  <a:pt x="254" y="766"/>
                </a:lnTo>
                <a:lnTo>
                  <a:pt x="255" y="759"/>
                </a:lnTo>
                <a:lnTo>
                  <a:pt x="255" y="751"/>
                </a:lnTo>
                <a:lnTo>
                  <a:pt x="254" y="738"/>
                </a:lnTo>
                <a:lnTo>
                  <a:pt x="250" y="727"/>
                </a:lnTo>
                <a:lnTo>
                  <a:pt x="246" y="716"/>
                </a:lnTo>
                <a:lnTo>
                  <a:pt x="240" y="706"/>
                </a:lnTo>
                <a:lnTo>
                  <a:pt x="526" y="706"/>
                </a:lnTo>
                <a:lnTo>
                  <a:pt x="519" y="716"/>
                </a:lnTo>
                <a:lnTo>
                  <a:pt x="514" y="727"/>
                </a:lnTo>
                <a:lnTo>
                  <a:pt x="511" y="738"/>
                </a:lnTo>
                <a:lnTo>
                  <a:pt x="510" y="751"/>
                </a:lnTo>
                <a:lnTo>
                  <a:pt x="511" y="759"/>
                </a:lnTo>
                <a:lnTo>
                  <a:pt x="512" y="766"/>
                </a:lnTo>
                <a:lnTo>
                  <a:pt x="514" y="774"/>
                </a:lnTo>
                <a:lnTo>
                  <a:pt x="516" y="780"/>
                </a:lnTo>
                <a:lnTo>
                  <a:pt x="519" y="787"/>
                </a:lnTo>
                <a:lnTo>
                  <a:pt x="523" y="793"/>
                </a:lnTo>
                <a:lnTo>
                  <a:pt x="528" y="798"/>
                </a:lnTo>
                <a:lnTo>
                  <a:pt x="532" y="804"/>
                </a:lnTo>
                <a:lnTo>
                  <a:pt x="538" y="809"/>
                </a:lnTo>
                <a:lnTo>
                  <a:pt x="543" y="813"/>
                </a:lnTo>
                <a:lnTo>
                  <a:pt x="549" y="818"/>
                </a:lnTo>
                <a:lnTo>
                  <a:pt x="556" y="821"/>
                </a:lnTo>
                <a:lnTo>
                  <a:pt x="563" y="823"/>
                </a:lnTo>
                <a:lnTo>
                  <a:pt x="570" y="825"/>
                </a:lnTo>
                <a:lnTo>
                  <a:pt x="577" y="826"/>
                </a:lnTo>
                <a:lnTo>
                  <a:pt x="586" y="826"/>
                </a:lnTo>
                <a:lnTo>
                  <a:pt x="593" y="826"/>
                </a:lnTo>
                <a:lnTo>
                  <a:pt x="601" y="825"/>
                </a:lnTo>
                <a:lnTo>
                  <a:pt x="607" y="823"/>
                </a:lnTo>
                <a:lnTo>
                  <a:pt x="615" y="821"/>
                </a:lnTo>
                <a:lnTo>
                  <a:pt x="621" y="818"/>
                </a:lnTo>
                <a:lnTo>
                  <a:pt x="628" y="813"/>
                </a:lnTo>
                <a:lnTo>
                  <a:pt x="633" y="809"/>
                </a:lnTo>
                <a:lnTo>
                  <a:pt x="638" y="804"/>
                </a:lnTo>
                <a:lnTo>
                  <a:pt x="644" y="798"/>
                </a:lnTo>
                <a:lnTo>
                  <a:pt x="648" y="793"/>
                </a:lnTo>
                <a:lnTo>
                  <a:pt x="651" y="787"/>
                </a:lnTo>
                <a:lnTo>
                  <a:pt x="654" y="780"/>
                </a:lnTo>
                <a:lnTo>
                  <a:pt x="658" y="774"/>
                </a:lnTo>
                <a:lnTo>
                  <a:pt x="659" y="766"/>
                </a:lnTo>
                <a:lnTo>
                  <a:pt x="660" y="759"/>
                </a:lnTo>
                <a:lnTo>
                  <a:pt x="661" y="751"/>
                </a:lnTo>
                <a:lnTo>
                  <a:pt x="660" y="740"/>
                </a:lnTo>
                <a:lnTo>
                  <a:pt x="658" y="730"/>
                </a:lnTo>
                <a:lnTo>
                  <a:pt x="653" y="720"/>
                </a:lnTo>
                <a:lnTo>
                  <a:pt x="649" y="710"/>
                </a:lnTo>
                <a:lnTo>
                  <a:pt x="643" y="702"/>
                </a:lnTo>
                <a:lnTo>
                  <a:pt x="635" y="695"/>
                </a:lnTo>
                <a:lnTo>
                  <a:pt x="627" y="689"/>
                </a:lnTo>
                <a:lnTo>
                  <a:pt x="618" y="684"/>
                </a:lnTo>
                <a:lnTo>
                  <a:pt x="629" y="637"/>
                </a:lnTo>
                <a:lnTo>
                  <a:pt x="630" y="635"/>
                </a:lnTo>
                <a:lnTo>
                  <a:pt x="630" y="634"/>
                </a:lnTo>
                <a:lnTo>
                  <a:pt x="717" y="274"/>
                </a:lnTo>
                <a:lnTo>
                  <a:pt x="765" y="75"/>
                </a:lnTo>
                <a:lnTo>
                  <a:pt x="886" y="75"/>
                </a:lnTo>
                <a:lnTo>
                  <a:pt x="889" y="75"/>
                </a:lnTo>
                <a:lnTo>
                  <a:pt x="891" y="74"/>
                </a:lnTo>
                <a:lnTo>
                  <a:pt x="895" y="73"/>
                </a:lnTo>
                <a:lnTo>
                  <a:pt x="897" y="70"/>
                </a:lnTo>
                <a:lnTo>
                  <a:pt x="899" y="68"/>
                </a:lnTo>
                <a:lnTo>
                  <a:pt x="900" y="66"/>
                </a:lnTo>
                <a:lnTo>
                  <a:pt x="901" y="63"/>
                </a:lnTo>
                <a:lnTo>
                  <a:pt x="901" y="60"/>
                </a:lnTo>
                <a:lnTo>
                  <a:pt x="901" y="57"/>
                </a:lnTo>
                <a:lnTo>
                  <a:pt x="900" y="54"/>
                </a:lnTo>
                <a:lnTo>
                  <a:pt x="899" y="51"/>
                </a:lnTo>
                <a:lnTo>
                  <a:pt x="897" y="49"/>
                </a:lnTo>
                <a:lnTo>
                  <a:pt x="895" y="47"/>
                </a:lnTo>
                <a:lnTo>
                  <a:pt x="891" y="46"/>
                </a:lnTo>
                <a:lnTo>
                  <a:pt x="889" y="45"/>
                </a:lnTo>
                <a:lnTo>
                  <a:pt x="886" y="45"/>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57" name="Freeform 4344" descr="Icon of wrench. ">
            <a:extLst>
              <a:ext uri="{FF2B5EF4-FFF2-40B4-BE49-F238E27FC236}">
                <a16:creationId xmlns:a16="http://schemas.microsoft.com/office/drawing/2014/main" id="{C131659B-1A41-4821-9349-1E69BBBB560E}"/>
              </a:ext>
            </a:extLst>
          </p:cNvPr>
          <p:cNvSpPr>
            <a:spLocks/>
          </p:cNvSpPr>
          <p:nvPr/>
        </p:nvSpPr>
        <p:spPr bwMode="auto">
          <a:xfrm>
            <a:off x="3742205" y="2300343"/>
            <a:ext cx="373996" cy="373996"/>
          </a:xfrm>
          <a:custGeom>
            <a:avLst/>
            <a:gdLst>
              <a:gd name="T0" fmla="*/ 853 w 886"/>
              <a:gd name="T1" fmla="*/ 137 h 886"/>
              <a:gd name="T2" fmla="*/ 842 w 886"/>
              <a:gd name="T3" fmla="*/ 134 h 886"/>
              <a:gd name="T4" fmla="*/ 833 w 886"/>
              <a:gd name="T5" fmla="*/ 138 h 886"/>
              <a:gd name="T6" fmla="*/ 646 w 886"/>
              <a:gd name="T7" fmla="*/ 172 h 886"/>
              <a:gd name="T8" fmla="*/ 754 w 886"/>
              <a:gd name="T9" fmla="*/ 46 h 886"/>
              <a:gd name="T10" fmla="*/ 754 w 886"/>
              <a:gd name="T11" fmla="*/ 37 h 886"/>
              <a:gd name="T12" fmla="*/ 747 w 886"/>
              <a:gd name="T13" fmla="*/ 29 h 886"/>
              <a:gd name="T14" fmla="*/ 704 w 886"/>
              <a:gd name="T15" fmla="*/ 12 h 886"/>
              <a:gd name="T16" fmla="*/ 659 w 886"/>
              <a:gd name="T17" fmla="*/ 2 h 886"/>
              <a:gd name="T18" fmla="*/ 615 w 886"/>
              <a:gd name="T19" fmla="*/ 0 h 886"/>
              <a:gd name="T20" fmla="*/ 577 w 886"/>
              <a:gd name="T21" fmla="*/ 6 h 886"/>
              <a:gd name="T22" fmla="*/ 539 w 886"/>
              <a:gd name="T23" fmla="*/ 15 h 886"/>
              <a:gd name="T24" fmla="*/ 505 w 886"/>
              <a:gd name="T25" fmla="*/ 31 h 886"/>
              <a:gd name="T26" fmla="*/ 473 w 886"/>
              <a:gd name="T27" fmla="*/ 52 h 886"/>
              <a:gd name="T28" fmla="*/ 443 w 886"/>
              <a:gd name="T29" fmla="*/ 76 h 886"/>
              <a:gd name="T30" fmla="*/ 405 w 886"/>
              <a:gd name="T31" fmla="*/ 124 h 886"/>
              <a:gd name="T32" fmla="*/ 380 w 886"/>
              <a:gd name="T33" fmla="*/ 178 h 886"/>
              <a:gd name="T34" fmla="*/ 368 w 886"/>
              <a:gd name="T35" fmla="*/ 235 h 886"/>
              <a:gd name="T36" fmla="*/ 368 w 886"/>
              <a:gd name="T37" fmla="*/ 293 h 886"/>
              <a:gd name="T38" fmla="*/ 382 w 886"/>
              <a:gd name="T39" fmla="*/ 351 h 886"/>
              <a:gd name="T40" fmla="*/ 21 w 886"/>
              <a:gd name="T41" fmla="*/ 738 h 886"/>
              <a:gd name="T42" fmla="*/ 7 w 886"/>
              <a:gd name="T43" fmla="*/ 762 h 886"/>
              <a:gd name="T44" fmla="*/ 1 w 886"/>
              <a:gd name="T45" fmla="*/ 787 h 886"/>
              <a:gd name="T46" fmla="*/ 2 w 886"/>
              <a:gd name="T47" fmla="*/ 813 h 886"/>
              <a:gd name="T48" fmla="*/ 11 w 886"/>
              <a:gd name="T49" fmla="*/ 838 h 886"/>
              <a:gd name="T50" fmla="*/ 27 w 886"/>
              <a:gd name="T51" fmla="*/ 860 h 886"/>
              <a:gd name="T52" fmla="*/ 48 w 886"/>
              <a:gd name="T53" fmla="*/ 875 h 886"/>
              <a:gd name="T54" fmla="*/ 73 w 886"/>
              <a:gd name="T55" fmla="*/ 884 h 886"/>
              <a:gd name="T56" fmla="*/ 99 w 886"/>
              <a:gd name="T57" fmla="*/ 885 h 886"/>
              <a:gd name="T58" fmla="*/ 125 w 886"/>
              <a:gd name="T59" fmla="*/ 879 h 886"/>
              <a:gd name="T60" fmla="*/ 148 w 886"/>
              <a:gd name="T61" fmla="*/ 866 h 886"/>
              <a:gd name="T62" fmla="*/ 530 w 886"/>
              <a:gd name="T63" fmla="*/ 502 h 886"/>
              <a:gd name="T64" fmla="*/ 570 w 886"/>
              <a:gd name="T65" fmla="*/ 515 h 886"/>
              <a:gd name="T66" fmla="*/ 612 w 886"/>
              <a:gd name="T67" fmla="*/ 520 h 886"/>
              <a:gd name="T68" fmla="*/ 626 w 886"/>
              <a:gd name="T69" fmla="*/ 520 h 886"/>
              <a:gd name="T70" fmla="*/ 664 w 886"/>
              <a:gd name="T71" fmla="*/ 518 h 886"/>
              <a:gd name="T72" fmla="*/ 702 w 886"/>
              <a:gd name="T73" fmla="*/ 509 h 886"/>
              <a:gd name="T74" fmla="*/ 737 w 886"/>
              <a:gd name="T75" fmla="*/ 496 h 886"/>
              <a:gd name="T76" fmla="*/ 769 w 886"/>
              <a:gd name="T77" fmla="*/ 477 h 886"/>
              <a:gd name="T78" fmla="*/ 800 w 886"/>
              <a:gd name="T79" fmla="*/ 454 h 886"/>
              <a:gd name="T80" fmla="*/ 837 w 886"/>
              <a:gd name="T81" fmla="*/ 413 h 886"/>
              <a:gd name="T82" fmla="*/ 867 w 886"/>
              <a:gd name="T83" fmla="*/ 360 h 886"/>
              <a:gd name="T84" fmla="*/ 883 w 886"/>
              <a:gd name="T85" fmla="*/ 301 h 886"/>
              <a:gd name="T86" fmla="*/ 885 w 886"/>
              <a:gd name="T87" fmla="*/ 241 h 886"/>
              <a:gd name="T88" fmla="*/ 873 w 886"/>
              <a:gd name="T89" fmla="*/ 181 h 8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86" h="886">
                <a:moveTo>
                  <a:pt x="857" y="143"/>
                </a:moveTo>
                <a:lnTo>
                  <a:pt x="855" y="139"/>
                </a:lnTo>
                <a:lnTo>
                  <a:pt x="853" y="137"/>
                </a:lnTo>
                <a:lnTo>
                  <a:pt x="849" y="135"/>
                </a:lnTo>
                <a:lnTo>
                  <a:pt x="846" y="133"/>
                </a:lnTo>
                <a:lnTo>
                  <a:pt x="842" y="134"/>
                </a:lnTo>
                <a:lnTo>
                  <a:pt x="839" y="135"/>
                </a:lnTo>
                <a:lnTo>
                  <a:pt x="836" y="136"/>
                </a:lnTo>
                <a:lnTo>
                  <a:pt x="833" y="138"/>
                </a:lnTo>
                <a:lnTo>
                  <a:pt x="712" y="259"/>
                </a:lnTo>
                <a:lnTo>
                  <a:pt x="646" y="259"/>
                </a:lnTo>
                <a:lnTo>
                  <a:pt x="646" y="172"/>
                </a:lnTo>
                <a:lnTo>
                  <a:pt x="751" y="53"/>
                </a:lnTo>
                <a:lnTo>
                  <a:pt x="753" y="49"/>
                </a:lnTo>
                <a:lnTo>
                  <a:pt x="754" y="46"/>
                </a:lnTo>
                <a:lnTo>
                  <a:pt x="755" y="43"/>
                </a:lnTo>
                <a:lnTo>
                  <a:pt x="755" y="39"/>
                </a:lnTo>
                <a:lnTo>
                  <a:pt x="754" y="37"/>
                </a:lnTo>
                <a:lnTo>
                  <a:pt x="752" y="33"/>
                </a:lnTo>
                <a:lnTo>
                  <a:pt x="750" y="31"/>
                </a:lnTo>
                <a:lnTo>
                  <a:pt x="747" y="29"/>
                </a:lnTo>
                <a:lnTo>
                  <a:pt x="733" y="23"/>
                </a:lnTo>
                <a:lnTo>
                  <a:pt x="719" y="16"/>
                </a:lnTo>
                <a:lnTo>
                  <a:pt x="704" y="12"/>
                </a:lnTo>
                <a:lnTo>
                  <a:pt x="689" y="8"/>
                </a:lnTo>
                <a:lnTo>
                  <a:pt x="674" y="5"/>
                </a:lnTo>
                <a:lnTo>
                  <a:pt x="659" y="2"/>
                </a:lnTo>
                <a:lnTo>
                  <a:pt x="643" y="1"/>
                </a:lnTo>
                <a:lnTo>
                  <a:pt x="628" y="0"/>
                </a:lnTo>
                <a:lnTo>
                  <a:pt x="615" y="0"/>
                </a:lnTo>
                <a:lnTo>
                  <a:pt x="602" y="1"/>
                </a:lnTo>
                <a:lnTo>
                  <a:pt x="589" y="3"/>
                </a:lnTo>
                <a:lnTo>
                  <a:pt x="577" y="6"/>
                </a:lnTo>
                <a:lnTo>
                  <a:pt x="564" y="8"/>
                </a:lnTo>
                <a:lnTo>
                  <a:pt x="552" y="11"/>
                </a:lnTo>
                <a:lnTo>
                  <a:pt x="539" y="15"/>
                </a:lnTo>
                <a:lnTo>
                  <a:pt x="527" y="19"/>
                </a:lnTo>
                <a:lnTo>
                  <a:pt x="516" y="25"/>
                </a:lnTo>
                <a:lnTo>
                  <a:pt x="505" y="31"/>
                </a:lnTo>
                <a:lnTo>
                  <a:pt x="493" y="37"/>
                </a:lnTo>
                <a:lnTo>
                  <a:pt x="482" y="44"/>
                </a:lnTo>
                <a:lnTo>
                  <a:pt x="473" y="52"/>
                </a:lnTo>
                <a:lnTo>
                  <a:pt x="462" y="59"/>
                </a:lnTo>
                <a:lnTo>
                  <a:pt x="452" y="68"/>
                </a:lnTo>
                <a:lnTo>
                  <a:pt x="443" y="76"/>
                </a:lnTo>
                <a:lnTo>
                  <a:pt x="429" y="91"/>
                </a:lnTo>
                <a:lnTo>
                  <a:pt x="416" y="107"/>
                </a:lnTo>
                <a:lnTo>
                  <a:pt x="405" y="124"/>
                </a:lnTo>
                <a:lnTo>
                  <a:pt x="396" y="141"/>
                </a:lnTo>
                <a:lnTo>
                  <a:pt x="387" y="160"/>
                </a:lnTo>
                <a:lnTo>
                  <a:pt x="380" y="178"/>
                </a:lnTo>
                <a:lnTo>
                  <a:pt x="374" y="196"/>
                </a:lnTo>
                <a:lnTo>
                  <a:pt x="370" y="215"/>
                </a:lnTo>
                <a:lnTo>
                  <a:pt x="368" y="235"/>
                </a:lnTo>
                <a:lnTo>
                  <a:pt x="366" y="254"/>
                </a:lnTo>
                <a:lnTo>
                  <a:pt x="367" y="274"/>
                </a:lnTo>
                <a:lnTo>
                  <a:pt x="368" y="293"/>
                </a:lnTo>
                <a:lnTo>
                  <a:pt x="371" y="313"/>
                </a:lnTo>
                <a:lnTo>
                  <a:pt x="376" y="332"/>
                </a:lnTo>
                <a:lnTo>
                  <a:pt x="382" y="351"/>
                </a:lnTo>
                <a:lnTo>
                  <a:pt x="390" y="369"/>
                </a:lnTo>
                <a:lnTo>
                  <a:pt x="27" y="732"/>
                </a:lnTo>
                <a:lnTo>
                  <a:pt x="21" y="738"/>
                </a:lnTo>
                <a:lnTo>
                  <a:pt x="16" y="746"/>
                </a:lnTo>
                <a:lnTo>
                  <a:pt x="11" y="753"/>
                </a:lnTo>
                <a:lnTo>
                  <a:pt x="7" y="762"/>
                </a:lnTo>
                <a:lnTo>
                  <a:pt x="4" y="769"/>
                </a:lnTo>
                <a:lnTo>
                  <a:pt x="2" y="778"/>
                </a:lnTo>
                <a:lnTo>
                  <a:pt x="1" y="787"/>
                </a:lnTo>
                <a:lnTo>
                  <a:pt x="0" y="796"/>
                </a:lnTo>
                <a:lnTo>
                  <a:pt x="1" y="805"/>
                </a:lnTo>
                <a:lnTo>
                  <a:pt x="2" y="813"/>
                </a:lnTo>
                <a:lnTo>
                  <a:pt x="4" y="822"/>
                </a:lnTo>
                <a:lnTo>
                  <a:pt x="7" y="830"/>
                </a:lnTo>
                <a:lnTo>
                  <a:pt x="11" y="838"/>
                </a:lnTo>
                <a:lnTo>
                  <a:pt x="15" y="845"/>
                </a:lnTo>
                <a:lnTo>
                  <a:pt x="20" y="853"/>
                </a:lnTo>
                <a:lnTo>
                  <a:pt x="27" y="860"/>
                </a:lnTo>
                <a:lnTo>
                  <a:pt x="33" y="866"/>
                </a:lnTo>
                <a:lnTo>
                  <a:pt x="41" y="871"/>
                </a:lnTo>
                <a:lnTo>
                  <a:pt x="48" y="875"/>
                </a:lnTo>
                <a:lnTo>
                  <a:pt x="55" y="879"/>
                </a:lnTo>
                <a:lnTo>
                  <a:pt x="64" y="882"/>
                </a:lnTo>
                <a:lnTo>
                  <a:pt x="73" y="884"/>
                </a:lnTo>
                <a:lnTo>
                  <a:pt x="81" y="885"/>
                </a:lnTo>
                <a:lnTo>
                  <a:pt x="91" y="886"/>
                </a:lnTo>
                <a:lnTo>
                  <a:pt x="99" y="885"/>
                </a:lnTo>
                <a:lnTo>
                  <a:pt x="108" y="884"/>
                </a:lnTo>
                <a:lnTo>
                  <a:pt x="116" y="882"/>
                </a:lnTo>
                <a:lnTo>
                  <a:pt x="125" y="879"/>
                </a:lnTo>
                <a:lnTo>
                  <a:pt x="133" y="875"/>
                </a:lnTo>
                <a:lnTo>
                  <a:pt x="140" y="871"/>
                </a:lnTo>
                <a:lnTo>
                  <a:pt x="148" y="866"/>
                </a:lnTo>
                <a:lnTo>
                  <a:pt x="154" y="860"/>
                </a:lnTo>
                <a:lnTo>
                  <a:pt x="517" y="497"/>
                </a:lnTo>
                <a:lnTo>
                  <a:pt x="530" y="502"/>
                </a:lnTo>
                <a:lnTo>
                  <a:pt x="543" y="507"/>
                </a:lnTo>
                <a:lnTo>
                  <a:pt x="556" y="512"/>
                </a:lnTo>
                <a:lnTo>
                  <a:pt x="570" y="515"/>
                </a:lnTo>
                <a:lnTo>
                  <a:pt x="584" y="517"/>
                </a:lnTo>
                <a:lnTo>
                  <a:pt x="598" y="519"/>
                </a:lnTo>
                <a:lnTo>
                  <a:pt x="612" y="520"/>
                </a:lnTo>
                <a:lnTo>
                  <a:pt x="626" y="520"/>
                </a:lnTo>
                <a:lnTo>
                  <a:pt x="626" y="520"/>
                </a:lnTo>
                <a:lnTo>
                  <a:pt x="626" y="520"/>
                </a:lnTo>
                <a:lnTo>
                  <a:pt x="639" y="520"/>
                </a:lnTo>
                <a:lnTo>
                  <a:pt x="651" y="519"/>
                </a:lnTo>
                <a:lnTo>
                  <a:pt x="664" y="518"/>
                </a:lnTo>
                <a:lnTo>
                  <a:pt x="677" y="516"/>
                </a:lnTo>
                <a:lnTo>
                  <a:pt x="689" y="513"/>
                </a:lnTo>
                <a:lnTo>
                  <a:pt x="702" y="509"/>
                </a:lnTo>
                <a:lnTo>
                  <a:pt x="714" y="505"/>
                </a:lnTo>
                <a:lnTo>
                  <a:pt x="725" y="501"/>
                </a:lnTo>
                <a:lnTo>
                  <a:pt x="737" y="496"/>
                </a:lnTo>
                <a:lnTo>
                  <a:pt x="748" y="490"/>
                </a:lnTo>
                <a:lnTo>
                  <a:pt x="758" y="484"/>
                </a:lnTo>
                <a:lnTo>
                  <a:pt x="769" y="477"/>
                </a:lnTo>
                <a:lnTo>
                  <a:pt x="780" y="470"/>
                </a:lnTo>
                <a:lnTo>
                  <a:pt x="791" y="462"/>
                </a:lnTo>
                <a:lnTo>
                  <a:pt x="800" y="454"/>
                </a:lnTo>
                <a:lnTo>
                  <a:pt x="810" y="444"/>
                </a:lnTo>
                <a:lnTo>
                  <a:pt x="824" y="429"/>
                </a:lnTo>
                <a:lnTo>
                  <a:pt x="837" y="413"/>
                </a:lnTo>
                <a:lnTo>
                  <a:pt x="848" y="396"/>
                </a:lnTo>
                <a:lnTo>
                  <a:pt x="858" y="378"/>
                </a:lnTo>
                <a:lnTo>
                  <a:pt x="867" y="360"/>
                </a:lnTo>
                <a:lnTo>
                  <a:pt x="873" y="340"/>
                </a:lnTo>
                <a:lnTo>
                  <a:pt x="878" y="321"/>
                </a:lnTo>
                <a:lnTo>
                  <a:pt x="883" y="301"/>
                </a:lnTo>
                <a:lnTo>
                  <a:pt x="885" y="282"/>
                </a:lnTo>
                <a:lnTo>
                  <a:pt x="886" y="261"/>
                </a:lnTo>
                <a:lnTo>
                  <a:pt x="885" y="241"/>
                </a:lnTo>
                <a:lnTo>
                  <a:pt x="883" y="221"/>
                </a:lnTo>
                <a:lnTo>
                  <a:pt x="878" y="200"/>
                </a:lnTo>
                <a:lnTo>
                  <a:pt x="873" y="181"/>
                </a:lnTo>
                <a:lnTo>
                  <a:pt x="865" y="162"/>
                </a:lnTo>
                <a:lnTo>
                  <a:pt x="857" y="143"/>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dirty="0"/>
          </a:p>
        </p:txBody>
      </p:sp>
      <p:grpSp>
        <p:nvGrpSpPr>
          <p:cNvPr id="58" name="Group 57" descr="Icon of money. ">
            <a:extLst>
              <a:ext uri="{FF2B5EF4-FFF2-40B4-BE49-F238E27FC236}">
                <a16:creationId xmlns:a16="http://schemas.microsoft.com/office/drawing/2014/main" id="{8FB81822-E09C-4A9F-BCD2-4BB20E38DA03}"/>
              </a:ext>
            </a:extLst>
          </p:cNvPr>
          <p:cNvGrpSpPr/>
          <p:nvPr/>
        </p:nvGrpSpPr>
        <p:grpSpPr>
          <a:xfrm>
            <a:off x="5905833" y="2029192"/>
            <a:ext cx="380334" cy="382447"/>
            <a:chOff x="3746500" y="1344613"/>
            <a:chExt cx="285750" cy="287338"/>
          </a:xfrm>
          <a:solidFill>
            <a:schemeClr val="bg1"/>
          </a:solidFill>
        </p:grpSpPr>
        <p:sp>
          <p:nvSpPr>
            <p:cNvPr id="59" name="Freeform 497">
              <a:extLst>
                <a:ext uri="{FF2B5EF4-FFF2-40B4-BE49-F238E27FC236}">
                  <a16:creationId xmlns:a16="http://schemas.microsoft.com/office/drawing/2014/main" id="{4325703C-49C2-4EC8-BBAF-CE488FCB0CE1}"/>
                </a:ext>
              </a:extLst>
            </p:cNvPr>
            <p:cNvSpPr>
              <a:spLocks/>
            </p:cNvSpPr>
            <p:nvPr/>
          </p:nvSpPr>
          <p:spPr bwMode="auto">
            <a:xfrm>
              <a:off x="3746500" y="1344613"/>
              <a:ext cx="285750" cy="182563"/>
            </a:xfrm>
            <a:custGeom>
              <a:avLst/>
              <a:gdLst>
                <a:gd name="T0" fmla="*/ 0 w 903"/>
                <a:gd name="T1" fmla="*/ 0 h 573"/>
                <a:gd name="T2" fmla="*/ 0 w 903"/>
                <a:gd name="T3" fmla="*/ 467 h 573"/>
                <a:gd name="T4" fmla="*/ 1 w 903"/>
                <a:gd name="T5" fmla="*/ 459 h 573"/>
                <a:gd name="T6" fmla="*/ 2 w 903"/>
                <a:gd name="T7" fmla="*/ 453 h 573"/>
                <a:gd name="T8" fmla="*/ 5 w 903"/>
                <a:gd name="T9" fmla="*/ 446 h 573"/>
                <a:gd name="T10" fmla="*/ 8 w 903"/>
                <a:gd name="T11" fmla="*/ 440 h 573"/>
                <a:gd name="T12" fmla="*/ 12 w 903"/>
                <a:gd name="T13" fmla="*/ 434 h 573"/>
                <a:gd name="T14" fmla="*/ 18 w 903"/>
                <a:gd name="T15" fmla="*/ 428 h 573"/>
                <a:gd name="T16" fmla="*/ 23 w 903"/>
                <a:gd name="T17" fmla="*/ 423 h 573"/>
                <a:gd name="T18" fmla="*/ 30 w 903"/>
                <a:gd name="T19" fmla="*/ 419 h 573"/>
                <a:gd name="T20" fmla="*/ 30 w 903"/>
                <a:gd name="T21" fmla="*/ 30 h 573"/>
                <a:gd name="T22" fmla="*/ 873 w 903"/>
                <a:gd name="T23" fmla="*/ 30 h 573"/>
                <a:gd name="T24" fmla="*/ 873 w 903"/>
                <a:gd name="T25" fmla="*/ 543 h 573"/>
                <a:gd name="T26" fmla="*/ 481 w 903"/>
                <a:gd name="T27" fmla="*/ 543 h 573"/>
                <a:gd name="T28" fmla="*/ 481 w 903"/>
                <a:gd name="T29" fmla="*/ 573 h 573"/>
                <a:gd name="T30" fmla="*/ 903 w 903"/>
                <a:gd name="T31" fmla="*/ 573 h 573"/>
                <a:gd name="T32" fmla="*/ 903 w 903"/>
                <a:gd name="T33" fmla="*/ 0 h 573"/>
                <a:gd name="T34" fmla="*/ 0 w 903"/>
                <a:gd name="T35" fmla="*/ 0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03" h="573">
                  <a:moveTo>
                    <a:pt x="0" y="0"/>
                  </a:moveTo>
                  <a:lnTo>
                    <a:pt x="0" y="467"/>
                  </a:lnTo>
                  <a:lnTo>
                    <a:pt x="1" y="459"/>
                  </a:lnTo>
                  <a:lnTo>
                    <a:pt x="2" y="453"/>
                  </a:lnTo>
                  <a:lnTo>
                    <a:pt x="5" y="446"/>
                  </a:lnTo>
                  <a:lnTo>
                    <a:pt x="8" y="440"/>
                  </a:lnTo>
                  <a:lnTo>
                    <a:pt x="12" y="434"/>
                  </a:lnTo>
                  <a:lnTo>
                    <a:pt x="18" y="428"/>
                  </a:lnTo>
                  <a:lnTo>
                    <a:pt x="23" y="423"/>
                  </a:lnTo>
                  <a:lnTo>
                    <a:pt x="30" y="419"/>
                  </a:lnTo>
                  <a:lnTo>
                    <a:pt x="30" y="30"/>
                  </a:lnTo>
                  <a:lnTo>
                    <a:pt x="873" y="30"/>
                  </a:lnTo>
                  <a:lnTo>
                    <a:pt x="873" y="543"/>
                  </a:lnTo>
                  <a:lnTo>
                    <a:pt x="481" y="543"/>
                  </a:lnTo>
                  <a:lnTo>
                    <a:pt x="481" y="573"/>
                  </a:lnTo>
                  <a:lnTo>
                    <a:pt x="903" y="573"/>
                  </a:lnTo>
                  <a:lnTo>
                    <a:pt x="903"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0" name="Freeform 498">
              <a:extLst>
                <a:ext uri="{FF2B5EF4-FFF2-40B4-BE49-F238E27FC236}">
                  <a16:creationId xmlns:a16="http://schemas.microsoft.com/office/drawing/2014/main" id="{A721923B-8DD3-47E1-B174-6D9950E778E9}"/>
                </a:ext>
              </a:extLst>
            </p:cNvPr>
            <p:cNvSpPr>
              <a:spLocks noEditPoints="1"/>
            </p:cNvSpPr>
            <p:nvPr/>
          </p:nvSpPr>
          <p:spPr bwMode="auto">
            <a:xfrm>
              <a:off x="3775075" y="1373188"/>
              <a:ext cx="228600" cy="125413"/>
            </a:xfrm>
            <a:custGeom>
              <a:avLst/>
              <a:gdLst>
                <a:gd name="T0" fmla="*/ 330 w 723"/>
                <a:gd name="T1" fmla="*/ 283 h 392"/>
                <a:gd name="T2" fmla="*/ 295 w 723"/>
                <a:gd name="T3" fmla="*/ 263 h 392"/>
                <a:gd name="T4" fmla="*/ 269 w 723"/>
                <a:gd name="T5" fmla="*/ 232 h 392"/>
                <a:gd name="T6" fmla="*/ 257 w 723"/>
                <a:gd name="T7" fmla="*/ 192 h 392"/>
                <a:gd name="T8" fmla="*/ 260 w 723"/>
                <a:gd name="T9" fmla="*/ 151 h 392"/>
                <a:gd name="T10" fmla="*/ 281 w 723"/>
                <a:gd name="T11" fmla="*/ 115 h 392"/>
                <a:gd name="T12" fmla="*/ 312 w 723"/>
                <a:gd name="T13" fmla="*/ 90 h 392"/>
                <a:gd name="T14" fmla="*/ 350 w 723"/>
                <a:gd name="T15" fmla="*/ 77 h 392"/>
                <a:gd name="T16" fmla="*/ 392 w 723"/>
                <a:gd name="T17" fmla="*/ 81 h 392"/>
                <a:gd name="T18" fmla="*/ 429 w 723"/>
                <a:gd name="T19" fmla="*/ 100 h 392"/>
                <a:gd name="T20" fmla="*/ 454 w 723"/>
                <a:gd name="T21" fmla="*/ 131 h 392"/>
                <a:gd name="T22" fmla="*/ 466 w 723"/>
                <a:gd name="T23" fmla="*/ 171 h 392"/>
                <a:gd name="T24" fmla="*/ 462 w 723"/>
                <a:gd name="T25" fmla="*/ 213 h 392"/>
                <a:gd name="T26" fmla="*/ 443 w 723"/>
                <a:gd name="T27" fmla="*/ 248 h 392"/>
                <a:gd name="T28" fmla="*/ 412 w 723"/>
                <a:gd name="T29" fmla="*/ 274 h 392"/>
                <a:gd name="T30" fmla="*/ 372 w 723"/>
                <a:gd name="T31" fmla="*/ 287 h 392"/>
                <a:gd name="T32" fmla="*/ 96 w 723"/>
                <a:gd name="T33" fmla="*/ 151 h 392"/>
                <a:gd name="T34" fmla="*/ 68 w 723"/>
                <a:gd name="T35" fmla="*/ 131 h 392"/>
                <a:gd name="T36" fmla="*/ 61 w 723"/>
                <a:gd name="T37" fmla="*/ 97 h 392"/>
                <a:gd name="T38" fmla="*/ 80 w 723"/>
                <a:gd name="T39" fmla="*/ 69 h 392"/>
                <a:gd name="T40" fmla="*/ 114 w 723"/>
                <a:gd name="T41" fmla="*/ 63 h 392"/>
                <a:gd name="T42" fmla="*/ 143 w 723"/>
                <a:gd name="T43" fmla="*/ 81 h 392"/>
                <a:gd name="T44" fmla="*/ 150 w 723"/>
                <a:gd name="T45" fmla="*/ 115 h 392"/>
                <a:gd name="T46" fmla="*/ 131 w 723"/>
                <a:gd name="T47" fmla="*/ 144 h 392"/>
                <a:gd name="T48" fmla="*/ 106 w 723"/>
                <a:gd name="T49" fmla="*/ 152 h 392"/>
                <a:gd name="T50" fmla="*/ 642 w 723"/>
                <a:gd name="T51" fmla="*/ 249 h 392"/>
                <a:gd name="T52" fmla="*/ 661 w 723"/>
                <a:gd name="T53" fmla="*/ 278 h 392"/>
                <a:gd name="T54" fmla="*/ 655 w 723"/>
                <a:gd name="T55" fmla="*/ 313 h 392"/>
                <a:gd name="T56" fmla="*/ 626 w 723"/>
                <a:gd name="T57" fmla="*/ 331 h 392"/>
                <a:gd name="T58" fmla="*/ 592 w 723"/>
                <a:gd name="T59" fmla="*/ 324 h 392"/>
                <a:gd name="T60" fmla="*/ 573 w 723"/>
                <a:gd name="T61" fmla="*/ 297 h 392"/>
                <a:gd name="T62" fmla="*/ 580 w 723"/>
                <a:gd name="T63" fmla="*/ 262 h 392"/>
                <a:gd name="T64" fmla="*/ 608 w 723"/>
                <a:gd name="T65" fmla="*/ 243 h 392"/>
                <a:gd name="T66" fmla="*/ 669 w 723"/>
                <a:gd name="T67" fmla="*/ 392 h 392"/>
                <a:gd name="T68" fmla="*/ 691 w 723"/>
                <a:gd name="T69" fmla="*/ 386 h 392"/>
                <a:gd name="T70" fmla="*/ 709 w 723"/>
                <a:gd name="T71" fmla="*/ 371 h 392"/>
                <a:gd name="T72" fmla="*/ 720 w 723"/>
                <a:gd name="T73" fmla="*/ 350 h 392"/>
                <a:gd name="T74" fmla="*/ 723 w 723"/>
                <a:gd name="T75" fmla="*/ 62 h 392"/>
                <a:gd name="T76" fmla="*/ 718 w 723"/>
                <a:gd name="T77" fmla="*/ 38 h 392"/>
                <a:gd name="T78" fmla="*/ 705 w 723"/>
                <a:gd name="T79" fmla="*/ 19 h 392"/>
                <a:gd name="T80" fmla="*/ 686 w 723"/>
                <a:gd name="T81" fmla="*/ 6 h 392"/>
                <a:gd name="T82" fmla="*/ 663 w 723"/>
                <a:gd name="T83" fmla="*/ 2 h 392"/>
                <a:gd name="T84" fmla="*/ 43 w 723"/>
                <a:gd name="T85" fmla="*/ 4 h 392"/>
                <a:gd name="T86" fmla="*/ 22 w 723"/>
                <a:gd name="T87" fmla="*/ 14 h 392"/>
                <a:gd name="T88" fmla="*/ 7 w 723"/>
                <a:gd name="T89" fmla="*/ 33 h 392"/>
                <a:gd name="T90" fmla="*/ 1 w 723"/>
                <a:gd name="T91" fmla="*/ 55 h 392"/>
                <a:gd name="T92" fmla="*/ 46 w 723"/>
                <a:gd name="T93" fmla="*/ 294 h 392"/>
                <a:gd name="T94" fmla="*/ 151 w 723"/>
                <a:gd name="T95" fmla="*/ 287 h 392"/>
                <a:gd name="T96" fmla="*/ 244 w 723"/>
                <a:gd name="T97" fmla="*/ 293 h 392"/>
                <a:gd name="T98" fmla="*/ 326 w 723"/>
                <a:gd name="T99" fmla="*/ 312 h 392"/>
                <a:gd name="T100" fmla="*/ 373 w 723"/>
                <a:gd name="T101" fmla="*/ 337 h 392"/>
                <a:gd name="T102" fmla="*/ 389 w 723"/>
                <a:gd name="T103" fmla="*/ 362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723" h="392">
                  <a:moveTo>
                    <a:pt x="361" y="287"/>
                  </a:moveTo>
                  <a:lnTo>
                    <a:pt x="350" y="287"/>
                  </a:lnTo>
                  <a:lnTo>
                    <a:pt x="341" y="285"/>
                  </a:lnTo>
                  <a:lnTo>
                    <a:pt x="330" y="283"/>
                  </a:lnTo>
                  <a:lnTo>
                    <a:pt x="320" y="278"/>
                  </a:lnTo>
                  <a:lnTo>
                    <a:pt x="312" y="274"/>
                  </a:lnTo>
                  <a:lnTo>
                    <a:pt x="302" y="269"/>
                  </a:lnTo>
                  <a:lnTo>
                    <a:pt x="295" y="263"/>
                  </a:lnTo>
                  <a:lnTo>
                    <a:pt x="287" y="256"/>
                  </a:lnTo>
                  <a:lnTo>
                    <a:pt x="281" y="248"/>
                  </a:lnTo>
                  <a:lnTo>
                    <a:pt x="274" y="241"/>
                  </a:lnTo>
                  <a:lnTo>
                    <a:pt x="269" y="232"/>
                  </a:lnTo>
                  <a:lnTo>
                    <a:pt x="265" y="223"/>
                  </a:lnTo>
                  <a:lnTo>
                    <a:pt x="260" y="213"/>
                  </a:lnTo>
                  <a:lnTo>
                    <a:pt x="258" y="203"/>
                  </a:lnTo>
                  <a:lnTo>
                    <a:pt x="257" y="192"/>
                  </a:lnTo>
                  <a:lnTo>
                    <a:pt x="256" y="182"/>
                  </a:lnTo>
                  <a:lnTo>
                    <a:pt x="257" y="171"/>
                  </a:lnTo>
                  <a:lnTo>
                    <a:pt x="258" y="160"/>
                  </a:lnTo>
                  <a:lnTo>
                    <a:pt x="260" y="151"/>
                  </a:lnTo>
                  <a:lnTo>
                    <a:pt x="265" y="141"/>
                  </a:lnTo>
                  <a:lnTo>
                    <a:pt x="269" y="131"/>
                  </a:lnTo>
                  <a:lnTo>
                    <a:pt x="274" y="123"/>
                  </a:lnTo>
                  <a:lnTo>
                    <a:pt x="281" y="115"/>
                  </a:lnTo>
                  <a:lnTo>
                    <a:pt x="287" y="108"/>
                  </a:lnTo>
                  <a:lnTo>
                    <a:pt x="295" y="100"/>
                  </a:lnTo>
                  <a:lnTo>
                    <a:pt x="302" y="95"/>
                  </a:lnTo>
                  <a:lnTo>
                    <a:pt x="312" y="90"/>
                  </a:lnTo>
                  <a:lnTo>
                    <a:pt x="320" y="84"/>
                  </a:lnTo>
                  <a:lnTo>
                    <a:pt x="330" y="81"/>
                  </a:lnTo>
                  <a:lnTo>
                    <a:pt x="341" y="79"/>
                  </a:lnTo>
                  <a:lnTo>
                    <a:pt x="350" y="77"/>
                  </a:lnTo>
                  <a:lnTo>
                    <a:pt x="361" y="77"/>
                  </a:lnTo>
                  <a:lnTo>
                    <a:pt x="372" y="77"/>
                  </a:lnTo>
                  <a:lnTo>
                    <a:pt x="383" y="79"/>
                  </a:lnTo>
                  <a:lnTo>
                    <a:pt x="392" y="81"/>
                  </a:lnTo>
                  <a:lnTo>
                    <a:pt x="403" y="84"/>
                  </a:lnTo>
                  <a:lnTo>
                    <a:pt x="412" y="90"/>
                  </a:lnTo>
                  <a:lnTo>
                    <a:pt x="420" y="95"/>
                  </a:lnTo>
                  <a:lnTo>
                    <a:pt x="429" y="100"/>
                  </a:lnTo>
                  <a:lnTo>
                    <a:pt x="436" y="108"/>
                  </a:lnTo>
                  <a:lnTo>
                    <a:pt x="443" y="115"/>
                  </a:lnTo>
                  <a:lnTo>
                    <a:pt x="449" y="123"/>
                  </a:lnTo>
                  <a:lnTo>
                    <a:pt x="454" y="131"/>
                  </a:lnTo>
                  <a:lnTo>
                    <a:pt x="459" y="141"/>
                  </a:lnTo>
                  <a:lnTo>
                    <a:pt x="462" y="151"/>
                  </a:lnTo>
                  <a:lnTo>
                    <a:pt x="465" y="160"/>
                  </a:lnTo>
                  <a:lnTo>
                    <a:pt x="466" y="171"/>
                  </a:lnTo>
                  <a:lnTo>
                    <a:pt x="467" y="182"/>
                  </a:lnTo>
                  <a:lnTo>
                    <a:pt x="466" y="192"/>
                  </a:lnTo>
                  <a:lnTo>
                    <a:pt x="465" y="203"/>
                  </a:lnTo>
                  <a:lnTo>
                    <a:pt x="462" y="213"/>
                  </a:lnTo>
                  <a:lnTo>
                    <a:pt x="459" y="223"/>
                  </a:lnTo>
                  <a:lnTo>
                    <a:pt x="454" y="232"/>
                  </a:lnTo>
                  <a:lnTo>
                    <a:pt x="449" y="241"/>
                  </a:lnTo>
                  <a:lnTo>
                    <a:pt x="443" y="248"/>
                  </a:lnTo>
                  <a:lnTo>
                    <a:pt x="436" y="256"/>
                  </a:lnTo>
                  <a:lnTo>
                    <a:pt x="429" y="263"/>
                  </a:lnTo>
                  <a:lnTo>
                    <a:pt x="420" y="269"/>
                  </a:lnTo>
                  <a:lnTo>
                    <a:pt x="412" y="274"/>
                  </a:lnTo>
                  <a:lnTo>
                    <a:pt x="403" y="278"/>
                  </a:lnTo>
                  <a:lnTo>
                    <a:pt x="392" y="283"/>
                  </a:lnTo>
                  <a:lnTo>
                    <a:pt x="383" y="285"/>
                  </a:lnTo>
                  <a:lnTo>
                    <a:pt x="372" y="287"/>
                  </a:lnTo>
                  <a:lnTo>
                    <a:pt x="361" y="287"/>
                  </a:lnTo>
                  <a:lnTo>
                    <a:pt x="361" y="287"/>
                  </a:lnTo>
                  <a:close/>
                  <a:moveTo>
                    <a:pt x="106" y="152"/>
                  </a:moveTo>
                  <a:lnTo>
                    <a:pt x="96" y="151"/>
                  </a:lnTo>
                  <a:lnTo>
                    <a:pt x="88" y="149"/>
                  </a:lnTo>
                  <a:lnTo>
                    <a:pt x="80" y="144"/>
                  </a:lnTo>
                  <a:lnTo>
                    <a:pt x="74" y="139"/>
                  </a:lnTo>
                  <a:lnTo>
                    <a:pt x="68" y="131"/>
                  </a:lnTo>
                  <a:lnTo>
                    <a:pt x="64" y="124"/>
                  </a:lnTo>
                  <a:lnTo>
                    <a:pt x="61" y="115"/>
                  </a:lnTo>
                  <a:lnTo>
                    <a:pt x="61" y="107"/>
                  </a:lnTo>
                  <a:lnTo>
                    <a:pt x="61" y="97"/>
                  </a:lnTo>
                  <a:lnTo>
                    <a:pt x="64" y="88"/>
                  </a:lnTo>
                  <a:lnTo>
                    <a:pt x="68" y="81"/>
                  </a:lnTo>
                  <a:lnTo>
                    <a:pt x="74" y="74"/>
                  </a:lnTo>
                  <a:lnTo>
                    <a:pt x="80" y="69"/>
                  </a:lnTo>
                  <a:lnTo>
                    <a:pt x="88" y="65"/>
                  </a:lnTo>
                  <a:lnTo>
                    <a:pt x="96" y="63"/>
                  </a:lnTo>
                  <a:lnTo>
                    <a:pt x="106" y="62"/>
                  </a:lnTo>
                  <a:lnTo>
                    <a:pt x="114" y="63"/>
                  </a:lnTo>
                  <a:lnTo>
                    <a:pt x="123" y="65"/>
                  </a:lnTo>
                  <a:lnTo>
                    <a:pt x="131" y="69"/>
                  </a:lnTo>
                  <a:lnTo>
                    <a:pt x="137" y="74"/>
                  </a:lnTo>
                  <a:lnTo>
                    <a:pt x="143" y="81"/>
                  </a:lnTo>
                  <a:lnTo>
                    <a:pt x="147" y="88"/>
                  </a:lnTo>
                  <a:lnTo>
                    <a:pt x="150" y="97"/>
                  </a:lnTo>
                  <a:lnTo>
                    <a:pt x="151" y="107"/>
                  </a:lnTo>
                  <a:lnTo>
                    <a:pt x="150" y="115"/>
                  </a:lnTo>
                  <a:lnTo>
                    <a:pt x="148" y="124"/>
                  </a:lnTo>
                  <a:lnTo>
                    <a:pt x="143" y="131"/>
                  </a:lnTo>
                  <a:lnTo>
                    <a:pt x="137" y="139"/>
                  </a:lnTo>
                  <a:lnTo>
                    <a:pt x="131" y="144"/>
                  </a:lnTo>
                  <a:lnTo>
                    <a:pt x="123" y="149"/>
                  </a:lnTo>
                  <a:lnTo>
                    <a:pt x="114" y="151"/>
                  </a:lnTo>
                  <a:lnTo>
                    <a:pt x="106" y="152"/>
                  </a:lnTo>
                  <a:lnTo>
                    <a:pt x="106" y="152"/>
                  </a:lnTo>
                  <a:close/>
                  <a:moveTo>
                    <a:pt x="617" y="242"/>
                  </a:moveTo>
                  <a:lnTo>
                    <a:pt x="626" y="243"/>
                  </a:lnTo>
                  <a:lnTo>
                    <a:pt x="635" y="245"/>
                  </a:lnTo>
                  <a:lnTo>
                    <a:pt x="642" y="249"/>
                  </a:lnTo>
                  <a:lnTo>
                    <a:pt x="650" y="255"/>
                  </a:lnTo>
                  <a:lnTo>
                    <a:pt x="655" y="262"/>
                  </a:lnTo>
                  <a:lnTo>
                    <a:pt x="659" y="270"/>
                  </a:lnTo>
                  <a:lnTo>
                    <a:pt x="661" y="278"/>
                  </a:lnTo>
                  <a:lnTo>
                    <a:pt x="663" y="287"/>
                  </a:lnTo>
                  <a:lnTo>
                    <a:pt x="661" y="297"/>
                  </a:lnTo>
                  <a:lnTo>
                    <a:pt x="659" y="305"/>
                  </a:lnTo>
                  <a:lnTo>
                    <a:pt x="655" y="313"/>
                  </a:lnTo>
                  <a:lnTo>
                    <a:pt x="650" y="319"/>
                  </a:lnTo>
                  <a:lnTo>
                    <a:pt x="642" y="324"/>
                  </a:lnTo>
                  <a:lnTo>
                    <a:pt x="635" y="329"/>
                  </a:lnTo>
                  <a:lnTo>
                    <a:pt x="626" y="331"/>
                  </a:lnTo>
                  <a:lnTo>
                    <a:pt x="617" y="332"/>
                  </a:lnTo>
                  <a:lnTo>
                    <a:pt x="608" y="331"/>
                  </a:lnTo>
                  <a:lnTo>
                    <a:pt x="600" y="329"/>
                  </a:lnTo>
                  <a:lnTo>
                    <a:pt x="592" y="324"/>
                  </a:lnTo>
                  <a:lnTo>
                    <a:pt x="585" y="319"/>
                  </a:lnTo>
                  <a:lnTo>
                    <a:pt x="580" y="313"/>
                  </a:lnTo>
                  <a:lnTo>
                    <a:pt x="576" y="305"/>
                  </a:lnTo>
                  <a:lnTo>
                    <a:pt x="573" y="297"/>
                  </a:lnTo>
                  <a:lnTo>
                    <a:pt x="572" y="287"/>
                  </a:lnTo>
                  <a:lnTo>
                    <a:pt x="573" y="278"/>
                  </a:lnTo>
                  <a:lnTo>
                    <a:pt x="576" y="270"/>
                  </a:lnTo>
                  <a:lnTo>
                    <a:pt x="580" y="262"/>
                  </a:lnTo>
                  <a:lnTo>
                    <a:pt x="585" y="255"/>
                  </a:lnTo>
                  <a:lnTo>
                    <a:pt x="592" y="249"/>
                  </a:lnTo>
                  <a:lnTo>
                    <a:pt x="600" y="245"/>
                  </a:lnTo>
                  <a:lnTo>
                    <a:pt x="608" y="243"/>
                  </a:lnTo>
                  <a:lnTo>
                    <a:pt x="617" y="242"/>
                  </a:lnTo>
                  <a:close/>
                  <a:moveTo>
                    <a:pt x="391" y="392"/>
                  </a:moveTo>
                  <a:lnTo>
                    <a:pt x="663" y="392"/>
                  </a:lnTo>
                  <a:lnTo>
                    <a:pt x="669" y="392"/>
                  </a:lnTo>
                  <a:lnTo>
                    <a:pt x="674" y="391"/>
                  </a:lnTo>
                  <a:lnTo>
                    <a:pt x="681" y="390"/>
                  </a:lnTo>
                  <a:lnTo>
                    <a:pt x="686" y="388"/>
                  </a:lnTo>
                  <a:lnTo>
                    <a:pt x="691" y="386"/>
                  </a:lnTo>
                  <a:lnTo>
                    <a:pt x="697" y="382"/>
                  </a:lnTo>
                  <a:lnTo>
                    <a:pt x="701" y="379"/>
                  </a:lnTo>
                  <a:lnTo>
                    <a:pt x="705" y="375"/>
                  </a:lnTo>
                  <a:lnTo>
                    <a:pt x="709" y="371"/>
                  </a:lnTo>
                  <a:lnTo>
                    <a:pt x="713" y="366"/>
                  </a:lnTo>
                  <a:lnTo>
                    <a:pt x="715" y="361"/>
                  </a:lnTo>
                  <a:lnTo>
                    <a:pt x="718" y="356"/>
                  </a:lnTo>
                  <a:lnTo>
                    <a:pt x="720" y="350"/>
                  </a:lnTo>
                  <a:lnTo>
                    <a:pt x="721" y="345"/>
                  </a:lnTo>
                  <a:lnTo>
                    <a:pt x="723" y="338"/>
                  </a:lnTo>
                  <a:lnTo>
                    <a:pt x="723" y="332"/>
                  </a:lnTo>
                  <a:lnTo>
                    <a:pt x="723" y="62"/>
                  </a:lnTo>
                  <a:lnTo>
                    <a:pt x="723" y="55"/>
                  </a:lnTo>
                  <a:lnTo>
                    <a:pt x="721" y="49"/>
                  </a:lnTo>
                  <a:lnTo>
                    <a:pt x="720" y="43"/>
                  </a:lnTo>
                  <a:lnTo>
                    <a:pt x="718" y="38"/>
                  </a:lnTo>
                  <a:lnTo>
                    <a:pt x="715" y="33"/>
                  </a:lnTo>
                  <a:lnTo>
                    <a:pt x="713" y="27"/>
                  </a:lnTo>
                  <a:lnTo>
                    <a:pt x="709" y="23"/>
                  </a:lnTo>
                  <a:lnTo>
                    <a:pt x="705" y="19"/>
                  </a:lnTo>
                  <a:lnTo>
                    <a:pt x="701" y="14"/>
                  </a:lnTo>
                  <a:lnTo>
                    <a:pt x="697" y="11"/>
                  </a:lnTo>
                  <a:lnTo>
                    <a:pt x="691" y="8"/>
                  </a:lnTo>
                  <a:lnTo>
                    <a:pt x="686" y="6"/>
                  </a:lnTo>
                  <a:lnTo>
                    <a:pt x="681" y="4"/>
                  </a:lnTo>
                  <a:lnTo>
                    <a:pt x="674" y="3"/>
                  </a:lnTo>
                  <a:lnTo>
                    <a:pt x="669" y="2"/>
                  </a:lnTo>
                  <a:lnTo>
                    <a:pt x="663" y="2"/>
                  </a:lnTo>
                  <a:lnTo>
                    <a:pt x="61" y="0"/>
                  </a:lnTo>
                  <a:lnTo>
                    <a:pt x="54" y="2"/>
                  </a:lnTo>
                  <a:lnTo>
                    <a:pt x="48" y="3"/>
                  </a:lnTo>
                  <a:lnTo>
                    <a:pt x="43" y="4"/>
                  </a:lnTo>
                  <a:lnTo>
                    <a:pt x="37" y="6"/>
                  </a:lnTo>
                  <a:lnTo>
                    <a:pt x="32" y="8"/>
                  </a:lnTo>
                  <a:lnTo>
                    <a:pt x="27" y="11"/>
                  </a:lnTo>
                  <a:lnTo>
                    <a:pt x="22" y="14"/>
                  </a:lnTo>
                  <a:lnTo>
                    <a:pt x="18" y="19"/>
                  </a:lnTo>
                  <a:lnTo>
                    <a:pt x="14" y="23"/>
                  </a:lnTo>
                  <a:lnTo>
                    <a:pt x="10" y="27"/>
                  </a:lnTo>
                  <a:lnTo>
                    <a:pt x="7" y="33"/>
                  </a:lnTo>
                  <a:lnTo>
                    <a:pt x="5" y="38"/>
                  </a:lnTo>
                  <a:lnTo>
                    <a:pt x="3" y="43"/>
                  </a:lnTo>
                  <a:lnTo>
                    <a:pt x="2" y="49"/>
                  </a:lnTo>
                  <a:lnTo>
                    <a:pt x="1" y="55"/>
                  </a:lnTo>
                  <a:lnTo>
                    <a:pt x="0" y="62"/>
                  </a:lnTo>
                  <a:lnTo>
                    <a:pt x="0" y="304"/>
                  </a:lnTo>
                  <a:lnTo>
                    <a:pt x="22" y="299"/>
                  </a:lnTo>
                  <a:lnTo>
                    <a:pt x="46" y="294"/>
                  </a:lnTo>
                  <a:lnTo>
                    <a:pt x="68" y="291"/>
                  </a:lnTo>
                  <a:lnTo>
                    <a:pt x="90" y="290"/>
                  </a:lnTo>
                  <a:lnTo>
                    <a:pt x="126" y="288"/>
                  </a:lnTo>
                  <a:lnTo>
                    <a:pt x="151" y="287"/>
                  </a:lnTo>
                  <a:lnTo>
                    <a:pt x="172" y="288"/>
                  </a:lnTo>
                  <a:lnTo>
                    <a:pt x="206" y="289"/>
                  </a:lnTo>
                  <a:lnTo>
                    <a:pt x="225" y="291"/>
                  </a:lnTo>
                  <a:lnTo>
                    <a:pt x="244" y="293"/>
                  </a:lnTo>
                  <a:lnTo>
                    <a:pt x="266" y="297"/>
                  </a:lnTo>
                  <a:lnTo>
                    <a:pt x="286" y="300"/>
                  </a:lnTo>
                  <a:lnTo>
                    <a:pt x="306" y="305"/>
                  </a:lnTo>
                  <a:lnTo>
                    <a:pt x="326" y="312"/>
                  </a:lnTo>
                  <a:lnTo>
                    <a:pt x="344" y="318"/>
                  </a:lnTo>
                  <a:lnTo>
                    <a:pt x="360" y="327"/>
                  </a:lnTo>
                  <a:lnTo>
                    <a:pt x="366" y="332"/>
                  </a:lnTo>
                  <a:lnTo>
                    <a:pt x="373" y="337"/>
                  </a:lnTo>
                  <a:lnTo>
                    <a:pt x="378" y="343"/>
                  </a:lnTo>
                  <a:lnTo>
                    <a:pt x="383" y="349"/>
                  </a:lnTo>
                  <a:lnTo>
                    <a:pt x="387" y="356"/>
                  </a:lnTo>
                  <a:lnTo>
                    <a:pt x="389" y="362"/>
                  </a:lnTo>
                  <a:lnTo>
                    <a:pt x="391" y="369"/>
                  </a:lnTo>
                  <a:lnTo>
                    <a:pt x="391" y="377"/>
                  </a:lnTo>
                  <a:lnTo>
                    <a:pt x="391" y="3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1" name="Freeform 499">
              <a:extLst>
                <a:ext uri="{FF2B5EF4-FFF2-40B4-BE49-F238E27FC236}">
                  <a16:creationId xmlns:a16="http://schemas.microsoft.com/office/drawing/2014/main" id="{A8E6691B-D48E-4F27-BFB8-39275098B1B8}"/>
                </a:ext>
              </a:extLst>
            </p:cNvPr>
            <p:cNvSpPr>
              <a:spLocks/>
            </p:cNvSpPr>
            <p:nvPr/>
          </p:nvSpPr>
          <p:spPr bwMode="auto">
            <a:xfrm>
              <a:off x="3756025" y="1598613"/>
              <a:ext cx="133350" cy="33338"/>
            </a:xfrm>
            <a:custGeom>
              <a:avLst/>
              <a:gdLst>
                <a:gd name="T0" fmla="*/ 0 w 421"/>
                <a:gd name="T1" fmla="*/ 44 h 104"/>
                <a:gd name="T2" fmla="*/ 2 w 421"/>
                <a:gd name="T3" fmla="*/ 52 h 104"/>
                <a:gd name="T4" fmla="*/ 5 w 421"/>
                <a:gd name="T5" fmla="*/ 56 h 104"/>
                <a:gd name="T6" fmla="*/ 6 w 421"/>
                <a:gd name="T7" fmla="*/ 59 h 104"/>
                <a:gd name="T8" fmla="*/ 11 w 421"/>
                <a:gd name="T9" fmla="*/ 65 h 104"/>
                <a:gd name="T10" fmla="*/ 13 w 421"/>
                <a:gd name="T11" fmla="*/ 65 h 104"/>
                <a:gd name="T12" fmla="*/ 31 w 421"/>
                <a:gd name="T13" fmla="*/ 76 h 104"/>
                <a:gd name="T14" fmla="*/ 32 w 421"/>
                <a:gd name="T15" fmla="*/ 77 h 104"/>
                <a:gd name="T16" fmla="*/ 41 w 421"/>
                <a:gd name="T17" fmla="*/ 80 h 104"/>
                <a:gd name="T18" fmla="*/ 45 w 421"/>
                <a:gd name="T19" fmla="*/ 81 h 104"/>
                <a:gd name="T20" fmla="*/ 53 w 421"/>
                <a:gd name="T21" fmla="*/ 84 h 104"/>
                <a:gd name="T22" fmla="*/ 61 w 421"/>
                <a:gd name="T23" fmla="*/ 86 h 104"/>
                <a:gd name="T24" fmla="*/ 66 w 421"/>
                <a:gd name="T25" fmla="*/ 87 h 104"/>
                <a:gd name="T26" fmla="*/ 98 w 421"/>
                <a:gd name="T27" fmla="*/ 95 h 104"/>
                <a:gd name="T28" fmla="*/ 133 w 421"/>
                <a:gd name="T29" fmla="*/ 99 h 104"/>
                <a:gd name="T30" fmla="*/ 197 w 421"/>
                <a:gd name="T31" fmla="*/ 104 h 104"/>
                <a:gd name="T32" fmla="*/ 211 w 421"/>
                <a:gd name="T33" fmla="*/ 104 h 104"/>
                <a:gd name="T34" fmla="*/ 225 w 421"/>
                <a:gd name="T35" fmla="*/ 104 h 104"/>
                <a:gd name="T36" fmla="*/ 289 w 421"/>
                <a:gd name="T37" fmla="*/ 99 h 104"/>
                <a:gd name="T38" fmla="*/ 322 w 421"/>
                <a:gd name="T39" fmla="*/ 95 h 104"/>
                <a:gd name="T40" fmla="*/ 356 w 421"/>
                <a:gd name="T41" fmla="*/ 87 h 104"/>
                <a:gd name="T42" fmla="*/ 360 w 421"/>
                <a:gd name="T43" fmla="*/ 86 h 104"/>
                <a:gd name="T44" fmla="*/ 368 w 421"/>
                <a:gd name="T45" fmla="*/ 84 h 104"/>
                <a:gd name="T46" fmla="*/ 376 w 421"/>
                <a:gd name="T47" fmla="*/ 81 h 104"/>
                <a:gd name="T48" fmla="*/ 379 w 421"/>
                <a:gd name="T49" fmla="*/ 80 h 104"/>
                <a:gd name="T50" fmla="*/ 390 w 421"/>
                <a:gd name="T51" fmla="*/ 77 h 104"/>
                <a:gd name="T52" fmla="*/ 391 w 421"/>
                <a:gd name="T53" fmla="*/ 76 h 104"/>
                <a:gd name="T54" fmla="*/ 409 w 421"/>
                <a:gd name="T55" fmla="*/ 65 h 104"/>
                <a:gd name="T56" fmla="*/ 409 w 421"/>
                <a:gd name="T57" fmla="*/ 65 h 104"/>
                <a:gd name="T58" fmla="*/ 416 w 421"/>
                <a:gd name="T59" fmla="*/ 59 h 104"/>
                <a:gd name="T60" fmla="*/ 417 w 421"/>
                <a:gd name="T61" fmla="*/ 56 h 104"/>
                <a:gd name="T62" fmla="*/ 420 w 421"/>
                <a:gd name="T63" fmla="*/ 52 h 104"/>
                <a:gd name="T64" fmla="*/ 421 w 421"/>
                <a:gd name="T65" fmla="*/ 44 h 104"/>
                <a:gd name="T66" fmla="*/ 410 w 421"/>
                <a:gd name="T67" fmla="*/ 4 h 104"/>
                <a:gd name="T68" fmla="*/ 386 w 421"/>
                <a:gd name="T69" fmla="*/ 10 h 104"/>
                <a:gd name="T70" fmla="*/ 344 w 421"/>
                <a:gd name="T71" fmla="*/ 19 h 104"/>
                <a:gd name="T72" fmla="*/ 284 w 421"/>
                <a:gd name="T73" fmla="*/ 25 h 104"/>
                <a:gd name="T74" fmla="*/ 231 w 421"/>
                <a:gd name="T75" fmla="*/ 28 h 104"/>
                <a:gd name="T76" fmla="*/ 191 w 421"/>
                <a:gd name="T77" fmla="*/ 28 h 104"/>
                <a:gd name="T78" fmla="*/ 138 w 421"/>
                <a:gd name="T79" fmla="*/ 25 h 104"/>
                <a:gd name="T80" fmla="*/ 78 w 421"/>
                <a:gd name="T81" fmla="*/ 19 h 104"/>
                <a:gd name="T82" fmla="*/ 35 w 421"/>
                <a:gd name="T83" fmla="*/ 10 h 104"/>
                <a:gd name="T84" fmla="*/ 10 w 421"/>
                <a:gd name="T85" fmla="*/ 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21" h="104">
                  <a:moveTo>
                    <a:pt x="0" y="0"/>
                  </a:moveTo>
                  <a:lnTo>
                    <a:pt x="0" y="44"/>
                  </a:lnTo>
                  <a:lnTo>
                    <a:pt x="1" y="48"/>
                  </a:lnTo>
                  <a:lnTo>
                    <a:pt x="2" y="52"/>
                  </a:lnTo>
                  <a:lnTo>
                    <a:pt x="3" y="54"/>
                  </a:lnTo>
                  <a:lnTo>
                    <a:pt x="5" y="56"/>
                  </a:lnTo>
                  <a:lnTo>
                    <a:pt x="5" y="57"/>
                  </a:lnTo>
                  <a:lnTo>
                    <a:pt x="6" y="59"/>
                  </a:lnTo>
                  <a:lnTo>
                    <a:pt x="8" y="62"/>
                  </a:lnTo>
                  <a:lnTo>
                    <a:pt x="11" y="65"/>
                  </a:lnTo>
                  <a:lnTo>
                    <a:pt x="11" y="65"/>
                  </a:lnTo>
                  <a:lnTo>
                    <a:pt x="13" y="65"/>
                  </a:lnTo>
                  <a:lnTo>
                    <a:pt x="20" y="70"/>
                  </a:lnTo>
                  <a:lnTo>
                    <a:pt x="31" y="76"/>
                  </a:lnTo>
                  <a:lnTo>
                    <a:pt x="31" y="76"/>
                  </a:lnTo>
                  <a:lnTo>
                    <a:pt x="32" y="77"/>
                  </a:lnTo>
                  <a:lnTo>
                    <a:pt x="36" y="79"/>
                  </a:lnTo>
                  <a:lnTo>
                    <a:pt x="41" y="80"/>
                  </a:lnTo>
                  <a:lnTo>
                    <a:pt x="44" y="81"/>
                  </a:lnTo>
                  <a:lnTo>
                    <a:pt x="45" y="81"/>
                  </a:lnTo>
                  <a:lnTo>
                    <a:pt x="49" y="83"/>
                  </a:lnTo>
                  <a:lnTo>
                    <a:pt x="53" y="84"/>
                  </a:lnTo>
                  <a:lnTo>
                    <a:pt x="58" y="85"/>
                  </a:lnTo>
                  <a:lnTo>
                    <a:pt x="61" y="86"/>
                  </a:lnTo>
                  <a:lnTo>
                    <a:pt x="64" y="87"/>
                  </a:lnTo>
                  <a:lnTo>
                    <a:pt x="66" y="87"/>
                  </a:lnTo>
                  <a:lnTo>
                    <a:pt x="82" y="92"/>
                  </a:lnTo>
                  <a:lnTo>
                    <a:pt x="98" y="95"/>
                  </a:lnTo>
                  <a:lnTo>
                    <a:pt x="115" y="97"/>
                  </a:lnTo>
                  <a:lnTo>
                    <a:pt x="133" y="99"/>
                  </a:lnTo>
                  <a:lnTo>
                    <a:pt x="166" y="102"/>
                  </a:lnTo>
                  <a:lnTo>
                    <a:pt x="197" y="104"/>
                  </a:lnTo>
                  <a:lnTo>
                    <a:pt x="203" y="104"/>
                  </a:lnTo>
                  <a:lnTo>
                    <a:pt x="211" y="104"/>
                  </a:lnTo>
                  <a:lnTo>
                    <a:pt x="217" y="104"/>
                  </a:lnTo>
                  <a:lnTo>
                    <a:pt x="225" y="104"/>
                  </a:lnTo>
                  <a:lnTo>
                    <a:pt x="255" y="102"/>
                  </a:lnTo>
                  <a:lnTo>
                    <a:pt x="289" y="99"/>
                  </a:lnTo>
                  <a:lnTo>
                    <a:pt x="306" y="97"/>
                  </a:lnTo>
                  <a:lnTo>
                    <a:pt x="322" y="95"/>
                  </a:lnTo>
                  <a:lnTo>
                    <a:pt x="340" y="92"/>
                  </a:lnTo>
                  <a:lnTo>
                    <a:pt x="356" y="87"/>
                  </a:lnTo>
                  <a:lnTo>
                    <a:pt x="358" y="87"/>
                  </a:lnTo>
                  <a:lnTo>
                    <a:pt x="360" y="86"/>
                  </a:lnTo>
                  <a:lnTo>
                    <a:pt x="364" y="85"/>
                  </a:lnTo>
                  <a:lnTo>
                    <a:pt x="368" y="84"/>
                  </a:lnTo>
                  <a:lnTo>
                    <a:pt x="372" y="83"/>
                  </a:lnTo>
                  <a:lnTo>
                    <a:pt x="376" y="81"/>
                  </a:lnTo>
                  <a:lnTo>
                    <a:pt x="378" y="81"/>
                  </a:lnTo>
                  <a:lnTo>
                    <a:pt x="379" y="80"/>
                  </a:lnTo>
                  <a:lnTo>
                    <a:pt x="385" y="79"/>
                  </a:lnTo>
                  <a:lnTo>
                    <a:pt x="390" y="77"/>
                  </a:lnTo>
                  <a:lnTo>
                    <a:pt x="390" y="76"/>
                  </a:lnTo>
                  <a:lnTo>
                    <a:pt x="391" y="76"/>
                  </a:lnTo>
                  <a:lnTo>
                    <a:pt x="401" y="70"/>
                  </a:lnTo>
                  <a:lnTo>
                    <a:pt x="409" y="65"/>
                  </a:lnTo>
                  <a:lnTo>
                    <a:pt x="409" y="65"/>
                  </a:lnTo>
                  <a:lnTo>
                    <a:pt x="409" y="65"/>
                  </a:lnTo>
                  <a:lnTo>
                    <a:pt x="413" y="62"/>
                  </a:lnTo>
                  <a:lnTo>
                    <a:pt x="416" y="59"/>
                  </a:lnTo>
                  <a:lnTo>
                    <a:pt x="417" y="57"/>
                  </a:lnTo>
                  <a:lnTo>
                    <a:pt x="417" y="56"/>
                  </a:lnTo>
                  <a:lnTo>
                    <a:pt x="419" y="54"/>
                  </a:lnTo>
                  <a:lnTo>
                    <a:pt x="420" y="52"/>
                  </a:lnTo>
                  <a:lnTo>
                    <a:pt x="421" y="48"/>
                  </a:lnTo>
                  <a:lnTo>
                    <a:pt x="421" y="44"/>
                  </a:lnTo>
                  <a:lnTo>
                    <a:pt x="421" y="0"/>
                  </a:lnTo>
                  <a:lnTo>
                    <a:pt x="410" y="4"/>
                  </a:lnTo>
                  <a:lnTo>
                    <a:pt x="399" y="7"/>
                  </a:lnTo>
                  <a:lnTo>
                    <a:pt x="386" y="10"/>
                  </a:lnTo>
                  <a:lnTo>
                    <a:pt x="373" y="13"/>
                  </a:lnTo>
                  <a:lnTo>
                    <a:pt x="344" y="19"/>
                  </a:lnTo>
                  <a:lnTo>
                    <a:pt x="314" y="23"/>
                  </a:lnTo>
                  <a:lnTo>
                    <a:pt x="284" y="25"/>
                  </a:lnTo>
                  <a:lnTo>
                    <a:pt x="256" y="27"/>
                  </a:lnTo>
                  <a:lnTo>
                    <a:pt x="231" y="28"/>
                  </a:lnTo>
                  <a:lnTo>
                    <a:pt x="211" y="28"/>
                  </a:lnTo>
                  <a:lnTo>
                    <a:pt x="191" y="28"/>
                  </a:lnTo>
                  <a:lnTo>
                    <a:pt x="166" y="27"/>
                  </a:lnTo>
                  <a:lnTo>
                    <a:pt x="138" y="25"/>
                  </a:lnTo>
                  <a:lnTo>
                    <a:pt x="108" y="23"/>
                  </a:lnTo>
                  <a:lnTo>
                    <a:pt x="78" y="19"/>
                  </a:lnTo>
                  <a:lnTo>
                    <a:pt x="49" y="13"/>
                  </a:lnTo>
                  <a:lnTo>
                    <a:pt x="35" y="10"/>
                  </a:lnTo>
                  <a:lnTo>
                    <a:pt x="22" y="7"/>
                  </a:lnTo>
                  <a:lnTo>
                    <a:pt x="10" y="4"/>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2" name="Freeform 500">
              <a:extLst>
                <a:ext uri="{FF2B5EF4-FFF2-40B4-BE49-F238E27FC236}">
                  <a16:creationId xmlns:a16="http://schemas.microsoft.com/office/drawing/2014/main" id="{5839F0C0-A423-4156-855A-E09BBC0F1685}"/>
                </a:ext>
              </a:extLst>
            </p:cNvPr>
            <p:cNvSpPr>
              <a:spLocks/>
            </p:cNvSpPr>
            <p:nvPr/>
          </p:nvSpPr>
          <p:spPr bwMode="auto">
            <a:xfrm>
              <a:off x="3756025" y="1474788"/>
              <a:ext cx="133350" cy="28575"/>
            </a:xfrm>
            <a:custGeom>
              <a:avLst/>
              <a:gdLst>
                <a:gd name="T0" fmla="*/ 420 w 420"/>
                <a:gd name="T1" fmla="*/ 58 h 90"/>
                <a:gd name="T2" fmla="*/ 419 w 420"/>
                <a:gd name="T3" fmla="*/ 55 h 90"/>
                <a:gd name="T4" fmla="*/ 418 w 420"/>
                <a:gd name="T5" fmla="*/ 50 h 90"/>
                <a:gd name="T6" fmla="*/ 416 w 420"/>
                <a:gd name="T7" fmla="*/ 47 h 90"/>
                <a:gd name="T8" fmla="*/ 413 w 420"/>
                <a:gd name="T9" fmla="*/ 44 h 90"/>
                <a:gd name="T10" fmla="*/ 406 w 420"/>
                <a:gd name="T11" fmla="*/ 37 h 90"/>
                <a:gd name="T12" fmla="*/ 397 w 420"/>
                <a:gd name="T13" fmla="*/ 32 h 90"/>
                <a:gd name="T14" fmla="*/ 386 w 420"/>
                <a:gd name="T15" fmla="*/ 27 h 90"/>
                <a:gd name="T16" fmla="*/ 374 w 420"/>
                <a:gd name="T17" fmla="*/ 22 h 90"/>
                <a:gd name="T18" fmla="*/ 360 w 420"/>
                <a:gd name="T19" fmla="*/ 18 h 90"/>
                <a:gd name="T20" fmla="*/ 345 w 420"/>
                <a:gd name="T21" fmla="*/ 14 h 90"/>
                <a:gd name="T22" fmla="*/ 313 w 420"/>
                <a:gd name="T23" fmla="*/ 9 h 90"/>
                <a:gd name="T24" fmla="*/ 277 w 420"/>
                <a:gd name="T25" fmla="*/ 3 h 90"/>
                <a:gd name="T26" fmla="*/ 243 w 420"/>
                <a:gd name="T27" fmla="*/ 1 h 90"/>
                <a:gd name="T28" fmla="*/ 210 w 420"/>
                <a:gd name="T29" fmla="*/ 0 h 90"/>
                <a:gd name="T30" fmla="*/ 172 w 420"/>
                <a:gd name="T31" fmla="*/ 1 h 90"/>
                <a:gd name="T32" fmla="*/ 133 w 420"/>
                <a:gd name="T33" fmla="*/ 4 h 90"/>
                <a:gd name="T34" fmla="*/ 113 w 420"/>
                <a:gd name="T35" fmla="*/ 7 h 90"/>
                <a:gd name="T36" fmla="*/ 94 w 420"/>
                <a:gd name="T37" fmla="*/ 11 h 90"/>
                <a:gd name="T38" fmla="*/ 76 w 420"/>
                <a:gd name="T39" fmla="*/ 14 h 90"/>
                <a:gd name="T40" fmla="*/ 59 w 420"/>
                <a:gd name="T41" fmla="*/ 18 h 90"/>
                <a:gd name="T42" fmla="*/ 59 w 420"/>
                <a:gd name="T43" fmla="*/ 18 h 90"/>
                <a:gd name="T44" fmla="*/ 55 w 420"/>
                <a:gd name="T45" fmla="*/ 19 h 90"/>
                <a:gd name="T46" fmla="*/ 52 w 420"/>
                <a:gd name="T47" fmla="*/ 20 h 90"/>
                <a:gd name="T48" fmla="*/ 48 w 420"/>
                <a:gd name="T49" fmla="*/ 21 h 90"/>
                <a:gd name="T50" fmla="*/ 44 w 420"/>
                <a:gd name="T51" fmla="*/ 22 h 90"/>
                <a:gd name="T52" fmla="*/ 43 w 420"/>
                <a:gd name="T53" fmla="*/ 24 h 90"/>
                <a:gd name="T54" fmla="*/ 40 w 420"/>
                <a:gd name="T55" fmla="*/ 24 h 90"/>
                <a:gd name="T56" fmla="*/ 35 w 420"/>
                <a:gd name="T57" fmla="*/ 26 h 90"/>
                <a:gd name="T58" fmla="*/ 31 w 420"/>
                <a:gd name="T59" fmla="*/ 28 h 90"/>
                <a:gd name="T60" fmla="*/ 30 w 420"/>
                <a:gd name="T61" fmla="*/ 28 h 90"/>
                <a:gd name="T62" fmla="*/ 30 w 420"/>
                <a:gd name="T63" fmla="*/ 28 h 90"/>
                <a:gd name="T64" fmla="*/ 19 w 420"/>
                <a:gd name="T65" fmla="*/ 33 h 90"/>
                <a:gd name="T66" fmla="*/ 12 w 420"/>
                <a:gd name="T67" fmla="*/ 40 h 90"/>
                <a:gd name="T68" fmla="*/ 10 w 420"/>
                <a:gd name="T69" fmla="*/ 40 h 90"/>
                <a:gd name="T70" fmla="*/ 10 w 420"/>
                <a:gd name="T71" fmla="*/ 40 h 90"/>
                <a:gd name="T72" fmla="*/ 7 w 420"/>
                <a:gd name="T73" fmla="*/ 43 h 90"/>
                <a:gd name="T74" fmla="*/ 5 w 420"/>
                <a:gd name="T75" fmla="*/ 46 h 90"/>
                <a:gd name="T76" fmla="*/ 4 w 420"/>
                <a:gd name="T77" fmla="*/ 47 h 90"/>
                <a:gd name="T78" fmla="*/ 4 w 420"/>
                <a:gd name="T79" fmla="*/ 48 h 90"/>
                <a:gd name="T80" fmla="*/ 2 w 420"/>
                <a:gd name="T81" fmla="*/ 50 h 90"/>
                <a:gd name="T82" fmla="*/ 1 w 420"/>
                <a:gd name="T83" fmla="*/ 52 h 90"/>
                <a:gd name="T84" fmla="*/ 0 w 420"/>
                <a:gd name="T85" fmla="*/ 56 h 90"/>
                <a:gd name="T86" fmla="*/ 0 w 420"/>
                <a:gd name="T87" fmla="*/ 58 h 90"/>
                <a:gd name="T88" fmla="*/ 8 w 420"/>
                <a:gd name="T89" fmla="*/ 63 h 90"/>
                <a:gd name="T90" fmla="*/ 22 w 420"/>
                <a:gd name="T91" fmla="*/ 68 h 90"/>
                <a:gd name="T92" fmla="*/ 43 w 420"/>
                <a:gd name="T93" fmla="*/ 74 h 90"/>
                <a:gd name="T94" fmla="*/ 67 w 420"/>
                <a:gd name="T95" fmla="*/ 78 h 90"/>
                <a:gd name="T96" fmla="*/ 96 w 420"/>
                <a:gd name="T97" fmla="*/ 84 h 90"/>
                <a:gd name="T98" fmla="*/ 131 w 420"/>
                <a:gd name="T99" fmla="*/ 87 h 90"/>
                <a:gd name="T100" fmla="*/ 168 w 420"/>
                <a:gd name="T101" fmla="*/ 90 h 90"/>
                <a:gd name="T102" fmla="*/ 210 w 420"/>
                <a:gd name="T103" fmla="*/ 90 h 90"/>
                <a:gd name="T104" fmla="*/ 251 w 420"/>
                <a:gd name="T105" fmla="*/ 90 h 90"/>
                <a:gd name="T106" fmla="*/ 289 w 420"/>
                <a:gd name="T107" fmla="*/ 87 h 90"/>
                <a:gd name="T108" fmla="*/ 323 w 420"/>
                <a:gd name="T109" fmla="*/ 84 h 90"/>
                <a:gd name="T110" fmla="*/ 353 w 420"/>
                <a:gd name="T111" fmla="*/ 78 h 90"/>
                <a:gd name="T112" fmla="*/ 377 w 420"/>
                <a:gd name="T113" fmla="*/ 74 h 90"/>
                <a:gd name="T114" fmla="*/ 398 w 420"/>
                <a:gd name="T115" fmla="*/ 68 h 90"/>
                <a:gd name="T116" fmla="*/ 412 w 420"/>
                <a:gd name="T117" fmla="*/ 62 h 90"/>
                <a:gd name="T118" fmla="*/ 420 w 420"/>
                <a:gd name="T119" fmla="*/ 58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20" h="90">
                  <a:moveTo>
                    <a:pt x="420" y="58"/>
                  </a:moveTo>
                  <a:lnTo>
                    <a:pt x="419" y="55"/>
                  </a:lnTo>
                  <a:lnTo>
                    <a:pt x="418" y="50"/>
                  </a:lnTo>
                  <a:lnTo>
                    <a:pt x="416" y="47"/>
                  </a:lnTo>
                  <a:lnTo>
                    <a:pt x="413" y="44"/>
                  </a:lnTo>
                  <a:lnTo>
                    <a:pt x="406" y="37"/>
                  </a:lnTo>
                  <a:lnTo>
                    <a:pt x="397" y="32"/>
                  </a:lnTo>
                  <a:lnTo>
                    <a:pt x="386" y="27"/>
                  </a:lnTo>
                  <a:lnTo>
                    <a:pt x="374" y="22"/>
                  </a:lnTo>
                  <a:lnTo>
                    <a:pt x="360" y="18"/>
                  </a:lnTo>
                  <a:lnTo>
                    <a:pt x="345" y="14"/>
                  </a:lnTo>
                  <a:lnTo>
                    <a:pt x="313" y="9"/>
                  </a:lnTo>
                  <a:lnTo>
                    <a:pt x="277" y="3"/>
                  </a:lnTo>
                  <a:lnTo>
                    <a:pt x="243" y="1"/>
                  </a:lnTo>
                  <a:lnTo>
                    <a:pt x="210" y="0"/>
                  </a:lnTo>
                  <a:lnTo>
                    <a:pt x="172" y="1"/>
                  </a:lnTo>
                  <a:lnTo>
                    <a:pt x="133" y="4"/>
                  </a:lnTo>
                  <a:lnTo>
                    <a:pt x="113" y="7"/>
                  </a:lnTo>
                  <a:lnTo>
                    <a:pt x="94" y="11"/>
                  </a:lnTo>
                  <a:lnTo>
                    <a:pt x="76" y="14"/>
                  </a:lnTo>
                  <a:lnTo>
                    <a:pt x="59" y="18"/>
                  </a:lnTo>
                  <a:lnTo>
                    <a:pt x="59" y="18"/>
                  </a:lnTo>
                  <a:lnTo>
                    <a:pt x="55" y="19"/>
                  </a:lnTo>
                  <a:lnTo>
                    <a:pt x="52" y="20"/>
                  </a:lnTo>
                  <a:lnTo>
                    <a:pt x="48" y="21"/>
                  </a:lnTo>
                  <a:lnTo>
                    <a:pt x="44" y="22"/>
                  </a:lnTo>
                  <a:lnTo>
                    <a:pt x="43" y="24"/>
                  </a:lnTo>
                  <a:lnTo>
                    <a:pt x="40" y="24"/>
                  </a:lnTo>
                  <a:lnTo>
                    <a:pt x="35" y="26"/>
                  </a:lnTo>
                  <a:lnTo>
                    <a:pt x="31" y="28"/>
                  </a:lnTo>
                  <a:lnTo>
                    <a:pt x="30" y="28"/>
                  </a:lnTo>
                  <a:lnTo>
                    <a:pt x="30" y="28"/>
                  </a:lnTo>
                  <a:lnTo>
                    <a:pt x="19" y="33"/>
                  </a:lnTo>
                  <a:lnTo>
                    <a:pt x="12" y="40"/>
                  </a:lnTo>
                  <a:lnTo>
                    <a:pt x="10" y="40"/>
                  </a:lnTo>
                  <a:lnTo>
                    <a:pt x="10" y="40"/>
                  </a:lnTo>
                  <a:lnTo>
                    <a:pt x="7" y="43"/>
                  </a:lnTo>
                  <a:lnTo>
                    <a:pt x="5" y="46"/>
                  </a:lnTo>
                  <a:lnTo>
                    <a:pt x="4" y="47"/>
                  </a:lnTo>
                  <a:lnTo>
                    <a:pt x="4" y="48"/>
                  </a:lnTo>
                  <a:lnTo>
                    <a:pt x="2" y="50"/>
                  </a:lnTo>
                  <a:lnTo>
                    <a:pt x="1" y="52"/>
                  </a:lnTo>
                  <a:lnTo>
                    <a:pt x="0" y="56"/>
                  </a:lnTo>
                  <a:lnTo>
                    <a:pt x="0" y="58"/>
                  </a:lnTo>
                  <a:lnTo>
                    <a:pt x="8" y="63"/>
                  </a:lnTo>
                  <a:lnTo>
                    <a:pt x="22" y="68"/>
                  </a:lnTo>
                  <a:lnTo>
                    <a:pt x="43" y="74"/>
                  </a:lnTo>
                  <a:lnTo>
                    <a:pt x="67" y="78"/>
                  </a:lnTo>
                  <a:lnTo>
                    <a:pt x="96" y="84"/>
                  </a:lnTo>
                  <a:lnTo>
                    <a:pt x="131" y="87"/>
                  </a:lnTo>
                  <a:lnTo>
                    <a:pt x="168" y="90"/>
                  </a:lnTo>
                  <a:lnTo>
                    <a:pt x="210" y="90"/>
                  </a:lnTo>
                  <a:lnTo>
                    <a:pt x="251" y="90"/>
                  </a:lnTo>
                  <a:lnTo>
                    <a:pt x="289" y="87"/>
                  </a:lnTo>
                  <a:lnTo>
                    <a:pt x="323" y="84"/>
                  </a:lnTo>
                  <a:lnTo>
                    <a:pt x="353" y="78"/>
                  </a:lnTo>
                  <a:lnTo>
                    <a:pt x="377" y="74"/>
                  </a:lnTo>
                  <a:lnTo>
                    <a:pt x="398" y="68"/>
                  </a:lnTo>
                  <a:lnTo>
                    <a:pt x="412" y="62"/>
                  </a:lnTo>
                  <a:lnTo>
                    <a:pt x="420" y="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3" name="Freeform 501">
              <a:extLst>
                <a:ext uri="{FF2B5EF4-FFF2-40B4-BE49-F238E27FC236}">
                  <a16:creationId xmlns:a16="http://schemas.microsoft.com/office/drawing/2014/main" id="{DBE218E2-EA47-43F9-AF50-BC58701E5EAE}"/>
                </a:ext>
              </a:extLst>
            </p:cNvPr>
            <p:cNvSpPr>
              <a:spLocks/>
            </p:cNvSpPr>
            <p:nvPr/>
          </p:nvSpPr>
          <p:spPr bwMode="auto">
            <a:xfrm>
              <a:off x="3756025" y="1503363"/>
              <a:ext cx="133350" cy="23813"/>
            </a:xfrm>
            <a:custGeom>
              <a:avLst/>
              <a:gdLst>
                <a:gd name="T0" fmla="*/ 0 w 421"/>
                <a:gd name="T1" fmla="*/ 0 h 75"/>
                <a:gd name="T2" fmla="*/ 0 w 421"/>
                <a:gd name="T3" fmla="*/ 42 h 75"/>
                <a:gd name="T4" fmla="*/ 8 w 421"/>
                <a:gd name="T5" fmla="*/ 46 h 75"/>
                <a:gd name="T6" fmla="*/ 22 w 421"/>
                <a:gd name="T7" fmla="*/ 52 h 75"/>
                <a:gd name="T8" fmla="*/ 43 w 421"/>
                <a:gd name="T9" fmla="*/ 57 h 75"/>
                <a:gd name="T10" fmla="*/ 67 w 421"/>
                <a:gd name="T11" fmla="*/ 62 h 75"/>
                <a:gd name="T12" fmla="*/ 97 w 421"/>
                <a:gd name="T13" fmla="*/ 68 h 75"/>
                <a:gd name="T14" fmla="*/ 130 w 421"/>
                <a:gd name="T15" fmla="*/ 71 h 75"/>
                <a:gd name="T16" fmla="*/ 169 w 421"/>
                <a:gd name="T17" fmla="*/ 74 h 75"/>
                <a:gd name="T18" fmla="*/ 211 w 421"/>
                <a:gd name="T19" fmla="*/ 75 h 75"/>
                <a:gd name="T20" fmla="*/ 253 w 421"/>
                <a:gd name="T21" fmla="*/ 74 h 75"/>
                <a:gd name="T22" fmla="*/ 290 w 421"/>
                <a:gd name="T23" fmla="*/ 71 h 75"/>
                <a:gd name="T24" fmla="*/ 325 w 421"/>
                <a:gd name="T25" fmla="*/ 68 h 75"/>
                <a:gd name="T26" fmla="*/ 355 w 421"/>
                <a:gd name="T27" fmla="*/ 62 h 75"/>
                <a:gd name="T28" fmla="*/ 379 w 421"/>
                <a:gd name="T29" fmla="*/ 57 h 75"/>
                <a:gd name="T30" fmla="*/ 399 w 421"/>
                <a:gd name="T31" fmla="*/ 52 h 75"/>
                <a:gd name="T32" fmla="*/ 414 w 421"/>
                <a:gd name="T33" fmla="*/ 46 h 75"/>
                <a:gd name="T34" fmla="*/ 421 w 421"/>
                <a:gd name="T35" fmla="*/ 42 h 75"/>
                <a:gd name="T36" fmla="*/ 421 w 421"/>
                <a:gd name="T37" fmla="*/ 0 h 75"/>
                <a:gd name="T38" fmla="*/ 410 w 421"/>
                <a:gd name="T39" fmla="*/ 4 h 75"/>
                <a:gd name="T40" fmla="*/ 399 w 421"/>
                <a:gd name="T41" fmla="*/ 8 h 75"/>
                <a:gd name="T42" fmla="*/ 386 w 421"/>
                <a:gd name="T43" fmla="*/ 12 h 75"/>
                <a:gd name="T44" fmla="*/ 373 w 421"/>
                <a:gd name="T45" fmla="*/ 14 h 75"/>
                <a:gd name="T46" fmla="*/ 344 w 421"/>
                <a:gd name="T47" fmla="*/ 19 h 75"/>
                <a:gd name="T48" fmla="*/ 314 w 421"/>
                <a:gd name="T49" fmla="*/ 24 h 75"/>
                <a:gd name="T50" fmla="*/ 284 w 421"/>
                <a:gd name="T51" fmla="*/ 27 h 75"/>
                <a:gd name="T52" fmla="*/ 256 w 421"/>
                <a:gd name="T53" fmla="*/ 28 h 75"/>
                <a:gd name="T54" fmla="*/ 231 w 421"/>
                <a:gd name="T55" fmla="*/ 29 h 75"/>
                <a:gd name="T56" fmla="*/ 211 w 421"/>
                <a:gd name="T57" fmla="*/ 30 h 75"/>
                <a:gd name="T58" fmla="*/ 191 w 421"/>
                <a:gd name="T59" fmla="*/ 29 h 75"/>
                <a:gd name="T60" fmla="*/ 166 w 421"/>
                <a:gd name="T61" fmla="*/ 28 h 75"/>
                <a:gd name="T62" fmla="*/ 138 w 421"/>
                <a:gd name="T63" fmla="*/ 27 h 75"/>
                <a:gd name="T64" fmla="*/ 108 w 421"/>
                <a:gd name="T65" fmla="*/ 24 h 75"/>
                <a:gd name="T66" fmla="*/ 78 w 421"/>
                <a:gd name="T67" fmla="*/ 19 h 75"/>
                <a:gd name="T68" fmla="*/ 49 w 421"/>
                <a:gd name="T69" fmla="*/ 15 h 75"/>
                <a:gd name="T70" fmla="*/ 35 w 421"/>
                <a:gd name="T71" fmla="*/ 12 h 75"/>
                <a:gd name="T72" fmla="*/ 22 w 421"/>
                <a:gd name="T73" fmla="*/ 8 h 75"/>
                <a:gd name="T74" fmla="*/ 10 w 421"/>
                <a:gd name="T75" fmla="*/ 4 h 75"/>
                <a:gd name="T76" fmla="*/ 0 w 421"/>
                <a:gd name="T77" fmla="*/ 0 h 75"/>
                <a:gd name="T78" fmla="*/ 0 w 421"/>
                <a:gd name="T79"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21" h="75">
                  <a:moveTo>
                    <a:pt x="0" y="0"/>
                  </a:moveTo>
                  <a:lnTo>
                    <a:pt x="0" y="42"/>
                  </a:lnTo>
                  <a:lnTo>
                    <a:pt x="8" y="46"/>
                  </a:lnTo>
                  <a:lnTo>
                    <a:pt x="22" y="52"/>
                  </a:lnTo>
                  <a:lnTo>
                    <a:pt x="43" y="57"/>
                  </a:lnTo>
                  <a:lnTo>
                    <a:pt x="67" y="62"/>
                  </a:lnTo>
                  <a:lnTo>
                    <a:pt x="97" y="68"/>
                  </a:lnTo>
                  <a:lnTo>
                    <a:pt x="130" y="71"/>
                  </a:lnTo>
                  <a:lnTo>
                    <a:pt x="169" y="74"/>
                  </a:lnTo>
                  <a:lnTo>
                    <a:pt x="211" y="75"/>
                  </a:lnTo>
                  <a:lnTo>
                    <a:pt x="253" y="74"/>
                  </a:lnTo>
                  <a:lnTo>
                    <a:pt x="290" y="71"/>
                  </a:lnTo>
                  <a:lnTo>
                    <a:pt x="325" y="68"/>
                  </a:lnTo>
                  <a:lnTo>
                    <a:pt x="355" y="62"/>
                  </a:lnTo>
                  <a:lnTo>
                    <a:pt x="379" y="57"/>
                  </a:lnTo>
                  <a:lnTo>
                    <a:pt x="399" y="52"/>
                  </a:lnTo>
                  <a:lnTo>
                    <a:pt x="414" y="46"/>
                  </a:lnTo>
                  <a:lnTo>
                    <a:pt x="421" y="42"/>
                  </a:lnTo>
                  <a:lnTo>
                    <a:pt x="421" y="0"/>
                  </a:lnTo>
                  <a:lnTo>
                    <a:pt x="410" y="4"/>
                  </a:lnTo>
                  <a:lnTo>
                    <a:pt x="399" y="8"/>
                  </a:lnTo>
                  <a:lnTo>
                    <a:pt x="386" y="12"/>
                  </a:lnTo>
                  <a:lnTo>
                    <a:pt x="373" y="14"/>
                  </a:lnTo>
                  <a:lnTo>
                    <a:pt x="344" y="19"/>
                  </a:lnTo>
                  <a:lnTo>
                    <a:pt x="314" y="24"/>
                  </a:lnTo>
                  <a:lnTo>
                    <a:pt x="284" y="27"/>
                  </a:lnTo>
                  <a:lnTo>
                    <a:pt x="256" y="28"/>
                  </a:lnTo>
                  <a:lnTo>
                    <a:pt x="231" y="29"/>
                  </a:lnTo>
                  <a:lnTo>
                    <a:pt x="211" y="30"/>
                  </a:lnTo>
                  <a:lnTo>
                    <a:pt x="191" y="29"/>
                  </a:lnTo>
                  <a:lnTo>
                    <a:pt x="166" y="28"/>
                  </a:lnTo>
                  <a:lnTo>
                    <a:pt x="138" y="27"/>
                  </a:lnTo>
                  <a:lnTo>
                    <a:pt x="108" y="24"/>
                  </a:lnTo>
                  <a:lnTo>
                    <a:pt x="78" y="19"/>
                  </a:lnTo>
                  <a:lnTo>
                    <a:pt x="49" y="15"/>
                  </a:lnTo>
                  <a:lnTo>
                    <a:pt x="35" y="12"/>
                  </a:lnTo>
                  <a:lnTo>
                    <a:pt x="22" y="8"/>
                  </a:lnTo>
                  <a:lnTo>
                    <a:pt x="10" y="4"/>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4" name="Freeform 502">
              <a:extLst>
                <a:ext uri="{FF2B5EF4-FFF2-40B4-BE49-F238E27FC236}">
                  <a16:creationId xmlns:a16="http://schemas.microsoft.com/office/drawing/2014/main" id="{FB53FF3C-7C81-42D7-820B-328F83511B89}"/>
                </a:ext>
              </a:extLst>
            </p:cNvPr>
            <p:cNvSpPr>
              <a:spLocks/>
            </p:cNvSpPr>
            <p:nvPr/>
          </p:nvSpPr>
          <p:spPr bwMode="auto">
            <a:xfrm>
              <a:off x="3756025" y="1574800"/>
              <a:ext cx="133350" cy="23813"/>
            </a:xfrm>
            <a:custGeom>
              <a:avLst/>
              <a:gdLst>
                <a:gd name="T0" fmla="*/ 0 w 421"/>
                <a:gd name="T1" fmla="*/ 0 h 75"/>
                <a:gd name="T2" fmla="*/ 0 w 421"/>
                <a:gd name="T3" fmla="*/ 42 h 75"/>
                <a:gd name="T4" fmla="*/ 8 w 421"/>
                <a:gd name="T5" fmla="*/ 48 h 75"/>
                <a:gd name="T6" fmla="*/ 22 w 421"/>
                <a:gd name="T7" fmla="*/ 53 h 75"/>
                <a:gd name="T8" fmla="*/ 43 w 421"/>
                <a:gd name="T9" fmla="*/ 58 h 75"/>
                <a:gd name="T10" fmla="*/ 67 w 421"/>
                <a:gd name="T11" fmla="*/ 64 h 75"/>
                <a:gd name="T12" fmla="*/ 97 w 421"/>
                <a:gd name="T13" fmla="*/ 68 h 75"/>
                <a:gd name="T14" fmla="*/ 130 w 421"/>
                <a:gd name="T15" fmla="*/ 72 h 75"/>
                <a:gd name="T16" fmla="*/ 169 w 421"/>
                <a:gd name="T17" fmla="*/ 74 h 75"/>
                <a:gd name="T18" fmla="*/ 211 w 421"/>
                <a:gd name="T19" fmla="*/ 75 h 75"/>
                <a:gd name="T20" fmla="*/ 253 w 421"/>
                <a:gd name="T21" fmla="*/ 74 h 75"/>
                <a:gd name="T22" fmla="*/ 290 w 421"/>
                <a:gd name="T23" fmla="*/ 72 h 75"/>
                <a:gd name="T24" fmla="*/ 325 w 421"/>
                <a:gd name="T25" fmla="*/ 68 h 75"/>
                <a:gd name="T26" fmla="*/ 355 w 421"/>
                <a:gd name="T27" fmla="*/ 64 h 75"/>
                <a:gd name="T28" fmla="*/ 379 w 421"/>
                <a:gd name="T29" fmla="*/ 58 h 75"/>
                <a:gd name="T30" fmla="*/ 399 w 421"/>
                <a:gd name="T31" fmla="*/ 53 h 75"/>
                <a:gd name="T32" fmla="*/ 414 w 421"/>
                <a:gd name="T33" fmla="*/ 48 h 75"/>
                <a:gd name="T34" fmla="*/ 421 w 421"/>
                <a:gd name="T35" fmla="*/ 42 h 75"/>
                <a:gd name="T36" fmla="*/ 421 w 421"/>
                <a:gd name="T37" fmla="*/ 0 h 75"/>
                <a:gd name="T38" fmla="*/ 410 w 421"/>
                <a:gd name="T39" fmla="*/ 5 h 75"/>
                <a:gd name="T40" fmla="*/ 399 w 421"/>
                <a:gd name="T41" fmla="*/ 9 h 75"/>
                <a:gd name="T42" fmla="*/ 386 w 421"/>
                <a:gd name="T43" fmla="*/ 12 h 75"/>
                <a:gd name="T44" fmla="*/ 373 w 421"/>
                <a:gd name="T45" fmla="*/ 15 h 75"/>
                <a:gd name="T46" fmla="*/ 344 w 421"/>
                <a:gd name="T47" fmla="*/ 21 h 75"/>
                <a:gd name="T48" fmla="*/ 314 w 421"/>
                <a:gd name="T49" fmla="*/ 24 h 75"/>
                <a:gd name="T50" fmla="*/ 284 w 421"/>
                <a:gd name="T51" fmla="*/ 27 h 75"/>
                <a:gd name="T52" fmla="*/ 256 w 421"/>
                <a:gd name="T53" fmla="*/ 29 h 75"/>
                <a:gd name="T54" fmla="*/ 231 w 421"/>
                <a:gd name="T55" fmla="*/ 30 h 75"/>
                <a:gd name="T56" fmla="*/ 211 w 421"/>
                <a:gd name="T57" fmla="*/ 30 h 75"/>
                <a:gd name="T58" fmla="*/ 191 w 421"/>
                <a:gd name="T59" fmla="*/ 30 h 75"/>
                <a:gd name="T60" fmla="*/ 166 w 421"/>
                <a:gd name="T61" fmla="*/ 29 h 75"/>
                <a:gd name="T62" fmla="*/ 138 w 421"/>
                <a:gd name="T63" fmla="*/ 27 h 75"/>
                <a:gd name="T64" fmla="*/ 108 w 421"/>
                <a:gd name="T65" fmla="*/ 24 h 75"/>
                <a:gd name="T66" fmla="*/ 78 w 421"/>
                <a:gd name="T67" fmla="*/ 21 h 75"/>
                <a:gd name="T68" fmla="*/ 49 w 421"/>
                <a:gd name="T69" fmla="*/ 15 h 75"/>
                <a:gd name="T70" fmla="*/ 35 w 421"/>
                <a:gd name="T71" fmla="*/ 12 h 75"/>
                <a:gd name="T72" fmla="*/ 22 w 421"/>
                <a:gd name="T73" fmla="*/ 9 h 75"/>
                <a:gd name="T74" fmla="*/ 10 w 421"/>
                <a:gd name="T75" fmla="*/ 5 h 75"/>
                <a:gd name="T76" fmla="*/ 0 w 421"/>
                <a:gd name="T77" fmla="*/ 1 h 75"/>
                <a:gd name="T78" fmla="*/ 0 w 421"/>
                <a:gd name="T79"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21" h="75">
                  <a:moveTo>
                    <a:pt x="0" y="0"/>
                  </a:moveTo>
                  <a:lnTo>
                    <a:pt x="0" y="42"/>
                  </a:lnTo>
                  <a:lnTo>
                    <a:pt x="8" y="48"/>
                  </a:lnTo>
                  <a:lnTo>
                    <a:pt x="22" y="53"/>
                  </a:lnTo>
                  <a:lnTo>
                    <a:pt x="43" y="58"/>
                  </a:lnTo>
                  <a:lnTo>
                    <a:pt x="67" y="64"/>
                  </a:lnTo>
                  <a:lnTo>
                    <a:pt x="97" y="68"/>
                  </a:lnTo>
                  <a:lnTo>
                    <a:pt x="130" y="72"/>
                  </a:lnTo>
                  <a:lnTo>
                    <a:pt x="169" y="74"/>
                  </a:lnTo>
                  <a:lnTo>
                    <a:pt x="211" y="75"/>
                  </a:lnTo>
                  <a:lnTo>
                    <a:pt x="253" y="74"/>
                  </a:lnTo>
                  <a:lnTo>
                    <a:pt x="290" y="72"/>
                  </a:lnTo>
                  <a:lnTo>
                    <a:pt x="325" y="68"/>
                  </a:lnTo>
                  <a:lnTo>
                    <a:pt x="355" y="64"/>
                  </a:lnTo>
                  <a:lnTo>
                    <a:pt x="379" y="58"/>
                  </a:lnTo>
                  <a:lnTo>
                    <a:pt x="399" y="53"/>
                  </a:lnTo>
                  <a:lnTo>
                    <a:pt x="414" y="48"/>
                  </a:lnTo>
                  <a:lnTo>
                    <a:pt x="421" y="42"/>
                  </a:lnTo>
                  <a:lnTo>
                    <a:pt x="421" y="0"/>
                  </a:lnTo>
                  <a:lnTo>
                    <a:pt x="410" y="5"/>
                  </a:lnTo>
                  <a:lnTo>
                    <a:pt x="399" y="9"/>
                  </a:lnTo>
                  <a:lnTo>
                    <a:pt x="386" y="12"/>
                  </a:lnTo>
                  <a:lnTo>
                    <a:pt x="373" y="15"/>
                  </a:lnTo>
                  <a:lnTo>
                    <a:pt x="344" y="21"/>
                  </a:lnTo>
                  <a:lnTo>
                    <a:pt x="314" y="24"/>
                  </a:lnTo>
                  <a:lnTo>
                    <a:pt x="284" y="27"/>
                  </a:lnTo>
                  <a:lnTo>
                    <a:pt x="256" y="29"/>
                  </a:lnTo>
                  <a:lnTo>
                    <a:pt x="231" y="30"/>
                  </a:lnTo>
                  <a:lnTo>
                    <a:pt x="211" y="30"/>
                  </a:lnTo>
                  <a:lnTo>
                    <a:pt x="191" y="30"/>
                  </a:lnTo>
                  <a:lnTo>
                    <a:pt x="166" y="29"/>
                  </a:lnTo>
                  <a:lnTo>
                    <a:pt x="138" y="27"/>
                  </a:lnTo>
                  <a:lnTo>
                    <a:pt x="108" y="24"/>
                  </a:lnTo>
                  <a:lnTo>
                    <a:pt x="78" y="21"/>
                  </a:lnTo>
                  <a:lnTo>
                    <a:pt x="49" y="15"/>
                  </a:lnTo>
                  <a:lnTo>
                    <a:pt x="35" y="12"/>
                  </a:lnTo>
                  <a:lnTo>
                    <a:pt x="22" y="9"/>
                  </a:lnTo>
                  <a:lnTo>
                    <a:pt x="10" y="5"/>
                  </a:lnTo>
                  <a:lnTo>
                    <a:pt x="0" y="1"/>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5" name="Freeform 503">
              <a:extLst>
                <a:ext uri="{FF2B5EF4-FFF2-40B4-BE49-F238E27FC236}">
                  <a16:creationId xmlns:a16="http://schemas.microsoft.com/office/drawing/2014/main" id="{B2AFC166-3690-491C-BE8E-D33917F47E78}"/>
                </a:ext>
              </a:extLst>
            </p:cNvPr>
            <p:cNvSpPr>
              <a:spLocks/>
            </p:cNvSpPr>
            <p:nvPr/>
          </p:nvSpPr>
          <p:spPr bwMode="auto">
            <a:xfrm>
              <a:off x="3756025" y="1550988"/>
              <a:ext cx="133350" cy="23813"/>
            </a:xfrm>
            <a:custGeom>
              <a:avLst/>
              <a:gdLst>
                <a:gd name="T0" fmla="*/ 0 w 421"/>
                <a:gd name="T1" fmla="*/ 0 h 75"/>
                <a:gd name="T2" fmla="*/ 0 w 421"/>
                <a:gd name="T3" fmla="*/ 42 h 75"/>
                <a:gd name="T4" fmla="*/ 8 w 421"/>
                <a:gd name="T5" fmla="*/ 47 h 75"/>
                <a:gd name="T6" fmla="*/ 22 w 421"/>
                <a:gd name="T7" fmla="*/ 53 h 75"/>
                <a:gd name="T8" fmla="*/ 43 w 421"/>
                <a:gd name="T9" fmla="*/ 58 h 75"/>
                <a:gd name="T10" fmla="*/ 67 w 421"/>
                <a:gd name="T11" fmla="*/ 64 h 75"/>
                <a:gd name="T12" fmla="*/ 97 w 421"/>
                <a:gd name="T13" fmla="*/ 68 h 75"/>
                <a:gd name="T14" fmla="*/ 130 w 421"/>
                <a:gd name="T15" fmla="*/ 72 h 75"/>
                <a:gd name="T16" fmla="*/ 169 w 421"/>
                <a:gd name="T17" fmla="*/ 74 h 75"/>
                <a:gd name="T18" fmla="*/ 211 w 421"/>
                <a:gd name="T19" fmla="*/ 75 h 75"/>
                <a:gd name="T20" fmla="*/ 253 w 421"/>
                <a:gd name="T21" fmla="*/ 74 h 75"/>
                <a:gd name="T22" fmla="*/ 290 w 421"/>
                <a:gd name="T23" fmla="*/ 72 h 75"/>
                <a:gd name="T24" fmla="*/ 325 w 421"/>
                <a:gd name="T25" fmla="*/ 68 h 75"/>
                <a:gd name="T26" fmla="*/ 355 w 421"/>
                <a:gd name="T27" fmla="*/ 64 h 75"/>
                <a:gd name="T28" fmla="*/ 379 w 421"/>
                <a:gd name="T29" fmla="*/ 58 h 75"/>
                <a:gd name="T30" fmla="*/ 399 w 421"/>
                <a:gd name="T31" fmla="*/ 53 h 75"/>
                <a:gd name="T32" fmla="*/ 414 w 421"/>
                <a:gd name="T33" fmla="*/ 47 h 75"/>
                <a:gd name="T34" fmla="*/ 421 w 421"/>
                <a:gd name="T35" fmla="*/ 42 h 75"/>
                <a:gd name="T36" fmla="*/ 421 w 421"/>
                <a:gd name="T37" fmla="*/ 0 h 75"/>
                <a:gd name="T38" fmla="*/ 410 w 421"/>
                <a:gd name="T39" fmla="*/ 5 h 75"/>
                <a:gd name="T40" fmla="*/ 399 w 421"/>
                <a:gd name="T41" fmla="*/ 9 h 75"/>
                <a:gd name="T42" fmla="*/ 386 w 421"/>
                <a:gd name="T43" fmla="*/ 12 h 75"/>
                <a:gd name="T44" fmla="*/ 373 w 421"/>
                <a:gd name="T45" fmla="*/ 15 h 75"/>
                <a:gd name="T46" fmla="*/ 344 w 421"/>
                <a:gd name="T47" fmla="*/ 21 h 75"/>
                <a:gd name="T48" fmla="*/ 314 w 421"/>
                <a:gd name="T49" fmla="*/ 24 h 75"/>
                <a:gd name="T50" fmla="*/ 284 w 421"/>
                <a:gd name="T51" fmla="*/ 27 h 75"/>
                <a:gd name="T52" fmla="*/ 256 w 421"/>
                <a:gd name="T53" fmla="*/ 29 h 75"/>
                <a:gd name="T54" fmla="*/ 231 w 421"/>
                <a:gd name="T55" fmla="*/ 30 h 75"/>
                <a:gd name="T56" fmla="*/ 211 w 421"/>
                <a:gd name="T57" fmla="*/ 30 h 75"/>
                <a:gd name="T58" fmla="*/ 191 w 421"/>
                <a:gd name="T59" fmla="*/ 30 h 75"/>
                <a:gd name="T60" fmla="*/ 166 w 421"/>
                <a:gd name="T61" fmla="*/ 29 h 75"/>
                <a:gd name="T62" fmla="*/ 138 w 421"/>
                <a:gd name="T63" fmla="*/ 27 h 75"/>
                <a:gd name="T64" fmla="*/ 108 w 421"/>
                <a:gd name="T65" fmla="*/ 24 h 75"/>
                <a:gd name="T66" fmla="*/ 78 w 421"/>
                <a:gd name="T67" fmla="*/ 21 h 75"/>
                <a:gd name="T68" fmla="*/ 49 w 421"/>
                <a:gd name="T69" fmla="*/ 15 h 75"/>
                <a:gd name="T70" fmla="*/ 35 w 421"/>
                <a:gd name="T71" fmla="*/ 12 h 75"/>
                <a:gd name="T72" fmla="*/ 22 w 421"/>
                <a:gd name="T73" fmla="*/ 9 h 75"/>
                <a:gd name="T74" fmla="*/ 10 w 421"/>
                <a:gd name="T75" fmla="*/ 5 h 75"/>
                <a:gd name="T76" fmla="*/ 0 w 421"/>
                <a:gd name="T7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21" h="75">
                  <a:moveTo>
                    <a:pt x="0" y="0"/>
                  </a:moveTo>
                  <a:lnTo>
                    <a:pt x="0" y="42"/>
                  </a:lnTo>
                  <a:lnTo>
                    <a:pt x="8" y="47"/>
                  </a:lnTo>
                  <a:lnTo>
                    <a:pt x="22" y="53"/>
                  </a:lnTo>
                  <a:lnTo>
                    <a:pt x="43" y="58"/>
                  </a:lnTo>
                  <a:lnTo>
                    <a:pt x="67" y="64"/>
                  </a:lnTo>
                  <a:lnTo>
                    <a:pt x="97" y="68"/>
                  </a:lnTo>
                  <a:lnTo>
                    <a:pt x="130" y="72"/>
                  </a:lnTo>
                  <a:lnTo>
                    <a:pt x="169" y="74"/>
                  </a:lnTo>
                  <a:lnTo>
                    <a:pt x="211" y="75"/>
                  </a:lnTo>
                  <a:lnTo>
                    <a:pt x="253" y="74"/>
                  </a:lnTo>
                  <a:lnTo>
                    <a:pt x="290" y="72"/>
                  </a:lnTo>
                  <a:lnTo>
                    <a:pt x="325" y="68"/>
                  </a:lnTo>
                  <a:lnTo>
                    <a:pt x="355" y="64"/>
                  </a:lnTo>
                  <a:lnTo>
                    <a:pt x="379" y="58"/>
                  </a:lnTo>
                  <a:lnTo>
                    <a:pt x="399" y="53"/>
                  </a:lnTo>
                  <a:lnTo>
                    <a:pt x="414" y="47"/>
                  </a:lnTo>
                  <a:lnTo>
                    <a:pt x="421" y="42"/>
                  </a:lnTo>
                  <a:lnTo>
                    <a:pt x="421" y="0"/>
                  </a:lnTo>
                  <a:lnTo>
                    <a:pt x="410" y="5"/>
                  </a:lnTo>
                  <a:lnTo>
                    <a:pt x="399" y="9"/>
                  </a:lnTo>
                  <a:lnTo>
                    <a:pt x="386" y="12"/>
                  </a:lnTo>
                  <a:lnTo>
                    <a:pt x="373" y="15"/>
                  </a:lnTo>
                  <a:lnTo>
                    <a:pt x="344" y="21"/>
                  </a:lnTo>
                  <a:lnTo>
                    <a:pt x="314" y="24"/>
                  </a:lnTo>
                  <a:lnTo>
                    <a:pt x="284" y="27"/>
                  </a:lnTo>
                  <a:lnTo>
                    <a:pt x="256" y="29"/>
                  </a:lnTo>
                  <a:lnTo>
                    <a:pt x="231" y="30"/>
                  </a:lnTo>
                  <a:lnTo>
                    <a:pt x="211" y="30"/>
                  </a:lnTo>
                  <a:lnTo>
                    <a:pt x="191" y="30"/>
                  </a:lnTo>
                  <a:lnTo>
                    <a:pt x="166" y="29"/>
                  </a:lnTo>
                  <a:lnTo>
                    <a:pt x="138" y="27"/>
                  </a:lnTo>
                  <a:lnTo>
                    <a:pt x="108" y="24"/>
                  </a:lnTo>
                  <a:lnTo>
                    <a:pt x="78" y="21"/>
                  </a:lnTo>
                  <a:lnTo>
                    <a:pt x="49" y="15"/>
                  </a:lnTo>
                  <a:lnTo>
                    <a:pt x="35" y="12"/>
                  </a:lnTo>
                  <a:lnTo>
                    <a:pt x="22" y="9"/>
                  </a:lnTo>
                  <a:lnTo>
                    <a:pt x="10" y="5"/>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6" name="Freeform 504">
              <a:extLst>
                <a:ext uri="{FF2B5EF4-FFF2-40B4-BE49-F238E27FC236}">
                  <a16:creationId xmlns:a16="http://schemas.microsoft.com/office/drawing/2014/main" id="{9740A41F-89FD-44D8-9D1F-332E7D538EDA}"/>
                </a:ext>
              </a:extLst>
            </p:cNvPr>
            <p:cNvSpPr>
              <a:spLocks/>
            </p:cNvSpPr>
            <p:nvPr/>
          </p:nvSpPr>
          <p:spPr bwMode="auto">
            <a:xfrm>
              <a:off x="3756025" y="1527175"/>
              <a:ext cx="133350" cy="23813"/>
            </a:xfrm>
            <a:custGeom>
              <a:avLst/>
              <a:gdLst>
                <a:gd name="T0" fmla="*/ 0 w 421"/>
                <a:gd name="T1" fmla="*/ 0 h 75"/>
                <a:gd name="T2" fmla="*/ 0 w 421"/>
                <a:gd name="T3" fmla="*/ 42 h 75"/>
                <a:gd name="T4" fmla="*/ 8 w 421"/>
                <a:gd name="T5" fmla="*/ 46 h 75"/>
                <a:gd name="T6" fmla="*/ 22 w 421"/>
                <a:gd name="T7" fmla="*/ 52 h 75"/>
                <a:gd name="T8" fmla="*/ 43 w 421"/>
                <a:gd name="T9" fmla="*/ 58 h 75"/>
                <a:gd name="T10" fmla="*/ 67 w 421"/>
                <a:gd name="T11" fmla="*/ 63 h 75"/>
                <a:gd name="T12" fmla="*/ 97 w 421"/>
                <a:gd name="T13" fmla="*/ 68 h 75"/>
                <a:gd name="T14" fmla="*/ 130 w 421"/>
                <a:gd name="T15" fmla="*/ 72 h 75"/>
                <a:gd name="T16" fmla="*/ 169 w 421"/>
                <a:gd name="T17" fmla="*/ 74 h 75"/>
                <a:gd name="T18" fmla="*/ 211 w 421"/>
                <a:gd name="T19" fmla="*/ 75 h 75"/>
                <a:gd name="T20" fmla="*/ 253 w 421"/>
                <a:gd name="T21" fmla="*/ 74 h 75"/>
                <a:gd name="T22" fmla="*/ 290 w 421"/>
                <a:gd name="T23" fmla="*/ 72 h 75"/>
                <a:gd name="T24" fmla="*/ 325 w 421"/>
                <a:gd name="T25" fmla="*/ 68 h 75"/>
                <a:gd name="T26" fmla="*/ 355 w 421"/>
                <a:gd name="T27" fmla="*/ 63 h 75"/>
                <a:gd name="T28" fmla="*/ 379 w 421"/>
                <a:gd name="T29" fmla="*/ 58 h 75"/>
                <a:gd name="T30" fmla="*/ 399 w 421"/>
                <a:gd name="T31" fmla="*/ 52 h 75"/>
                <a:gd name="T32" fmla="*/ 414 w 421"/>
                <a:gd name="T33" fmla="*/ 47 h 75"/>
                <a:gd name="T34" fmla="*/ 421 w 421"/>
                <a:gd name="T35" fmla="*/ 42 h 75"/>
                <a:gd name="T36" fmla="*/ 421 w 421"/>
                <a:gd name="T37" fmla="*/ 0 h 75"/>
                <a:gd name="T38" fmla="*/ 410 w 421"/>
                <a:gd name="T39" fmla="*/ 4 h 75"/>
                <a:gd name="T40" fmla="*/ 399 w 421"/>
                <a:gd name="T41" fmla="*/ 9 h 75"/>
                <a:gd name="T42" fmla="*/ 386 w 421"/>
                <a:gd name="T43" fmla="*/ 12 h 75"/>
                <a:gd name="T44" fmla="*/ 373 w 421"/>
                <a:gd name="T45" fmla="*/ 15 h 75"/>
                <a:gd name="T46" fmla="*/ 344 w 421"/>
                <a:gd name="T47" fmla="*/ 19 h 75"/>
                <a:gd name="T48" fmla="*/ 314 w 421"/>
                <a:gd name="T49" fmla="*/ 24 h 75"/>
                <a:gd name="T50" fmla="*/ 284 w 421"/>
                <a:gd name="T51" fmla="*/ 27 h 75"/>
                <a:gd name="T52" fmla="*/ 256 w 421"/>
                <a:gd name="T53" fmla="*/ 29 h 75"/>
                <a:gd name="T54" fmla="*/ 231 w 421"/>
                <a:gd name="T55" fmla="*/ 29 h 75"/>
                <a:gd name="T56" fmla="*/ 211 w 421"/>
                <a:gd name="T57" fmla="*/ 30 h 75"/>
                <a:gd name="T58" fmla="*/ 191 w 421"/>
                <a:gd name="T59" fmla="*/ 29 h 75"/>
                <a:gd name="T60" fmla="*/ 166 w 421"/>
                <a:gd name="T61" fmla="*/ 28 h 75"/>
                <a:gd name="T62" fmla="*/ 138 w 421"/>
                <a:gd name="T63" fmla="*/ 27 h 75"/>
                <a:gd name="T64" fmla="*/ 108 w 421"/>
                <a:gd name="T65" fmla="*/ 24 h 75"/>
                <a:gd name="T66" fmla="*/ 78 w 421"/>
                <a:gd name="T67" fmla="*/ 19 h 75"/>
                <a:gd name="T68" fmla="*/ 49 w 421"/>
                <a:gd name="T69" fmla="*/ 15 h 75"/>
                <a:gd name="T70" fmla="*/ 35 w 421"/>
                <a:gd name="T71" fmla="*/ 12 h 75"/>
                <a:gd name="T72" fmla="*/ 22 w 421"/>
                <a:gd name="T73" fmla="*/ 9 h 75"/>
                <a:gd name="T74" fmla="*/ 10 w 421"/>
                <a:gd name="T75" fmla="*/ 4 h 75"/>
                <a:gd name="T76" fmla="*/ 0 w 421"/>
                <a:gd name="T7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21" h="75">
                  <a:moveTo>
                    <a:pt x="0" y="0"/>
                  </a:moveTo>
                  <a:lnTo>
                    <a:pt x="0" y="42"/>
                  </a:lnTo>
                  <a:lnTo>
                    <a:pt x="8" y="46"/>
                  </a:lnTo>
                  <a:lnTo>
                    <a:pt x="22" y="52"/>
                  </a:lnTo>
                  <a:lnTo>
                    <a:pt x="43" y="58"/>
                  </a:lnTo>
                  <a:lnTo>
                    <a:pt x="67" y="63"/>
                  </a:lnTo>
                  <a:lnTo>
                    <a:pt x="97" y="68"/>
                  </a:lnTo>
                  <a:lnTo>
                    <a:pt x="130" y="72"/>
                  </a:lnTo>
                  <a:lnTo>
                    <a:pt x="169" y="74"/>
                  </a:lnTo>
                  <a:lnTo>
                    <a:pt x="211" y="75"/>
                  </a:lnTo>
                  <a:lnTo>
                    <a:pt x="253" y="74"/>
                  </a:lnTo>
                  <a:lnTo>
                    <a:pt x="290" y="72"/>
                  </a:lnTo>
                  <a:lnTo>
                    <a:pt x="325" y="68"/>
                  </a:lnTo>
                  <a:lnTo>
                    <a:pt x="355" y="63"/>
                  </a:lnTo>
                  <a:lnTo>
                    <a:pt x="379" y="58"/>
                  </a:lnTo>
                  <a:lnTo>
                    <a:pt x="399" y="52"/>
                  </a:lnTo>
                  <a:lnTo>
                    <a:pt x="414" y="47"/>
                  </a:lnTo>
                  <a:lnTo>
                    <a:pt x="421" y="42"/>
                  </a:lnTo>
                  <a:lnTo>
                    <a:pt x="421" y="0"/>
                  </a:lnTo>
                  <a:lnTo>
                    <a:pt x="410" y="4"/>
                  </a:lnTo>
                  <a:lnTo>
                    <a:pt x="399" y="9"/>
                  </a:lnTo>
                  <a:lnTo>
                    <a:pt x="386" y="12"/>
                  </a:lnTo>
                  <a:lnTo>
                    <a:pt x="373" y="15"/>
                  </a:lnTo>
                  <a:lnTo>
                    <a:pt x="344" y="19"/>
                  </a:lnTo>
                  <a:lnTo>
                    <a:pt x="314" y="24"/>
                  </a:lnTo>
                  <a:lnTo>
                    <a:pt x="284" y="27"/>
                  </a:lnTo>
                  <a:lnTo>
                    <a:pt x="256" y="29"/>
                  </a:lnTo>
                  <a:lnTo>
                    <a:pt x="231" y="29"/>
                  </a:lnTo>
                  <a:lnTo>
                    <a:pt x="211" y="30"/>
                  </a:lnTo>
                  <a:lnTo>
                    <a:pt x="191" y="29"/>
                  </a:lnTo>
                  <a:lnTo>
                    <a:pt x="166" y="28"/>
                  </a:lnTo>
                  <a:lnTo>
                    <a:pt x="138" y="27"/>
                  </a:lnTo>
                  <a:lnTo>
                    <a:pt x="108" y="24"/>
                  </a:lnTo>
                  <a:lnTo>
                    <a:pt x="78" y="19"/>
                  </a:lnTo>
                  <a:lnTo>
                    <a:pt x="49" y="15"/>
                  </a:lnTo>
                  <a:lnTo>
                    <a:pt x="35" y="12"/>
                  </a:lnTo>
                  <a:lnTo>
                    <a:pt x="22" y="9"/>
                  </a:lnTo>
                  <a:lnTo>
                    <a:pt x="10" y="4"/>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67" name="Group 66" descr="Icon of abacus. ">
            <a:extLst>
              <a:ext uri="{FF2B5EF4-FFF2-40B4-BE49-F238E27FC236}">
                <a16:creationId xmlns:a16="http://schemas.microsoft.com/office/drawing/2014/main" id="{201B668C-AA5F-454E-8E64-CEA32A839FB8}"/>
              </a:ext>
            </a:extLst>
          </p:cNvPr>
          <p:cNvGrpSpPr/>
          <p:nvPr/>
        </p:nvGrpSpPr>
        <p:grpSpPr>
          <a:xfrm>
            <a:off x="8071577" y="2296118"/>
            <a:ext cx="382447" cy="382447"/>
            <a:chOff x="877888" y="771525"/>
            <a:chExt cx="287338" cy="287338"/>
          </a:xfrm>
          <a:solidFill>
            <a:schemeClr val="bg1"/>
          </a:solidFill>
        </p:grpSpPr>
        <p:sp>
          <p:nvSpPr>
            <p:cNvPr id="68" name="Freeform 324">
              <a:extLst>
                <a:ext uri="{FF2B5EF4-FFF2-40B4-BE49-F238E27FC236}">
                  <a16:creationId xmlns:a16="http://schemas.microsoft.com/office/drawing/2014/main" id="{EEBBB4D9-8AD5-4868-B9F5-568F0C326607}"/>
                </a:ext>
              </a:extLst>
            </p:cNvPr>
            <p:cNvSpPr>
              <a:spLocks/>
            </p:cNvSpPr>
            <p:nvPr/>
          </p:nvSpPr>
          <p:spPr bwMode="auto">
            <a:xfrm>
              <a:off x="877888" y="771525"/>
              <a:ext cx="61913" cy="287338"/>
            </a:xfrm>
            <a:custGeom>
              <a:avLst/>
              <a:gdLst>
                <a:gd name="T0" fmla="*/ 0 w 196"/>
                <a:gd name="T1" fmla="*/ 888 h 903"/>
                <a:gd name="T2" fmla="*/ 1 w 196"/>
                <a:gd name="T3" fmla="*/ 895 h 903"/>
                <a:gd name="T4" fmla="*/ 4 w 196"/>
                <a:gd name="T5" fmla="*/ 899 h 903"/>
                <a:gd name="T6" fmla="*/ 10 w 196"/>
                <a:gd name="T7" fmla="*/ 902 h 903"/>
                <a:gd name="T8" fmla="*/ 15 w 196"/>
                <a:gd name="T9" fmla="*/ 903 h 903"/>
                <a:gd name="T10" fmla="*/ 196 w 196"/>
                <a:gd name="T11" fmla="*/ 798 h 903"/>
                <a:gd name="T12" fmla="*/ 160 w 196"/>
                <a:gd name="T13" fmla="*/ 797 h 903"/>
                <a:gd name="T14" fmla="*/ 149 w 196"/>
                <a:gd name="T15" fmla="*/ 793 h 903"/>
                <a:gd name="T16" fmla="*/ 141 w 196"/>
                <a:gd name="T17" fmla="*/ 785 h 903"/>
                <a:gd name="T18" fmla="*/ 136 w 196"/>
                <a:gd name="T19" fmla="*/ 774 h 903"/>
                <a:gd name="T20" fmla="*/ 136 w 196"/>
                <a:gd name="T21" fmla="*/ 738 h 903"/>
                <a:gd name="T22" fmla="*/ 138 w 196"/>
                <a:gd name="T23" fmla="*/ 726 h 903"/>
                <a:gd name="T24" fmla="*/ 145 w 196"/>
                <a:gd name="T25" fmla="*/ 717 h 903"/>
                <a:gd name="T26" fmla="*/ 155 w 196"/>
                <a:gd name="T27" fmla="*/ 710 h 903"/>
                <a:gd name="T28" fmla="*/ 166 w 196"/>
                <a:gd name="T29" fmla="*/ 708 h 903"/>
                <a:gd name="T30" fmla="*/ 196 w 196"/>
                <a:gd name="T31" fmla="*/ 346 h 903"/>
                <a:gd name="T32" fmla="*/ 160 w 196"/>
                <a:gd name="T33" fmla="*/ 345 h 903"/>
                <a:gd name="T34" fmla="*/ 149 w 196"/>
                <a:gd name="T35" fmla="*/ 341 h 903"/>
                <a:gd name="T36" fmla="*/ 141 w 196"/>
                <a:gd name="T37" fmla="*/ 333 h 903"/>
                <a:gd name="T38" fmla="*/ 136 w 196"/>
                <a:gd name="T39" fmla="*/ 322 h 903"/>
                <a:gd name="T40" fmla="*/ 136 w 196"/>
                <a:gd name="T41" fmla="*/ 286 h 903"/>
                <a:gd name="T42" fmla="*/ 138 w 196"/>
                <a:gd name="T43" fmla="*/ 275 h 903"/>
                <a:gd name="T44" fmla="*/ 145 w 196"/>
                <a:gd name="T45" fmla="*/ 265 h 903"/>
                <a:gd name="T46" fmla="*/ 155 w 196"/>
                <a:gd name="T47" fmla="*/ 259 h 903"/>
                <a:gd name="T48" fmla="*/ 166 w 196"/>
                <a:gd name="T49" fmla="*/ 256 h 903"/>
                <a:gd name="T50" fmla="*/ 196 w 196"/>
                <a:gd name="T51" fmla="*/ 196 h 903"/>
                <a:gd name="T52" fmla="*/ 160 w 196"/>
                <a:gd name="T53" fmla="*/ 195 h 903"/>
                <a:gd name="T54" fmla="*/ 149 w 196"/>
                <a:gd name="T55" fmla="*/ 191 h 903"/>
                <a:gd name="T56" fmla="*/ 141 w 196"/>
                <a:gd name="T57" fmla="*/ 182 h 903"/>
                <a:gd name="T58" fmla="*/ 136 w 196"/>
                <a:gd name="T59" fmla="*/ 172 h 903"/>
                <a:gd name="T60" fmla="*/ 136 w 196"/>
                <a:gd name="T61" fmla="*/ 135 h 903"/>
                <a:gd name="T62" fmla="*/ 138 w 196"/>
                <a:gd name="T63" fmla="*/ 123 h 903"/>
                <a:gd name="T64" fmla="*/ 145 w 196"/>
                <a:gd name="T65" fmla="*/ 115 h 903"/>
                <a:gd name="T66" fmla="*/ 155 w 196"/>
                <a:gd name="T67" fmla="*/ 108 h 903"/>
                <a:gd name="T68" fmla="*/ 166 w 196"/>
                <a:gd name="T69" fmla="*/ 105 h 903"/>
                <a:gd name="T70" fmla="*/ 196 w 196"/>
                <a:gd name="T71" fmla="*/ 0 h 903"/>
                <a:gd name="T72" fmla="*/ 12 w 196"/>
                <a:gd name="T73" fmla="*/ 0 h 903"/>
                <a:gd name="T74" fmla="*/ 7 w 196"/>
                <a:gd name="T75" fmla="*/ 2 h 903"/>
                <a:gd name="T76" fmla="*/ 3 w 196"/>
                <a:gd name="T77" fmla="*/ 6 h 903"/>
                <a:gd name="T78" fmla="*/ 1 w 196"/>
                <a:gd name="T79" fmla="*/ 12 h 903"/>
                <a:gd name="T80" fmla="*/ 0 w 196"/>
                <a:gd name="T81" fmla="*/ 15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96" h="903">
                  <a:moveTo>
                    <a:pt x="0" y="15"/>
                  </a:moveTo>
                  <a:lnTo>
                    <a:pt x="0" y="888"/>
                  </a:lnTo>
                  <a:lnTo>
                    <a:pt x="1" y="891"/>
                  </a:lnTo>
                  <a:lnTo>
                    <a:pt x="1" y="895"/>
                  </a:lnTo>
                  <a:lnTo>
                    <a:pt x="3" y="897"/>
                  </a:lnTo>
                  <a:lnTo>
                    <a:pt x="4" y="899"/>
                  </a:lnTo>
                  <a:lnTo>
                    <a:pt x="7" y="901"/>
                  </a:lnTo>
                  <a:lnTo>
                    <a:pt x="10" y="902"/>
                  </a:lnTo>
                  <a:lnTo>
                    <a:pt x="12" y="903"/>
                  </a:lnTo>
                  <a:lnTo>
                    <a:pt x="15" y="903"/>
                  </a:lnTo>
                  <a:lnTo>
                    <a:pt x="196" y="903"/>
                  </a:lnTo>
                  <a:lnTo>
                    <a:pt x="196" y="798"/>
                  </a:lnTo>
                  <a:lnTo>
                    <a:pt x="166" y="798"/>
                  </a:lnTo>
                  <a:lnTo>
                    <a:pt x="160" y="797"/>
                  </a:lnTo>
                  <a:lnTo>
                    <a:pt x="155" y="796"/>
                  </a:lnTo>
                  <a:lnTo>
                    <a:pt x="149" y="793"/>
                  </a:lnTo>
                  <a:lnTo>
                    <a:pt x="145" y="789"/>
                  </a:lnTo>
                  <a:lnTo>
                    <a:pt x="141" y="785"/>
                  </a:lnTo>
                  <a:lnTo>
                    <a:pt x="138" y="780"/>
                  </a:lnTo>
                  <a:lnTo>
                    <a:pt x="136" y="774"/>
                  </a:lnTo>
                  <a:lnTo>
                    <a:pt x="136" y="768"/>
                  </a:lnTo>
                  <a:lnTo>
                    <a:pt x="136" y="738"/>
                  </a:lnTo>
                  <a:lnTo>
                    <a:pt x="136" y="732"/>
                  </a:lnTo>
                  <a:lnTo>
                    <a:pt x="138" y="726"/>
                  </a:lnTo>
                  <a:lnTo>
                    <a:pt x="141" y="721"/>
                  </a:lnTo>
                  <a:lnTo>
                    <a:pt x="145" y="717"/>
                  </a:lnTo>
                  <a:lnTo>
                    <a:pt x="149" y="713"/>
                  </a:lnTo>
                  <a:lnTo>
                    <a:pt x="155" y="710"/>
                  </a:lnTo>
                  <a:lnTo>
                    <a:pt x="160" y="708"/>
                  </a:lnTo>
                  <a:lnTo>
                    <a:pt x="166" y="708"/>
                  </a:lnTo>
                  <a:lnTo>
                    <a:pt x="196" y="708"/>
                  </a:lnTo>
                  <a:lnTo>
                    <a:pt x="196" y="346"/>
                  </a:lnTo>
                  <a:lnTo>
                    <a:pt x="166" y="346"/>
                  </a:lnTo>
                  <a:lnTo>
                    <a:pt x="160" y="345"/>
                  </a:lnTo>
                  <a:lnTo>
                    <a:pt x="155" y="344"/>
                  </a:lnTo>
                  <a:lnTo>
                    <a:pt x="149" y="341"/>
                  </a:lnTo>
                  <a:lnTo>
                    <a:pt x="145" y="338"/>
                  </a:lnTo>
                  <a:lnTo>
                    <a:pt x="141" y="333"/>
                  </a:lnTo>
                  <a:lnTo>
                    <a:pt x="138" y="328"/>
                  </a:lnTo>
                  <a:lnTo>
                    <a:pt x="136" y="322"/>
                  </a:lnTo>
                  <a:lnTo>
                    <a:pt x="136" y="316"/>
                  </a:lnTo>
                  <a:lnTo>
                    <a:pt x="136" y="286"/>
                  </a:lnTo>
                  <a:lnTo>
                    <a:pt x="136" y="280"/>
                  </a:lnTo>
                  <a:lnTo>
                    <a:pt x="138" y="275"/>
                  </a:lnTo>
                  <a:lnTo>
                    <a:pt x="141" y="269"/>
                  </a:lnTo>
                  <a:lnTo>
                    <a:pt x="145" y="265"/>
                  </a:lnTo>
                  <a:lnTo>
                    <a:pt x="149" y="261"/>
                  </a:lnTo>
                  <a:lnTo>
                    <a:pt x="155" y="259"/>
                  </a:lnTo>
                  <a:lnTo>
                    <a:pt x="160" y="256"/>
                  </a:lnTo>
                  <a:lnTo>
                    <a:pt x="166" y="256"/>
                  </a:lnTo>
                  <a:lnTo>
                    <a:pt x="196" y="256"/>
                  </a:lnTo>
                  <a:lnTo>
                    <a:pt x="196" y="196"/>
                  </a:lnTo>
                  <a:lnTo>
                    <a:pt x="166" y="196"/>
                  </a:lnTo>
                  <a:lnTo>
                    <a:pt x="160" y="195"/>
                  </a:lnTo>
                  <a:lnTo>
                    <a:pt x="155" y="193"/>
                  </a:lnTo>
                  <a:lnTo>
                    <a:pt x="149" y="191"/>
                  </a:lnTo>
                  <a:lnTo>
                    <a:pt x="145" y="187"/>
                  </a:lnTo>
                  <a:lnTo>
                    <a:pt x="141" y="182"/>
                  </a:lnTo>
                  <a:lnTo>
                    <a:pt x="138" y="177"/>
                  </a:lnTo>
                  <a:lnTo>
                    <a:pt x="136" y="172"/>
                  </a:lnTo>
                  <a:lnTo>
                    <a:pt x="136" y="165"/>
                  </a:lnTo>
                  <a:lnTo>
                    <a:pt x="136" y="135"/>
                  </a:lnTo>
                  <a:lnTo>
                    <a:pt x="136" y="130"/>
                  </a:lnTo>
                  <a:lnTo>
                    <a:pt x="138" y="123"/>
                  </a:lnTo>
                  <a:lnTo>
                    <a:pt x="141" y="119"/>
                  </a:lnTo>
                  <a:lnTo>
                    <a:pt x="145" y="115"/>
                  </a:lnTo>
                  <a:lnTo>
                    <a:pt x="149" y="110"/>
                  </a:lnTo>
                  <a:lnTo>
                    <a:pt x="155" y="108"/>
                  </a:lnTo>
                  <a:lnTo>
                    <a:pt x="160" y="106"/>
                  </a:lnTo>
                  <a:lnTo>
                    <a:pt x="166" y="105"/>
                  </a:lnTo>
                  <a:lnTo>
                    <a:pt x="196" y="105"/>
                  </a:lnTo>
                  <a:lnTo>
                    <a:pt x="196" y="0"/>
                  </a:lnTo>
                  <a:lnTo>
                    <a:pt x="15" y="0"/>
                  </a:lnTo>
                  <a:lnTo>
                    <a:pt x="12" y="0"/>
                  </a:lnTo>
                  <a:lnTo>
                    <a:pt x="10" y="1"/>
                  </a:lnTo>
                  <a:lnTo>
                    <a:pt x="7" y="2"/>
                  </a:lnTo>
                  <a:lnTo>
                    <a:pt x="4" y="4"/>
                  </a:lnTo>
                  <a:lnTo>
                    <a:pt x="3" y="6"/>
                  </a:lnTo>
                  <a:lnTo>
                    <a:pt x="1" y="10"/>
                  </a:lnTo>
                  <a:lnTo>
                    <a:pt x="1" y="12"/>
                  </a:lnTo>
                  <a:lnTo>
                    <a:pt x="0" y="15"/>
                  </a:lnTo>
                  <a:lnTo>
                    <a:pt x="0"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9" name="Freeform 325">
              <a:extLst>
                <a:ext uri="{FF2B5EF4-FFF2-40B4-BE49-F238E27FC236}">
                  <a16:creationId xmlns:a16="http://schemas.microsoft.com/office/drawing/2014/main" id="{4E9C428E-133B-4690-9ED6-8917E4F1E682}"/>
                </a:ext>
              </a:extLst>
            </p:cNvPr>
            <p:cNvSpPr>
              <a:spLocks/>
            </p:cNvSpPr>
            <p:nvPr/>
          </p:nvSpPr>
          <p:spPr bwMode="auto">
            <a:xfrm>
              <a:off x="1027113" y="771525"/>
              <a:ext cx="66675" cy="287338"/>
            </a:xfrm>
            <a:custGeom>
              <a:avLst/>
              <a:gdLst>
                <a:gd name="T0" fmla="*/ 30 w 211"/>
                <a:gd name="T1" fmla="*/ 105 h 903"/>
                <a:gd name="T2" fmla="*/ 41 w 211"/>
                <a:gd name="T3" fmla="*/ 107 h 903"/>
                <a:gd name="T4" fmla="*/ 51 w 211"/>
                <a:gd name="T5" fmla="*/ 115 h 903"/>
                <a:gd name="T6" fmla="*/ 58 w 211"/>
                <a:gd name="T7" fmla="*/ 123 h 903"/>
                <a:gd name="T8" fmla="*/ 60 w 211"/>
                <a:gd name="T9" fmla="*/ 135 h 903"/>
                <a:gd name="T10" fmla="*/ 60 w 211"/>
                <a:gd name="T11" fmla="*/ 172 h 903"/>
                <a:gd name="T12" fmla="*/ 55 w 211"/>
                <a:gd name="T13" fmla="*/ 182 h 903"/>
                <a:gd name="T14" fmla="*/ 47 w 211"/>
                <a:gd name="T15" fmla="*/ 191 h 903"/>
                <a:gd name="T16" fmla="*/ 36 w 211"/>
                <a:gd name="T17" fmla="*/ 195 h 903"/>
                <a:gd name="T18" fmla="*/ 0 w 211"/>
                <a:gd name="T19" fmla="*/ 196 h 903"/>
                <a:gd name="T20" fmla="*/ 30 w 211"/>
                <a:gd name="T21" fmla="*/ 557 h 903"/>
                <a:gd name="T22" fmla="*/ 41 w 211"/>
                <a:gd name="T23" fmla="*/ 560 h 903"/>
                <a:gd name="T24" fmla="*/ 51 w 211"/>
                <a:gd name="T25" fmla="*/ 566 h 903"/>
                <a:gd name="T26" fmla="*/ 58 w 211"/>
                <a:gd name="T27" fmla="*/ 576 h 903"/>
                <a:gd name="T28" fmla="*/ 60 w 211"/>
                <a:gd name="T29" fmla="*/ 587 h 903"/>
                <a:gd name="T30" fmla="*/ 60 w 211"/>
                <a:gd name="T31" fmla="*/ 623 h 903"/>
                <a:gd name="T32" fmla="*/ 55 w 211"/>
                <a:gd name="T33" fmla="*/ 634 h 903"/>
                <a:gd name="T34" fmla="*/ 47 w 211"/>
                <a:gd name="T35" fmla="*/ 643 h 903"/>
                <a:gd name="T36" fmla="*/ 36 w 211"/>
                <a:gd name="T37" fmla="*/ 647 h 903"/>
                <a:gd name="T38" fmla="*/ 0 w 211"/>
                <a:gd name="T39" fmla="*/ 648 h 903"/>
                <a:gd name="T40" fmla="*/ 30 w 211"/>
                <a:gd name="T41" fmla="*/ 708 h 903"/>
                <a:gd name="T42" fmla="*/ 41 w 211"/>
                <a:gd name="T43" fmla="*/ 710 h 903"/>
                <a:gd name="T44" fmla="*/ 51 w 211"/>
                <a:gd name="T45" fmla="*/ 717 h 903"/>
                <a:gd name="T46" fmla="*/ 58 w 211"/>
                <a:gd name="T47" fmla="*/ 726 h 903"/>
                <a:gd name="T48" fmla="*/ 60 w 211"/>
                <a:gd name="T49" fmla="*/ 738 h 903"/>
                <a:gd name="T50" fmla="*/ 60 w 211"/>
                <a:gd name="T51" fmla="*/ 773 h 903"/>
                <a:gd name="T52" fmla="*/ 55 w 211"/>
                <a:gd name="T53" fmla="*/ 785 h 903"/>
                <a:gd name="T54" fmla="*/ 47 w 211"/>
                <a:gd name="T55" fmla="*/ 793 h 903"/>
                <a:gd name="T56" fmla="*/ 36 w 211"/>
                <a:gd name="T57" fmla="*/ 797 h 903"/>
                <a:gd name="T58" fmla="*/ 0 w 211"/>
                <a:gd name="T59" fmla="*/ 798 h 903"/>
                <a:gd name="T60" fmla="*/ 211 w 211"/>
                <a:gd name="T61" fmla="*/ 903 h 903"/>
                <a:gd name="T62" fmla="*/ 181 w 211"/>
                <a:gd name="T63" fmla="*/ 497 h 903"/>
                <a:gd name="T64" fmla="*/ 169 w 211"/>
                <a:gd name="T65" fmla="*/ 495 h 903"/>
                <a:gd name="T66" fmla="*/ 159 w 211"/>
                <a:gd name="T67" fmla="*/ 488 h 903"/>
                <a:gd name="T68" fmla="*/ 153 w 211"/>
                <a:gd name="T69" fmla="*/ 478 h 903"/>
                <a:gd name="T70" fmla="*/ 151 w 211"/>
                <a:gd name="T71" fmla="*/ 467 h 903"/>
                <a:gd name="T72" fmla="*/ 151 w 211"/>
                <a:gd name="T73" fmla="*/ 430 h 903"/>
                <a:gd name="T74" fmla="*/ 155 w 211"/>
                <a:gd name="T75" fmla="*/ 419 h 903"/>
                <a:gd name="T76" fmla="*/ 164 w 211"/>
                <a:gd name="T77" fmla="*/ 412 h 903"/>
                <a:gd name="T78" fmla="*/ 174 w 211"/>
                <a:gd name="T79" fmla="*/ 408 h 903"/>
                <a:gd name="T80" fmla="*/ 211 w 211"/>
                <a:gd name="T81" fmla="*/ 407 h 903"/>
                <a:gd name="T82" fmla="*/ 181 w 211"/>
                <a:gd name="T83" fmla="*/ 346 h 903"/>
                <a:gd name="T84" fmla="*/ 169 w 211"/>
                <a:gd name="T85" fmla="*/ 344 h 903"/>
                <a:gd name="T86" fmla="*/ 159 w 211"/>
                <a:gd name="T87" fmla="*/ 338 h 903"/>
                <a:gd name="T88" fmla="*/ 153 w 211"/>
                <a:gd name="T89" fmla="*/ 328 h 903"/>
                <a:gd name="T90" fmla="*/ 151 w 211"/>
                <a:gd name="T91" fmla="*/ 316 h 903"/>
                <a:gd name="T92" fmla="*/ 151 w 211"/>
                <a:gd name="T93" fmla="*/ 280 h 903"/>
                <a:gd name="T94" fmla="*/ 155 w 211"/>
                <a:gd name="T95" fmla="*/ 269 h 903"/>
                <a:gd name="T96" fmla="*/ 164 w 211"/>
                <a:gd name="T97" fmla="*/ 261 h 903"/>
                <a:gd name="T98" fmla="*/ 174 w 211"/>
                <a:gd name="T99" fmla="*/ 256 h 903"/>
                <a:gd name="T100" fmla="*/ 211 w 211"/>
                <a:gd name="T101" fmla="*/ 256 h 903"/>
                <a:gd name="T102" fmla="*/ 181 w 211"/>
                <a:gd name="T103" fmla="*/ 196 h 903"/>
                <a:gd name="T104" fmla="*/ 169 w 211"/>
                <a:gd name="T105" fmla="*/ 193 h 903"/>
                <a:gd name="T106" fmla="*/ 159 w 211"/>
                <a:gd name="T107" fmla="*/ 187 h 903"/>
                <a:gd name="T108" fmla="*/ 153 w 211"/>
                <a:gd name="T109" fmla="*/ 177 h 903"/>
                <a:gd name="T110" fmla="*/ 151 w 211"/>
                <a:gd name="T111" fmla="*/ 165 h 903"/>
                <a:gd name="T112" fmla="*/ 151 w 211"/>
                <a:gd name="T113" fmla="*/ 130 h 903"/>
                <a:gd name="T114" fmla="*/ 155 w 211"/>
                <a:gd name="T115" fmla="*/ 119 h 903"/>
                <a:gd name="T116" fmla="*/ 164 w 211"/>
                <a:gd name="T117" fmla="*/ 110 h 903"/>
                <a:gd name="T118" fmla="*/ 174 w 211"/>
                <a:gd name="T119" fmla="*/ 106 h 903"/>
                <a:gd name="T120" fmla="*/ 211 w 211"/>
                <a:gd name="T121" fmla="*/ 105 h 903"/>
                <a:gd name="T122" fmla="*/ 0 w 211"/>
                <a:gd name="T123" fmla="*/ 0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11" h="903">
                  <a:moveTo>
                    <a:pt x="0" y="105"/>
                  </a:moveTo>
                  <a:lnTo>
                    <a:pt x="30" y="105"/>
                  </a:lnTo>
                  <a:lnTo>
                    <a:pt x="36" y="106"/>
                  </a:lnTo>
                  <a:lnTo>
                    <a:pt x="41" y="107"/>
                  </a:lnTo>
                  <a:lnTo>
                    <a:pt x="47" y="110"/>
                  </a:lnTo>
                  <a:lnTo>
                    <a:pt x="51" y="115"/>
                  </a:lnTo>
                  <a:lnTo>
                    <a:pt x="55" y="119"/>
                  </a:lnTo>
                  <a:lnTo>
                    <a:pt x="58" y="123"/>
                  </a:lnTo>
                  <a:lnTo>
                    <a:pt x="60" y="130"/>
                  </a:lnTo>
                  <a:lnTo>
                    <a:pt x="60" y="135"/>
                  </a:lnTo>
                  <a:lnTo>
                    <a:pt x="60" y="165"/>
                  </a:lnTo>
                  <a:lnTo>
                    <a:pt x="60" y="172"/>
                  </a:lnTo>
                  <a:lnTo>
                    <a:pt x="58" y="177"/>
                  </a:lnTo>
                  <a:lnTo>
                    <a:pt x="55" y="182"/>
                  </a:lnTo>
                  <a:lnTo>
                    <a:pt x="51" y="187"/>
                  </a:lnTo>
                  <a:lnTo>
                    <a:pt x="47" y="191"/>
                  </a:lnTo>
                  <a:lnTo>
                    <a:pt x="41" y="193"/>
                  </a:lnTo>
                  <a:lnTo>
                    <a:pt x="36" y="195"/>
                  </a:lnTo>
                  <a:lnTo>
                    <a:pt x="30" y="196"/>
                  </a:lnTo>
                  <a:lnTo>
                    <a:pt x="0" y="196"/>
                  </a:lnTo>
                  <a:lnTo>
                    <a:pt x="0" y="557"/>
                  </a:lnTo>
                  <a:lnTo>
                    <a:pt x="30" y="557"/>
                  </a:lnTo>
                  <a:lnTo>
                    <a:pt x="36" y="558"/>
                  </a:lnTo>
                  <a:lnTo>
                    <a:pt x="41" y="560"/>
                  </a:lnTo>
                  <a:lnTo>
                    <a:pt x="47" y="562"/>
                  </a:lnTo>
                  <a:lnTo>
                    <a:pt x="51" y="566"/>
                  </a:lnTo>
                  <a:lnTo>
                    <a:pt x="55" y="571"/>
                  </a:lnTo>
                  <a:lnTo>
                    <a:pt x="58" y="576"/>
                  </a:lnTo>
                  <a:lnTo>
                    <a:pt x="60" y="581"/>
                  </a:lnTo>
                  <a:lnTo>
                    <a:pt x="60" y="587"/>
                  </a:lnTo>
                  <a:lnTo>
                    <a:pt x="60" y="618"/>
                  </a:lnTo>
                  <a:lnTo>
                    <a:pt x="60" y="623"/>
                  </a:lnTo>
                  <a:lnTo>
                    <a:pt x="58" y="629"/>
                  </a:lnTo>
                  <a:lnTo>
                    <a:pt x="55" y="634"/>
                  </a:lnTo>
                  <a:lnTo>
                    <a:pt x="51" y="638"/>
                  </a:lnTo>
                  <a:lnTo>
                    <a:pt x="47" y="643"/>
                  </a:lnTo>
                  <a:lnTo>
                    <a:pt x="41" y="645"/>
                  </a:lnTo>
                  <a:lnTo>
                    <a:pt x="36" y="647"/>
                  </a:lnTo>
                  <a:lnTo>
                    <a:pt x="30" y="648"/>
                  </a:lnTo>
                  <a:lnTo>
                    <a:pt x="0" y="648"/>
                  </a:lnTo>
                  <a:lnTo>
                    <a:pt x="0" y="708"/>
                  </a:lnTo>
                  <a:lnTo>
                    <a:pt x="30" y="708"/>
                  </a:lnTo>
                  <a:lnTo>
                    <a:pt x="36" y="708"/>
                  </a:lnTo>
                  <a:lnTo>
                    <a:pt x="41" y="710"/>
                  </a:lnTo>
                  <a:lnTo>
                    <a:pt x="47" y="712"/>
                  </a:lnTo>
                  <a:lnTo>
                    <a:pt x="51" y="717"/>
                  </a:lnTo>
                  <a:lnTo>
                    <a:pt x="55" y="721"/>
                  </a:lnTo>
                  <a:lnTo>
                    <a:pt x="58" y="726"/>
                  </a:lnTo>
                  <a:lnTo>
                    <a:pt x="60" y="732"/>
                  </a:lnTo>
                  <a:lnTo>
                    <a:pt x="60" y="738"/>
                  </a:lnTo>
                  <a:lnTo>
                    <a:pt x="60" y="768"/>
                  </a:lnTo>
                  <a:lnTo>
                    <a:pt x="60" y="773"/>
                  </a:lnTo>
                  <a:lnTo>
                    <a:pt x="58" y="780"/>
                  </a:lnTo>
                  <a:lnTo>
                    <a:pt x="55" y="785"/>
                  </a:lnTo>
                  <a:lnTo>
                    <a:pt x="51" y="789"/>
                  </a:lnTo>
                  <a:lnTo>
                    <a:pt x="47" y="793"/>
                  </a:lnTo>
                  <a:lnTo>
                    <a:pt x="41" y="796"/>
                  </a:lnTo>
                  <a:lnTo>
                    <a:pt x="36" y="797"/>
                  </a:lnTo>
                  <a:lnTo>
                    <a:pt x="30" y="798"/>
                  </a:lnTo>
                  <a:lnTo>
                    <a:pt x="0" y="798"/>
                  </a:lnTo>
                  <a:lnTo>
                    <a:pt x="0" y="903"/>
                  </a:lnTo>
                  <a:lnTo>
                    <a:pt x="211" y="903"/>
                  </a:lnTo>
                  <a:lnTo>
                    <a:pt x="211" y="497"/>
                  </a:lnTo>
                  <a:lnTo>
                    <a:pt x="181" y="497"/>
                  </a:lnTo>
                  <a:lnTo>
                    <a:pt x="174" y="497"/>
                  </a:lnTo>
                  <a:lnTo>
                    <a:pt x="169" y="495"/>
                  </a:lnTo>
                  <a:lnTo>
                    <a:pt x="164" y="491"/>
                  </a:lnTo>
                  <a:lnTo>
                    <a:pt x="159" y="488"/>
                  </a:lnTo>
                  <a:lnTo>
                    <a:pt x="155" y="484"/>
                  </a:lnTo>
                  <a:lnTo>
                    <a:pt x="153" y="478"/>
                  </a:lnTo>
                  <a:lnTo>
                    <a:pt x="151" y="473"/>
                  </a:lnTo>
                  <a:lnTo>
                    <a:pt x="151" y="467"/>
                  </a:lnTo>
                  <a:lnTo>
                    <a:pt x="151" y="437"/>
                  </a:lnTo>
                  <a:lnTo>
                    <a:pt x="151" y="430"/>
                  </a:lnTo>
                  <a:lnTo>
                    <a:pt x="153" y="425"/>
                  </a:lnTo>
                  <a:lnTo>
                    <a:pt x="155" y="419"/>
                  </a:lnTo>
                  <a:lnTo>
                    <a:pt x="159" y="415"/>
                  </a:lnTo>
                  <a:lnTo>
                    <a:pt x="164" y="412"/>
                  </a:lnTo>
                  <a:lnTo>
                    <a:pt x="169" y="409"/>
                  </a:lnTo>
                  <a:lnTo>
                    <a:pt x="174" y="408"/>
                  </a:lnTo>
                  <a:lnTo>
                    <a:pt x="181" y="407"/>
                  </a:lnTo>
                  <a:lnTo>
                    <a:pt x="211" y="407"/>
                  </a:lnTo>
                  <a:lnTo>
                    <a:pt x="211" y="346"/>
                  </a:lnTo>
                  <a:lnTo>
                    <a:pt x="181" y="346"/>
                  </a:lnTo>
                  <a:lnTo>
                    <a:pt x="174" y="345"/>
                  </a:lnTo>
                  <a:lnTo>
                    <a:pt x="169" y="344"/>
                  </a:lnTo>
                  <a:lnTo>
                    <a:pt x="164" y="341"/>
                  </a:lnTo>
                  <a:lnTo>
                    <a:pt x="159" y="338"/>
                  </a:lnTo>
                  <a:lnTo>
                    <a:pt x="155" y="333"/>
                  </a:lnTo>
                  <a:lnTo>
                    <a:pt x="153" y="328"/>
                  </a:lnTo>
                  <a:lnTo>
                    <a:pt x="151" y="322"/>
                  </a:lnTo>
                  <a:lnTo>
                    <a:pt x="151" y="316"/>
                  </a:lnTo>
                  <a:lnTo>
                    <a:pt x="151" y="286"/>
                  </a:lnTo>
                  <a:lnTo>
                    <a:pt x="151" y="280"/>
                  </a:lnTo>
                  <a:lnTo>
                    <a:pt x="153" y="275"/>
                  </a:lnTo>
                  <a:lnTo>
                    <a:pt x="155" y="269"/>
                  </a:lnTo>
                  <a:lnTo>
                    <a:pt x="159" y="265"/>
                  </a:lnTo>
                  <a:lnTo>
                    <a:pt x="164" y="261"/>
                  </a:lnTo>
                  <a:lnTo>
                    <a:pt x="169" y="259"/>
                  </a:lnTo>
                  <a:lnTo>
                    <a:pt x="174" y="256"/>
                  </a:lnTo>
                  <a:lnTo>
                    <a:pt x="181" y="256"/>
                  </a:lnTo>
                  <a:lnTo>
                    <a:pt x="211" y="256"/>
                  </a:lnTo>
                  <a:lnTo>
                    <a:pt x="211" y="196"/>
                  </a:lnTo>
                  <a:lnTo>
                    <a:pt x="181" y="196"/>
                  </a:lnTo>
                  <a:lnTo>
                    <a:pt x="174" y="195"/>
                  </a:lnTo>
                  <a:lnTo>
                    <a:pt x="169" y="193"/>
                  </a:lnTo>
                  <a:lnTo>
                    <a:pt x="164" y="191"/>
                  </a:lnTo>
                  <a:lnTo>
                    <a:pt x="159" y="187"/>
                  </a:lnTo>
                  <a:lnTo>
                    <a:pt x="155" y="182"/>
                  </a:lnTo>
                  <a:lnTo>
                    <a:pt x="153" y="177"/>
                  </a:lnTo>
                  <a:lnTo>
                    <a:pt x="151" y="172"/>
                  </a:lnTo>
                  <a:lnTo>
                    <a:pt x="151" y="165"/>
                  </a:lnTo>
                  <a:lnTo>
                    <a:pt x="151" y="135"/>
                  </a:lnTo>
                  <a:lnTo>
                    <a:pt x="151" y="130"/>
                  </a:lnTo>
                  <a:lnTo>
                    <a:pt x="153" y="123"/>
                  </a:lnTo>
                  <a:lnTo>
                    <a:pt x="155" y="119"/>
                  </a:lnTo>
                  <a:lnTo>
                    <a:pt x="159" y="115"/>
                  </a:lnTo>
                  <a:lnTo>
                    <a:pt x="164" y="110"/>
                  </a:lnTo>
                  <a:lnTo>
                    <a:pt x="169" y="108"/>
                  </a:lnTo>
                  <a:lnTo>
                    <a:pt x="174" y="106"/>
                  </a:lnTo>
                  <a:lnTo>
                    <a:pt x="181" y="105"/>
                  </a:lnTo>
                  <a:lnTo>
                    <a:pt x="211" y="105"/>
                  </a:lnTo>
                  <a:lnTo>
                    <a:pt x="211" y="0"/>
                  </a:lnTo>
                  <a:lnTo>
                    <a:pt x="0" y="0"/>
                  </a:lnTo>
                  <a:lnTo>
                    <a:pt x="0"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0" name="Freeform 326">
              <a:extLst>
                <a:ext uri="{FF2B5EF4-FFF2-40B4-BE49-F238E27FC236}">
                  <a16:creationId xmlns:a16="http://schemas.microsoft.com/office/drawing/2014/main" id="{505F0C26-0335-4A1D-AA0D-8C830A4F0DE4}"/>
                </a:ext>
              </a:extLst>
            </p:cNvPr>
            <p:cNvSpPr>
              <a:spLocks/>
            </p:cNvSpPr>
            <p:nvPr/>
          </p:nvSpPr>
          <p:spPr bwMode="auto">
            <a:xfrm>
              <a:off x="949325" y="771525"/>
              <a:ext cx="68263" cy="287338"/>
            </a:xfrm>
            <a:custGeom>
              <a:avLst/>
              <a:gdLst>
                <a:gd name="T0" fmla="*/ 30 w 211"/>
                <a:gd name="T1" fmla="*/ 105 h 903"/>
                <a:gd name="T2" fmla="*/ 42 w 211"/>
                <a:gd name="T3" fmla="*/ 107 h 903"/>
                <a:gd name="T4" fmla="*/ 52 w 211"/>
                <a:gd name="T5" fmla="*/ 115 h 903"/>
                <a:gd name="T6" fmla="*/ 58 w 211"/>
                <a:gd name="T7" fmla="*/ 123 h 903"/>
                <a:gd name="T8" fmla="*/ 60 w 211"/>
                <a:gd name="T9" fmla="*/ 135 h 903"/>
                <a:gd name="T10" fmla="*/ 59 w 211"/>
                <a:gd name="T11" fmla="*/ 172 h 903"/>
                <a:gd name="T12" fmla="*/ 55 w 211"/>
                <a:gd name="T13" fmla="*/ 182 h 903"/>
                <a:gd name="T14" fmla="*/ 47 w 211"/>
                <a:gd name="T15" fmla="*/ 191 h 903"/>
                <a:gd name="T16" fmla="*/ 36 w 211"/>
                <a:gd name="T17" fmla="*/ 195 h 903"/>
                <a:gd name="T18" fmla="*/ 0 w 211"/>
                <a:gd name="T19" fmla="*/ 196 h 903"/>
                <a:gd name="T20" fmla="*/ 30 w 211"/>
                <a:gd name="T21" fmla="*/ 256 h 903"/>
                <a:gd name="T22" fmla="*/ 42 w 211"/>
                <a:gd name="T23" fmla="*/ 259 h 903"/>
                <a:gd name="T24" fmla="*/ 52 w 211"/>
                <a:gd name="T25" fmla="*/ 265 h 903"/>
                <a:gd name="T26" fmla="*/ 58 w 211"/>
                <a:gd name="T27" fmla="*/ 275 h 903"/>
                <a:gd name="T28" fmla="*/ 60 w 211"/>
                <a:gd name="T29" fmla="*/ 286 h 903"/>
                <a:gd name="T30" fmla="*/ 59 w 211"/>
                <a:gd name="T31" fmla="*/ 322 h 903"/>
                <a:gd name="T32" fmla="*/ 55 w 211"/>
                <a:gd name="T33" fmla="*/ 333 h 903"/>
                <a:gd name="T34" fmla="*/ 47 w 211"/>
                <a:gd name="T35" fmla="*/ 341 h 903"/>
                <a:gd name="T36" fmla="*/ 36 w 211"/>
                <a:gd name="T37" fmla="*/ 345 h 903"/>
                <a:gd name="T38" fmla="*/ 0 w 211"/>
                <a:gd name="T39" fmla="*/ 346 h 903"/>
                <a:gd name="T40" fmla="*/ 30 w 211"/>
                <a:gd name="T41" fmla="*/ 708 h 903"/>
                <a:gd name="T42" fmla="*/ 42 w 211"/>
                <a:gd name="T43" fmla="*/ 710 h 903"/>
                <a:gd name="T44" fmla="*/ 52 w 211"/>
                <a:gd name="T45" fmla="*/ 717 h 903"/>
                <a:gd name="T46" fmla="*/ 58 w 211"/>
                <a:gd name="T47" fmla="*/ 726 h 903"/>
                <a:gd name="T48" fmla="*/ 60 w 211"/>
                <a:gd name="T49" fmla="*/ 738 h 903"/>
                <a:gd name="T50" fmla="*/ 59 w 211"/>
                <a:gd name="T51" fmla="*/ 773 h 903"/>
                <a:gd name="T52" fmla="*/ 55 w 211"/>
                <a:gd name="T53" fmla="*/ 785 h 903"/>
                <a:gd name="T54" fmla="*/ 47 w 211"/>
                <a:gd name="T55" fmla="*/ 793 h 903"/>
                <a:gd name="T56" fmla="*/ 36 w 211"/>
                <a:gd name="T57" fmla="*/ 797 h 903"/>
                <a:gd name="T58" fmla="*/ 0 w 211"/>
                <a:gd name="T59" fmla="*/ 798 h 903"/>
                <a:gd name="T60" fmla="*/ 211 w 211"/>
                <a:gd name="T61" fmla="*/ 903 h 903"/>
                <a:gd name="T62" fmla="*/ 181 w 211"/>
                <a:gd name="T63" fmla="*/ 798 h 903"/>
                <a:gd name="T64" fmla="*/ 169 w 211"/>
                <a:gd name="T65" fmla="*/ 796 h 903"/>
                <a:gd name="T66" fmla="*/ 159 w 211"/>
                <a:gd name="T67" fmla="*/ 789 h 903"/>
                <a:gd name="T68" fmla="*/ 153 w 211"/>
                <a:gd name="T69" fmla="*/ 780 h 903"/>
                <a:gd name="T70" fmla="*/ 151 w 211"/>
                <a:gd name="T71" fmla="*/ 768 h 903"/>
                <a:gd name="T72" fmla="*/ 152 w 211"/>
                <a:gd name="T73" fmla="*/ 732 h 903"/>
                <a:gd name="T74" fmla="*/ 156 w 211"/>
                <a:gd name="T75" fmla="*/ 721 h 903"/>
                <a:gd name="T76" fmla="*/ 164 w 211"/>
                <a:gd name="T77" fmla="*/ 713 h 903"/>
                <a:gd name="T78" fmla="*/ 175 w 211"/>
                <a:gd name="T79" fmla="*/ 708 h 903"/>
                <a:gd name="T80" fmla="*/ 211 w 211"/>
                <a:gd name="T81" fmla="*/ 708 h 903"/>
                <a:gd name="T82" fmla="*/ 181 w 211"/>
                <a:gd name="T83" fmla="*/ 648 h 903"/>
                <a:gd name="T84" fmla="*/ 169 w 211"/>
                <a:gd name="T85" fmla="*/ 645 h 903"/>
                <a:gd name="T86" fmla="*/ 159 w 211"/>
                <a:gd name="T87" fmla="*/ 638 h 903"/>
                <a:gd name="T88" fmla="*/ 153 w 211"/>
                <a:gd name="T89" fmla="*/ 629 h 903"/>
                <a:gd name="T90" fmla="*/ 151 w 211"/>
                <a:gd name="T91" fmla="*/ 618 h 903"/>
                <a:gd name="T92" fmla="*/ 152 w 211"/>
                <a:gd name="T93" fmla="*/ 581 h 903"/>
                <a:gd name="T94" fmla="*/ 156 w 211"/>
                <a:gd name="T95" fmla="*/ 571 h 903"/>
                <a:gd name="T96" fmla="*/ 164 w 211"/>
                <a:gd name="T97" fmla="*/ 562 h 903"/>
                <a:gd name="T98" fmla="*/ 175 w 211"/>
                <a:gd name="T99" fmla="*/ 558 h 903"/>
                <a:gd name="T100" fmla="*/ 211 w 211"/>
                <a:gd name="T101" fmla="*/ 557 h 903"/>
                <a:gd name="T102" fmla="*/ 181 w 211"/>
                <a:gd name="T103" fmla="*/ 196 h 903"/>
                <a:gd name="T104" fmla="*/ 169 w 211"/>
                <a:gd name="T105" fmla="*/ 193 h 903"/>
                <a:gd name="T106" fmla="*/ 159 w 211"/>
                <a:gd name="T107" fmla="*/ 187 h 903"/>
                <a:gd name="T108" fmla="*/ 153 w 211"/>
                <a:gd name="T109" fmla="*/ 177 h 903"/>
                <a:gd name="T110" fmla="*/ 151 w 211"/>
                <a:gd name="T111" fmla="*/ 165 h 903"/>
                <a:gd name="T112" fmla="*/ 152 w 211"/>
                <a:gd name="T113" fmla="*/ 130 h 903"/>
                <a:gd name="T114" fmla="*/ 156 w 211"/>
                <a:gd name="T115" fmla="*/ 119 h 903"/>
                <a:gd name="T116" fmla="*/ 164 w 211"/>
                <a:gd name="T117" fmla="*/ 110 h 903"/>
                <a:gd name="T118" fmla="*/ 175 w 211"/>
                <a:gd name="T119" fmla="*/ 106 h 903"/>
                <a:gd name="T120" fmla="*/ 211 w 211"/>
                <a:gd name="T121" fmla="*/ 105 h 903"/>
                <a:gd name="T122" fmla="*/ 0 w 211"/>
                <a:gd name="T123" fmla="*/ 0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11" h="903">
                  <a:moveTo>
                    <a:pt x="0" y="105"/>
                  </a:moveTo>
                  <a:lnTo>
                    <a:pt x="30" y="105"/>
                  </a:lnTo>
                  <a:lnTo>
                    <a:pt x="36" y="106"/>
                  </a:lnTo>
                  <a:lnTo>
                    <a:pt x="42" y="107"/>
                  </a:lnTo>
                  <a:lnTo>
                    <a:pt x="47" y="110"/>
                  </a:lnTo>
                  <a:lnTo>
                    <a:pt x="52" y="115"/>
                  </a:lnTo>
                  <a:lnTo>
                    <a:pt x="55" y="119"/>
                  </a:lnTo>
                  <a:lnTo>
                    <a:pt x="58" y="123"/>
                  </a:lnTo>
                  <a:lnTo>
                    <a:pt x="59" y="130"/>
                  </a:lnTo>
                  <a:lnTo>
                    <a:pt x="60" y="135"/>
                  </a:lnTo>
                  <a:lnTo>
                    <a:pt x="60" y="165"/>
                  </a:lnTo>
                  <a:lnTo>
                    <a:pt x="59" y="172"/>
                  </a:lnTo>
                  <a:lnTo>
                    <a:pt x="58" y="177"/>
                  </a:lnTo>
                  <a:lnTo>
                    <a:pt x="55" y="182"/>
                  </a:lnTo>
                  <a:lnTo>
                    <a:pt x="52" y="187"/>
                  </a:lnTo>
                  <a:lnTo>
                    <a:pt x="47" y="191"/>
                  </a:lnTo>
                  <a:lnTo>
                    <a:pt x="42" y="193"/>
                  </a:lnTo>
                  <a:lnTo>
                    <a:pt x="36" y="195"/>
                  </a:lnTo>
                  <a:lnTo>
                    <a:pt x="30" y="196"/>
                  </a:lnTo>
                  <a:lnTo>
                    <a:pt x="0" y="196"/>
                  </a:lnTo>
                  <a:lnTo>
                    <a:pt x="0" y="256"/>
                  </a:lnTo>
                  <a:lnTo>
                    <a:pt x="30" y="256"/>
                  </a:lnTo>
                  <a:lnTo>
                    <a:pt x="36" y="256"/>
                  </a:lnTo>
                  <a:lnTo>
                    <a:pt x="42" y="259"/>
                  </a:lnTo>
                  <a:lnTo>
                    <a:pt x="47" y="261"/>
                  </a:lnTo>
                  <a:lnTo>
                    <a:pt x="52" y="265"/>
                  </a:lnTo>
                  <a:lnTo>
                    <a:pt x="55" y="269"/>
                  </a:lnTo>
                  <a:lnTo>
                    <a:pt x="58" y="275"/>
                  </a:lnTo>
                  <a:lnTo>
                    <a:pt x="59" y="280"/>
                  </a:lnTo>
                  <a:lnTo>
                    <a:pt x="60" y="286"/>
                  </a:lnTo>
                  <a:lnTo>
                    <a:pt x="60" y="316"/>
                  </a:lnTo>
                  <a:lnTo>
                    <a:pt x="59" y="322"/>
                  </a:lnTo>
                  <a:lnTo>
                    <a:pt x="58" y="328"/>
                  </a:lnTo>
                  <a:lnTo>
                    <a:pt x="55" y="333"/>
                  </a:lnTo>
                  <a:lnTo>
                    <a:pt x="52" y="338"/>
                  </a:lnTo>
                  <a:lnTo>
                    <a:pt x="47" y="341"/>
                  </a:lnTo>
                  <a:lnTo>
                    <a:pt x="42" y="344"/>
                  </a:lnTo>
                  <a:lnTo>
                    <a:pt x="36" y="345"/>
                  </a:lnTo>
                  <a:lnTo>
                    <a:pt x="30" y="346"/>
                  </a:lnTo>
                  <a:lnTo>
                    <a:pt x="0" y="346"/>
                  </a:lnTo>
                  <a:lnTo>
                    <a:pt x="0" y="708"/>
                  </a:lnTo>
                  <a:lnTo>
                    <a:pt x="30" y="708"/>
                  </a:lnTo>
                  <a:lnTo>
                    <a:pt x="36" y="708"/>
                  </a:lnTo>
                  <a:lnTo>
                    <a:pt x="42" y="710"/>
                  </a:lnTo>
                  <a:lnTo>
                    <a:pt x="47" y="712"/>
                  </a:lnTo>
                  <a:lnTo>
                    <a:pt x="52" y="717"/>
                  </a:lnTo>
                  <a:lnTo>
                    <a:pt x="55" y="721"/>
                  </a:lnTo>
                  <a:lnTo>
                    <a:pt x="58" y="726"/>
                  </a:lnTo>
                  <a:lnTo>
                    <a:pt x="59" y="732"/>
                  </a:lnTo>
                  <a:lnTo>
                    <a:pt x="60" y="738"/>
                  </a:lnTo>
                  <a:lnTo>
                    <a:pt x="60" y="768"/>
                  </a:lnTo>
                  <a:lnTo>
                    <a:pt x="59" y="773"/>
                  </a:lnTo>
                  <a:lnTo>
                    <a:pt x="58" y="780"/>
                  </a:lnTo>
                  <a:lnTo>
                    <a:pt x="55" y="785"/>
                  </a:lnTo>
                  <a:lnTo>
                    <a:pt x="52" y="789"/>
                  </a:lnTo>
                  <a:lnTo>
                    <a:pt x="47" y="793"/>
                  </a:lnTo>
                  <a:lnTo>
                    <a:pt x="42" y="796"/>
                  </a:lnTo>
                  <a:lnTo>
                    <a:pt x="36" y="797"/>
                  </a:lnTo>
                  <a:lnTo>
                    <a:pt x="30" y="798"/>
                  </a:lnTo>
                  <a:lnTo>
                    <a:pt x="0" y="798"/>
                  </a:lnTo>
                  <a:lnTo>
                    <a:pt x="0" y="903"/>
                  </a:lnTo>
                  <a:lnTo>
                    <a:pt x="211" y="903"/>
                  </a:lnTo>
                  <a:lnTo>
                    <a:pt x="211" y="798"/>
                  </a:lnTo>
                  <a:lnTo>
                    <a:pt x="181" y="798"/>
                  </a:lnTo>
                  <a:lnTo>
                    <a:pt x="175" y="797"/>
                  </a:lnTo>
                  <a:lnTo>
                    <a:pt x="169" y="796"/>
                  </a:lnTo>
                  <a:lnTo>
                    <a:pt x="164" y="793"/>
                  </a:lnTo>
                  <a:lnTo>
                    <a:pt x="159" y="789"/>
                  </a:lnTo>
                  <a:lnTo>
                    <a:pt x="156" y="785"/>
                  </a:lnTo>
                  <a:lnTo>
                    <a:pt x="153" y="780"/>
                  </a:lnTo>
                  <a:lnTo>
                    <a:pt x="152" y="774"/>
                  </a:lnTo>
                  <a:lnTo>
                    <a:pt x="151" y="768"/>
                  </a:lnTo>
                  <a:lnTo>
                    <a:pt x="151" y="738"/>
                  </a:lnTo>
                  <a:lnTo>
                    <a:pt x="152" y="732"/>
                  </a:lnTo>
                  <a:lnTo>
                    <a:pt x="153" y="726"/>
                  </a:lnTo>
                  <a:lnTo>
                    <a:pt x="156" y="721"/>
                  </a:lnTo>
                  <a:lnTo>
                    <a:pt x="159" y="717"/>
                  </a:lnTo>
                  <a:lnTo>
                    <a:pt x="164" y="713"/>
                  </a:lnTo>
                  <a:lnTo>
                    <a:pt x="169" y="710"/>
                  </a:lnTo>
                  <a:lnTo>
                    <a:pt x="175" y="708"/>
                  </a:lnTo>
                  <a:lnTo>
                    <a:pt x="181" y="708"/>
                  </a:lnTo>
                  <a:lnTo>
                    <a:pt x="211" y="708"/>
                  </a:lnTo>
                  <a:lnTo>
                    <a:pt x="211" y="648"/>
                  </a:lnTo>
                  <a:lnTo>
                    <a:pt x="181" y="648"/>
                  </a:lnTo>
                  <a:lnTo>
                    <a:pt x="175" y="647"/>
                  </a:lnTo>
                  <a:lnTo>
                    <a:pt x="169" y="645"/>
                  </a:lnTo>
                  <a:lnTo>
                    <a:pt x="164" y="643"/>
                  </a:lnTo>
                  <a:lnTo>
                    <a:pt x="159" y="638"/>
                  </a:lnTo>
                  <a:lnTo>
                    <a:pt x="156" y="634"/>
                  </a:lnTo>
                  <a:lnTo>
                    <a:pt x="153" y="629"/>
                  </a:lnTo>
                  <a:lnTo>
                    <a:pt x="152" y="623"/>
                  </a:lnTo>
                  <a:lnTo>
                    <a:pt x="151" y="618"/>
                  </a:lnTo>
                  <a:lnTo>
                    <a:pt x="151" y="587"/>
                  </a:lnTo>
                  <a:lnTo>
                    <a:pt x="152" y="581"/>
                  </a:lnTo>
                  <a:lnTo>
                    <a:pt x="153" y="576"/>
                  </a:lnTo>
                  <a:lnTo>
                    <a:pt x="156" y="571"/>
                  </a:lnTo>
                  <a:lnTo>
                    <a:pt x="159" y="566"/>
                  </a:lnTo>
                  <a:lnTo>
                    <a:pt x="164" y="562"/>
                  </a:lnTo>
                  <a:lnTo>
                    <a:pt x="169" y="560"/>
                  </a:lnTo>
                  <a:lnTo>
                    <a:pt x="175" y="558"/>
                  </a:lnTo>
                  <a:lnTo>
                    <a:pt x="181" y="557"/>
                  </a:lnTo>
                  <a:lnTo>
                    <a:pt x="211" y="557"/>
                  </a:lnTo>
                  <a:lnTo>
                    <a:pt x="211" y="196"/>
                  </a:lnTo>
                  <a:lnTo>
                    <a:pt x="181" y="196"/>
                  </a:lnTo>
                  <a:lnTo>
                    <a:pt x="175" y="195"/>
                  </a:lnTo>
                  <a:lnTo>
                    <a:pt x="169" y="193"/>
                  </a:lnTo>
                  <a:lnTo>
                    <a:pt x="164" y="191"/>
                  </a:lnTo>
                  <a:lnTo>
                    <a:pt x="159" y="187"/>
                  </a:lnTo>
                  <a:lnTo>
                    <a:pt x="156" y="182"/>
                  </a:lnTo>
                  <a:lnTo>
                    <a:pt x="153" y="177"/>
                  </a:lnTo>
                  <a:lnTo>
                    <a:pt x="152" y="172"/>
                  </a:lnTo>
                  <a:lnTo>
                    <a:pt x="151" y="165"/>
                  </a:lnTo>
                  <a:lnTo>
                    <a:pt x="151" y="135"/>
                  </a:lnTo>
                  <a:lnTo>
                    <a:pt x="152" y="130"/>
                  </a:lnTo>
                  <a:lnTo>
                    <a:pt x="153" y="123"/>
                  </a:lnTo>
                  <a:lnTo>
                    <a:pt x="156" y="119"/>
                  </a:lnTo>
                  <a:lnTo>
                    <a:pt x="159" y="115"/>
                  </a:lnTo>
                  <a:lnTo>
                    <a:pt x="164" y="110"/>
                  </a:lnTo>
                  <a:lnTo>
                    <a:pt x="169" y="108"/>
                  </a:lnTo>
                  <a:lnTo>
                    <a:pt x="175" y="106"/>
                  </a:lnTo>
                  <a:lnTo>
                    <a:pt x="181" y="105"/>
                  </a:lnTo>
                  <a:lnTo>
                    <a:pt x="211" y="105"/>
                  </a:lnTo>
                  <a:lnTo>
                    <a:pt x="211" y="0"/>
                  </a:lnTo>
                  <a:lnTo>
                    <a:pt x="0" y="0"/>
                  </a:lnTo>
                  <a:lnTo>
                    <a:pt x="0"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1" name="Freeform 327">
              <a:extLst>
                <a:ext uri="{FF2B5EF4-FFF2-40B4-BE49-F238E27FC236}">
                  <a16:creationId xmlns:a16="http://schemas.microsoft.com/office/drawing/2014/main" id="{EE66CB30-F704-45C9-BA83-17BA7DC13889}"/>
                </a:ext>
              </a:extLst>
            </p:cNvPr>
            <p:cNvSpPr>
              <a:spLocks/>
            </p:cNvSpPr>
            <p:nvPr/>
          </p:nvSpPr>
          <p:spPr bwMode="auto">
            <a:xfrm>
              <a:off x="1103313" y="771525"/>
              <a:ext cx="61913" cy="287338"/>
            </a:xfrm>
            <a:custGeom>
              <a:avLst/>
              <a:gdLst>
                <a:gd name="T0" fmla="*/ 0 w 195"/>
                <a:gd name="T1" fmla="*/ 0 h 903"/>
                <a:gd name="T2" fmla="*/ 30 w 195"/>
                <a:gd name="T3" fmla="*/ 105 h 903"/>
                <a:gd name="T4" fmla="*/ 42 w 195"/>
                <a:gd name="T5" fmla="*/ 107 h 903"/>
                <a:gd name="T6" fmla="*/ 51 w 195"/>
                <a:gd name="T7" fmla="*/ 115 h 903"/>
                <a:gd name="T8" fmla="*/ 58 w 195"/>
                <a:gd name="T9" fmla="*/ 123 h 903"/>
                <a:gd name="T10" fmla="*/ 60 w 195"/>
                <a:gd name="T11" fmla="*/ 135 h 903"/>
                <a:gd name="T12" fmla="*/ 59 w 195"/>
                <a:gd name="T13" fmla="*/ 172 h 903"/>
                <a:gd name="T14" fmla="*/ 55 w 195"/>
                <a:gd name="T15" fmla="*/ 182 h 903"/>
                <a:gd name="T16" fmla="*/ 47 w 195"/>
                <a:gd name="T17" fmla="*/ 191 h 903"/>
                <a:gd name="T18" fmla="*/ 36 w 195"/>
                <a:gd name="T19" fmla="*/ 195 h 903"/>
                <a:gd name="T20" fmla="*/ 0 w 195"/>
                <a:gd name="T21" fmla="*/ 196 h 903"/>
                <a:gd name="T22" fmla="*/ 30 w 195"/>
                <a:gd name="T23" fmla="*/ 256 h 903"/>
                <a:gd name="T24" fmla="*/ 42 w 195"/>
                <a:gd name="T25" fmla="*/ 259 h 903"/>
                <a:gd name="T26" fmla="*/ 51 w 195"/>
                <a:gd name="T27" fmla="*/ 265 h 903"/>
                <a:gd name="T28" fmla="*/ 58 w 195"/>
                <a:gd name="T29" fmla="*/ 275 h 903"/>
                <a:gd name="T30" fmla="*/ 60 w 195"/>
                <a:gd name="T31" fmla="*/ 286 h 903"/>
                <a:gd name="T32" fmla="*/ 59 w 195"/>
                <a:gd name="T33" fmla="*/ 322 h 903"/>
                <a:gd name="T34" fmla="*/ 55 w 195"/>
                <a:gd name="T35" fmla="*/ 333 h 903"/>
                <a:gd name="T36" fmla="*/ 47 w 195"/>
                <a:gd name="T37" fmla="*/ 341 h 903"/>
                <a:gd name="T38" fmla="*/ 36 w 195"/>
                <a:gd name="T39" fmla="*/ 345 h 903"/>
                <a:gd name="T40" fmla="*/ 0 w 195"/>
                <a:gd name="T41" fmla="*/ 346 h 903"/>
                <a:gd name="T42" fmla="*/ 30 w 195"/>
                <a:gd name="T43" fmla="*/ 407 h 903"/>
                <a:gd name="T44" fmla="*/ 42 w 195"/>
                <a:gd name="T45" fmla="*/ 409 h 903"/>
                <a:gd name="T46" fmla="*/ 51 w 195"/>
                <a:gd name="T47" fmla="*/ 415 h 903"/>
                <a:gd name="T48" fmla="*/ 58 w 195"/>
                <a:gd name="T49" fmla="*/ 425 h 903"/>
                <a:gd name="T50" fmla="*/ 60 w 195"/>
                <a:gd name="T51" fmla="*/ 437 h 903"/>
                <a:gd name="T52" fmla="*/ 59 w 195"/>
                <a:gd name="T53" fmla="*/ 473 h 903"/>
                <a:gd name="T54" fmla="*/ 55 w 195"/>
                <a:gd name="T55" fmla="*/ 484 h 903"/>
                <a:gd name="T56" fmla="*/ 47 w 195"/>
                <a:gd name="T57" fmla="*/ 491 h 903"/>
                <a:gd name="T58" fmla="*/ 36 w 195"/>
                <a:gd name="T59" fmla="*/ 497 h 903"/>
                <a:gd name="T60" fmla="*/ 0 w 195"/>
                <a:gd name="T61" fmla="*/ 497 h 903"/>
                <a:gd name="T62" fmla="*/ 180 w 195"/>
                <a:gd name="T63" fmla="*/ 903 h 903"/>
                <a:gd name="T64" fmla="*/ 187 w 195"/>
                <a:gd name="T65" fmla="*/ 902 h 903"/>
                <a:gd name="T66" fmla="*/ 191 w 195"/>
                <a:gd name="T67" fmla="*/ 899 h 903"/>
                <a:gd name="T68" fmla="*/ 194 w 195"/>
                <a:gd name="T69" fmla="*/ 895 h 903"/>
                <a:gd name="T70" fmla="*/ 195 w 195"/>
                <a:gd name="T71" fmla="*/ 888 h 903"/>
                <a:gd name="T72" fmla="*/ 195 w 195"/>
                <a:gd name="T73" fmla="*/ 12 h 903"/>
                <a:gd name="T74" fmla="*/ 193 w 195"/>
                <a:gd name="T75" fmla="*/ 6 h 903"/>
                <a:gd name="T76" fmla="*/ 189 w 195"/>
                <a:gd name="T77" fmla="*/ 2 h 903"/>
                <a:gd name="T78" fmla="*/ 183 w 195"/>
                <a:gd name="T79" fmla="*/ 0 h 903"/>
                <a:gd name="T80" fmla="*/ 180 w 195"/>
                <a:gd name="T81" fmla="*/ 0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95" h="903">
                  <a:moveTo>
                    <a:pt x="180" y="0"/>
                  </a:moveTo>
                  <a:lnTo>
                    <a:pt x="0" y="0"/>
                  </a:lnTo>
                  <a:lnTo>
                    <a:pt x="0" y="105"/>
                  </a:lnTo>
                  <a:lnTo>
                    <a:pt x="30" y="105"/>
                  </a:lnTo>
                  <a:lnTo>
                    <a:pt x="36" y="106"/>
                  </a:lnTo>
                  <a:lnTo>
                    <a:pt x="42" y="107"/>
                  </a:lnTo>
                  <a:lnTo>
                    <a:pt x="47" y="110"/>
                  </a:lnTo>
                  <a:lnTo>
                    <a:pt x="51" y="115"/>
                  </a:lnTo>
                  <a:lnTo>
                    <a:pt x="55" y="119"/>
                  </a:lnTo>
                  <a:lnTo>
                    <a:pt x="58" y="123"/>
                  </a:lnTo>
                  <a:lnTo>
                    <a:pt x="59" y="130"/>
                  </a:lnTo>
                  <a:lnTo>
                    <a:pt x="60" y="135"/>
                  </a:lnTo>
                  <a:lnTo>
                    <a:pt x="60" y="165"/>
                  </a:lnTo>
                  <a:lnTo>
                    <a:pt x="59" y="172"/>
                  </a:lnTo>
                  <a:lnTo>
                    <a:pt x="58" y="177"/>
                  </a:lnTo>
                  <a:lnTo>
                    <a:pt x="55" y="182"/>
                  </a:lnTo>
                  <a:lnTo>
                    <a:pt x="51" y="187"/>
                  </a:lnTo>
                  <a:lnTo>
                    <a:pt x="47" y="191"/>
                  </a:lnTo>
                  <a:lnTo>
                    <a:pt x="42" y="193"/>
                  </a:lnTo>
                  <a:lnTo>
                    <a:pt x="36" y="195"/>
                  </a:lnTo>
                  <a:lnTo>
                    <a:pt x="30" y="196"/>
                  </a:lnTo>
                  <a:lnTo>
                    <a:pt x="0" y="196"/>
                  </a:lnTo>
                  <a:lnTo>
                    <a:pt x="0" y="256"/>
                  </a:lnTo>
                  <a:lnTo>
                    <a:pt x="30" y="256"/>
                  </a:lnTo>
                  <a:lnTo>
                    <a:pt x="36" y="256"/>
                  </a:lnTo>
                  <a:lnTo>
                    <a:pt x="42" y="259"/>
                  </a:lnTo>
                  <a:lnTo>
                    <a:pt x="47" y="261"/>
                  </a:lnTo>
                  <a:lnTo>
                    <a:pt x="51" y="265"/>
                  </a:lnTo>
                  <a:lnTo>
                    <a:pt x="55" y="269"/>
                  </a:lnTo>
                  <a:lnTo>
                    <a:pt x="58" y="275"/>
                  </a:lnTo>
                  <a:lnTo>
                    <a:pt x="59" y="280"/>
                  </a:lnTo>
                  <a:lnTo>
                    <a:pt x="60" y="286"/>
                  </a:lnTo>
                  <a:lnTo>
                    <a:pt x="60" y="316"/>
                  </a:lnTo>
                  <a:lnTo>
                    <a:pt x="59" y="322"/>
                  </a:lnTo>
                  <a:lnTo>
                    <a:pt x="58" y="328"/>
                  </a:lnTo>
                  <a:lnTo>
                    <a:pt x="55" y="333"/>
                  </a:lnTo>
                  <a:lnTo>
                    <a:pt x="51" y="338"/>
                  </a:lnTo>
                  <a:lnTo>
                    <a:pt x="47" y="341"/>
                  </a:lnTo>
                  <a:lnTo>
                    <a:pt x="42" y="344"/>
                  </a:lnTo>
                  <a:lnTo>
                    <a:pt x="36" y="345"/>
                  </a:lnTo>
                  <a:lnTo>
                    <a:pt x="30" y="346"/>
                  </a:lnTo>
                  <a:lnTo>
                    <a:pt x="0" y="346"/>
                  </a:lnTo>
                  <a:lnTo>
                    <a:pt x="0" y="407"/>
                  </a:lnTo>
                  <a:lnTo>
                    <a:pt x="30" y="407"/>
                  </a:lnTo>
                  <a:lnTo>
                    <a:pt x="36" y="408"/>
                  </a:lnTo>
                  <a:lnTo>
                    <a:pt x="42" y="409"/>
                  </a:lnTo>
                  <a:lnTo>
                    <a:pt x="47" y="412"/>
                  </a:lnTo>
                  <a:lnTo>
                    <a:pt x="51" y="415"/>
                  </a:lnTo>
                  <a:lnTo>
                    <a:pt x="55" y="419"/>
                  </a:lnTo>
                  <a:lnTo>
                    <a:pt x="58" y="425"/>
                  </a:lnTo>
                  <a:lnTo>
                    <a:pt x="59" y="430"/>
                  </a:lnTo>
                  <a:lnTo>
                    <a:pt x="60" y="437"/>
                  </a:lnTo>
                  <a:lnTo>
                    <a:pt x="60" y="467"/>
                  </a:lnTo>
                  <a:lnTo>
                    <a:pt x="59" y="473"/>
                  </a:lnTo>
                  <a:lnTo>
                    <a:pt x="58" y="478"/>
                  </a:lnTo>
                  <a:lnTo>
                    <a:pt x="55" y="484"/>
                  </a:lnTo>
                  <a:lnTo>
                    <a:pt x="51" y="488"/>
                  </a:lnTo>
                  <a:lnTo>
                    <a:pt x="47" y="491"/>
                  </a:lnTo>
                  <a:lnTo>
                    <a:pt x="42" y="495"/>
                  </a:lnTo>
                  <a:lnTo>
                    <a:pt x="36" y="497"/>
                  </a:lnTo>
                  <a:lnTo>
                    <a:pt x="30" y="497"/>
                  </a:lnTo>
                  <a:lnTo>
                    <a:pt x="0" y="497"/>
                  </a:lnTo>
                  <a:lnTo>
                    <a:pt x="0" y="903"/>
                  </a:lnTo>
                  <a:lnTo>
                    <a:pt x="180" y="903"/>
                  </a:lnTo>
                  <a:lnTo>
                    <a:pt x="183" y="903"/>
                  </a:lnTo>
                  <a:lnTo>
                    <a:pt x="187" y="902"/>
                  </a:lnTo>
                  <a:lnTo>
                    <a:pt x="189" y="901"/>
                  </a:lnTo>
                  <a:lnTo>
                    <a:pt x="191" y="899"/>
                  </a:lnTo>
                  <a:lnTo>
                    <a:pt x="193" y="897"/>
                  </a:lnTo>
                  <a:lnTo>
                    <a:pt x="194" y="895"/>
                  </a:lnTo>
                  <a:lnTo>
                    <a:pt x="195" y="891"/>
                  </a:lnTo>
                  <a:lnTo>
                    <a:pt x="195" y="888"/>
                  </a:lnTo>
                  <a:lnTo>
                    <a:pt x="195" y="15"/>
                  </a:lnTo>
                  <a:lnTo>
                    <a:pt x="195" y="12"/>
                  </a:lnTo>
                  <a:lnTo>
                    <a:pt x="194" y="10"/>
                  </a:lnTo>
                  <a:lnTo>
                    <a:pt x="193" y="6"/>
                  </a:lnTo>
                  <a:lnTo>
                    <a:pt x="191" y="4"/>
                  </a:lnTo>
                  <a:lnTo>
                    <a:pt x="189" y="2"/>
                  </a:lnTo>
                  <a:lnTo>
                    <a:pt x="187" y="1"/>
                  </a:lnTo>
                  <a:lnTo>
                    <a:pt x="183" y="0"/>
                  </a:lnTo>
                  <a:lnTo>
                    <a:pt x="180" y="0"/>
                  </a:lnTo>
                  <a:lnTo>
                    <a:pt x="18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72" name="Freeform 2319" descr="Icon of leaf. ">
            <a:extLst>
              <a:ext uri="{FF2B5EF4-FFF2-40B4-BE49-F238E27FC236}">
                <a16:creationId xmlns:a16="http://schemas.microsoft.com/office/drawing/2014/main" id="{4C935A16-4F4C-4B17-B911-F1D554A088A8}"/>
              </a:ext>
            </a:extLst>
          </p:cNvPr>
          <p:cNvSpPr>
            <a:spLocks noEditPoints="1"/>
          </p:cNvSpPr>
          <p:nvPr/>
        </p:nvSpPr>
        <p:spPr bwMode="auto">
          <a:xfrm>
            <a:off x="10247928" y="1999610"/>
            <a:ext cx="367656" cy="367656"/>
          </a:xfrm>
          <a:custGeom>
            <a:avLst/>
            <a:gdLst>
              <a:gd name="T0" fmla="*/ 550 w 868"/>
              <a:gd name="T1" fmla="*/ 453 h 868"/>
              <a:gd name="T2" fmla="*/ 561 w 868"/>
              <a:gd name="T3" fmla="*/ 457 h 868"/>
              <a:gd name="T4" fmla="*/ 565 w 868"/>
              <a:gd name="T5" fmla="*/ 468 h 868"/>
              <a:gd name="T6" fmla="*/ 561 w 868"/>
              <a:gd name="T7" fmla="*/ 479 h 868"/>
              <a:gd name="T8" fmla="*/ 550 w 868"/>
              <a:gd name="T9" fmla="*/ 483 h 868"/>
              <a:gd name="T10" fmla="*/ 432 w 868"/>
              <a:gd name="T11" fmla="*/ 604 h 868"/>
              <a:gd name="T12" fmla="*/ 442 w 868"/>
              <a:gd name="T13" fmla="*/ 611 h 868"/>
              <a:gd name="T14" fmla="*/ 444 w 868"/>
              <a:gd name="T15" fmla="*/ 622 h 868"/>
              <a:gd name="T16" fmla="*/ 437 w 868"/>
              <a:gd name="T17" fmla="*/ 632 h 868"/>
              <a:gd name="T18" fmla="*/ 254 w 868"/>
              <a:gd name="T19" fmla="*/ 634 h 868"/>
              <a:gd name="T20" fmla="*/ 233 w 868"/>
              <a:gd name="T21" fmla="*/ 438 h 868"/>
              <a:gd name="T22" fmla="*/ 237 w 868"/>
              <a:gd name="T23" fmla="*/ 427 h 868"/>
              <a:gd name="T24" fmla="*/ 248 w 868"/>
              <a:gd name="T25" fmla="*/ 423 h 868"/>
              <a:gd name="T26" fmla="*/ 258 w 868"/>
              <a:gd name="T27" fmla="*/ 427 h 868"/>
              <a:gd name="T28" fmla="*/ 263 w 868"/>
              <a:gd name="T29" fmla="*/ 438 h 868"/>
              <a:gd name="T30" fmla="*/ 384 w 868"/>
              <a:gd name="T31" fmla="*/ 315 h 868"/>
              <a:gd name="T32" fmla="*/ 390 w 868"/>
              <a:gd name="T33" fmla="*/ 305 h 868"/>
              <a:gd name="T34" fmla="*/ 402 w 868"/>
              <a:gd name="T35" fmla="*/ 303 h 868"/>
              <a:gd name="T36" fmla="*/ 412 w 868"/>
              <a:gd name="T37" fmla="*/ 309 h 868"/>
              <a:gd name="T38" fmla="*/ 414 w 868"/>
              <a:gd name="T39" fmla="*/ 431 h 868"/>
              <a:gd name="T40" fmla="*/ 536 w 868"/>
              <a:gd name="T41" fmla="*/ 251 h 868"/>
              <a:gd name="T42" fmla="*/ 544 w 868"/>
              <a:gd name="T43" fmla="*/ 243 h 868"/>
              <a:gd name="T44" fmla="*/ 555 w 868"/>
              <a:gd name="T45" fmla="*/ 243 h 868"/>
              <a:gd name="T46" fmla="*/ 564 w 868"/>
              <a:gd name="T47" fmla="*/ 251 h 868"/>
              <a:gd name="T48" fmla="*/ 610 w 868"/>
              <a:gd name="T49" fmla="*/ 302 h 868"/>
              <a:gd name="T50" fmla="*/ 621 w 868"/>
              <a:gd name="T51" fmla="*/ 307 h 868"/>
              <a:gd name="T52" fmla="*/ 625 w 868"/>
              <a:gd name="T53" fmla="*/ 317 h 868"/>
              <a:gd name="T54" fmla="*/ 621 w 868"/>
              <a:gd name="T55" fmla="*/ 328 h 868"/>
              <a:gd name="T56" fmla="*/ 610 w 868"/>
              <a:gd name="T57" fmla="*/ 332 h 868"/>
              <a:gd name="T58" fmla="*/ 854 w 868"/>
              <a:gd name="T59" fmla="*/ 0 h 868"/>
              <a:gd name="T60" fmla="*/ 789 w 868"/>
              <a:gd name="T61" fmla="*/ 9 h 868"/>
              <a:gd name="T62" fmla="*/ 611 w 868"/>
              <a:gd name="T63" fmla="*/ 45 h 868"/>
              <a:gd name="T64" fmla="*/ 472 w 868"/>
              <a:gd name="T65" fmla="*/ 86 h 868"/>
              <a:gd name="T66" fmla="*/ 319 w 868"/>
              <a:gd name="T67" fmla="*/ 147 h 868"/>
              <a:gd name="T68" fmla="*/ 200 w 868"/>
              <a:gd name="T69" fmla="*/ 219 h 868"/>
              <a:gd name="T70" fmla="*/ 114 w 868"/>
              <a:gd name="T71" fmla="*/ 301 h 868"/>
              <a:gd name="T72" fmla="*/ 63 w 868"/>
              <a:gd name="T73" fmla="*/ 386 h 868"/>
              <a:gd name="T74" fmla="*/ 46 w 868"/>
              <a:gd name="T75" fmla="*/ 463 h 868"/>
              <a:gd name="T76" fmla="*/ 49 w 868"/>
              <a:gd name="T77" fmla="*/ 544 h 868"/>
              <a:gd name="T78" fmla="*/ 74 w 868"/>
              <a:gd name="T79" fmla="*/ 630 h 868"/>
              <a:gd name="T80" fmla="*/ 4 w 868"/>
              <a:gd name="T81" fmla="*/ 799 h 868"/>
              <a:gd name="T82" fmla="*/ 0 w 868"/>
              <a:gd name="T83" fmla="*/ 809 h 868"/>
              <a:gd name="T84" fmla="*/ 4 w 868"/>
              <a:gd name="T85" fmla="*/ 820 h 868"/>
              <a:gd name="T86" fmla="*/ 55 w 868"/>
              <a:gd name="T87" fmla="*/ 868 h 868"/>
              <a:gd name="T88" fmla="*/ 66 w 868"/>
              <a:gd name="T89" fmla="*/ 866 h 868"/>
              <a:gd name="T90" fmla="*/ 224 w 868"/>
              <a:gd name="T91" fmla="*/ 786 h 868"/>
              <a:gd name="T92" fmla="*/ 326 w 868"/>
              <a:gd name="T93" fmla="*/ 816 h 868"/>
              <a:gd name="T94" fmla="*/ 405 w 868"/>
              <a:gd name="T95" fmla="*/ 819 h 868"/>
              <a:gd name="T96" fmla="*/ 464 w 868"/>
              <a:gd name="T97" fmla="*/ 806 h 868"/>
              <a:gd name="T98" fmla="*/ 521 w 868"/>
              <a:gd name="T99" fmla="*/ 779 h 868"/>
              <a:gd name="T100" fmla="*/ 575 w 868"/>
              <a:gd name="T101" fmla="*/ 740 h 868"/>
              <a:gd name="T102" fmla="*/ 625 w 868"/>
              <a:gd name="T103" fmla="*/ 690 h 868"/>
              <a:gd name="T104" fmla="*/ 672 w 868"/>
              <a:gd name="T105" fmla="*/ 627 h 868"/>
              <a:gd name="T106" fmla="*/ 715 w 868"/>
              <a:gd name="T107" fmla="*/ 550 h 868"/>
              <a:gd name="T108" fmla="*/ 773 w 868"/>
              <a:gd name="T109" fmla="*/ 415 h 868"/>
              <a:gd name="T110" fmla="*/ 818 w 868"/>
              <a:gd name="T111" fmla="*/ 271 h 868"/>
              <a:gd name="T112" fmla="*/ 862 w 868"/>
              <a:gd name="T113" fmla="*/ 53 h 868"/>
              <a:gd name="T114" fmla="*/ 866 w 868"/>
              <a:gd name="T115" fmla="*/ 10 h 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68" h="868">
                <a:moveTo>
                  <a:pt x="610" y="332"/>
                </a:moveTo>
                <a:lnTo>
                  <a:pt x="557" y="332"/>
                </a:lnTo>
                <a:lnTo>
                  <a:pt x="435" y="453"/>
                </a:lnTo>
                <a:lnTo>
                  <a:pt x="550" y="453"/>
                </a:lnTo>
                <a:lnTo>
                  <a:pt x="553" y="453"/>
                </a:lnTo>
                <a:lnTo>
                  <a:pt x="555" y="454"/>
                </a:lnTo>
                <a:lnTo>
                  <a:pt x="559" y="456"/>
                </a:lnTo>
                <a:lnTo>
                  <a:pt x="561" y="457"/>
                </a:lnTo>
                <a:lnTo>
                  <a:pt x="563" y="460"/>
                </a:lnTo>
                <a:lnTo>
                  <a:pt x="564" y="463"/>
                </a:lnTo>
                <a:lnTo>
                  <a:pt x="565" y="466"/>
                </a:lnTo>
                <a:lnTo>
                  <a:pt x="565" y="468"/>
                </a:lnTo>
                <a:lnTo>
                  <a:pt x="565" y="471"/>
                </a:lnTo>
                <a:lnTo>
                  <a:pt x="564" y="474"/>
                </a:lnTo>
                <a:lnTo>
                  <a:pt x="563" y="476"/>
                </a:lnTo>
                <a:lnTo>
                  <a:pt x="561" y="479"/>
                </a:lnTo>
                <a:lnTo>
                  <a:pt x="559" y="481"/>
                </a:lnTo>
                <a:lnTo>
                  <a:pt x="555" y="482"/>
                </a:lnTo>
                <a:lnTo>
                  <a:pt x="553" y="483"/>
                </a:lnTo>
                <a:lnTo>
                  <a:pt x="550" y="483"/>
                </a:lnTo>
                <a:lnTo>
                  <a:pt x="405" y="483"/>
                </a:lnTo>
                <a:lnTo>
                  <a:pt x="284" y="604"/>
                </a:lnTo>
                <a:lnTo>
                  <a:pt x="429" y="604"/>
                </a:lnTo>
                <a:lnTo>
                  <a:pt x="432" y="604"/>
                </a:lnTo>
                <a:lnTo>
                  <a:pt x="435" y="605"/>
                </a:lnTo>
                <a:lnTo>
                  <a:pt x="437" y="607"/>
                </a:lnTo>
                <a:lnTo>
                  <a:pt x="440" y="608"/>
                </a:lnTo>
                <a:lnTo>
                  <a:pt x="442" y="611"/>
                </a:lnTo>
                <a:lnTo>
                  <a:pt x="443" y="614"/>
                </a:lnTo>
                <a:lnTo>
                  <a:pt x="444" y="616"/>
                </a:lnTo>
                <a:lnTo>
                  <a:pt x="444" y="619"/>
                </a:lnTo>
                <a:lnTo>
                  <a:pt x="444" y="622"/>
                </a:lnTo>
                <a:lnTo>
                  <a:pt x="443" y="626"/>
                </a:lnTo>
                <a:lnTo>
                  <a:pt x="442" y="628"/>
                </a:lnTo>
                <a:lnTo>
                  <a:pt x="440" y="630"/>
                </a:lnTo>
                <a:lnTo>
                  <a:pt x="437" y="632"/>
                </a:lnTo>
                <a:lnTo>
                  <a:pt x="435" y="633"/>
                </a:lnTo>
                <a:lnTo>
                  <a:pt x="432" y="634"/>
                </a:lnTo>
                <a:lnTo>
                  <a:pt x="429" y="634"/>
                </a:lnTo>
                <a:lnTo>
                  <a:pt x="254" y="634"/>
                </a:lnTo>
                <a:lnTo>
                  <a:pt x="58" y="830"/>
                </a:lnTo>
                <a:lnTo>
                  <a:pt x="36" y="809"/>
                </a:lnTo>
                <a:lnTo>
                  <a:pt x="233" y="613"/>
                </a:lnTo>
                <a:lnTo>
                  <a:pt x="233" y="438"/>
                </a:lnTo>
                <a:lnTo>
                  <a:pt x="233" y="435"/>
                </a:lnTo>
                <a:lnTo>
                  <a:pt x="234" y="433"/>
                </a:lnTo>
                <a:lnTo>
                  <a:pt x="236" y="429"/>
                </a:lnTo>
                <a:lnTo>
                  <a:pt x="237" y="427"/>
                </a:lnTo>
                <a:lnTo>
                  <a:pt x="239" y="426"/>
                </a:lnTo>
                <a:lnTo>
                  <a:pt x="242" y="424"/>
                </a:lnTo>
                <a:lnTo>
                  <a:pt x="244" y="423"/>
                </a:lnTo>
                <a:lnTo>
                  <a:pt x="248" y="423"/>
                </a:lnTo>
                <a:lnTo>
                  <a:pt x="251" y="423"/>
                </a:lnTo>
                <a:lnTo>
                  <a:pt x="254" y="424"/>
                </a:lnTo>
                <a:lnTo>
                  <a:pt x="256" y="426"/>
                </a:lnTo>
                <a:lnTo>
                  <a:pt x="258" y="427"/>
                </a:lnTo>
                <a:lnTo>
                  <a:pt x="261" y="429"/>
                </a:lnTo>
                <a:lnTo>
                  <a:pt x="262" y="433"/>
                </a:lnTo>
                <a:lnTo>
                  <a:pt x="263" y="435"/>
                </a:lnTo>
                <a:lnTo>
                  <a:pt x="263" y="438"/>
                </a:lnTo>
                <a:lnTo>
                  <a:pt x="263" y="583"/>
                </a:lnTo>
                <a:lnTo>
                  <a:pt x="384" y="463"/>
                </a:lnTo>
                <a:lnTo>
                  <a:pt x="384" y="317"/>
                </a:lnTo>
                <a:lnTo>
                  <a:pt x="384" y="315"/>
                </a:lnTo>
                <a:lnTo>
                  <a:pt x="385" y="311"/>
                </a:lnTo>
                <a:lnTo>
                  <a:pt x="386" y="309"/>
                </a:lnTo>
                <a:lnTo>
                  <a:pt x="388" y="307"/>
                </a:lnTo>
                <a:lnTo>
                  <a:pt x="390" y="305"/>
                </a:lnTo>
                <a:lnTo>
                  <a:pt x="393" y="303"/>
                </a:lnTo>
                <a:lnTo>
                  <a:pt x="396" y="303"/>
                </a:lnTo>
                <a:lnTo>
                  <a:pt x="399" y="302"/>
                </a:lnTo>
                <a:lnTo>
                  <a:pt x="402" y="303"/>
                </a:lnTo>
                <a:lnTo>
                  <a:pt x="405" y="303"/>
                </a:lnTo>
                <a:lnTo>
                  <a:pt x="407" y="305"/>
                </a:lnTo>
                <a:lnTo>
                  <a:pt x="410" y="307"/>
                </a:lnTo>
                <a:lnTo>
                  <a:pt x="412" y="309"/>
                </a:lnTo>
                <a:lnTo>
                  <a:pt x="413" y="311"/>
                </a:lnTo>
                <a:lnTo>
                  <a:pt x="414" y="315"/>
                </a:lnTo>
                <a:lnTo>
                  <a:pt x="414" y="317"/>
                </a:lnTo>
                <a:lnTo>
                  <a:pt x="414" y="431"/>
                </a:lnTo>
                <a:lnTo>
                  <a:pt x="535" y="311"/>
                </a:lnTo>
                <a:lnTo>
                  <a:pt x="535" y="257"/>
                </a:lnTo>
                <a:lnTo>
                  <a:pt x="535" y="253"/>
                </a:lnTo>
                <a:lnTo>
                  <a:pt x="536" y="251"/>
                </a:lnTo>
                <a:lnTo>
                  <a:pt x="537" y="248"/>
                </a:lnTo>
                <a:lnTo>
                  <a:pt x="539" y="246"/>
                </a:lnTo>
                <a:lnTo>
                  <a:pt x="542" y="245"/>
                </a:lnTo>
                <a:lnTo>
                  <a:pt x="544" y="243"/>
                </a:lnTo>
                <a:lnTo>
                  <a:pt x="547" y="242"/>
                </a:lnTo>
                <a:lnTo>
                  <a:pt x="550" y="242"/>
                </a:lnTo>
                <a:lnTo>
                  <a:pt x="553" y="242"/>
                </a:lnTo>
                <a:lnTo>
                  <a:pt x="555" y="243"/>
                </a:lnTo>
                <a:lnTo>
                  <a:pt x="559" y="245"/>
                </a:lnTo>
                <a:lnTo>
                  <a:pt x="561" y="246"/>
                </a:lnTo>
                <a:lnTo>
                  <a:pt x="563" y="248"/>
                </a:lnTo>
                <a:lnTo>
                  <a:pt x="564" y="251"/>
                </a:lnTo>
                <a:lnTo>
                  <a:pt x="565" y="253"/>
                </a:lnTo>
                <a:lnTo>
                  <a:pt x="565" y="257"/>
                </a:lnTo>
                <a:lnTo>
                  <a:pt x="565" y="302"/>
                </a:lnTo>
                <a:lnTo>
                  <a:pt x="610" y="302"/>
                </a:lnTo>
                <a:lnTo>
                  <a:pt x="613" y="303"/>
                </a:lnTo>
                <a:lnTo>
                  <a:pt x="617" y="303"/>
                </a:lnTo>
                <a:lnTo>
                  <a:pt x="619" y="305"/>
                </a:lnTo>
                <a:lnTo>
                  <a:pt x="621" y="307"/>
                </a:lnTo>
                <a:lnTo>
                  <a:pt x="623" y="309"/>
                </a:lnTo>
                <a:lnTo>
                  <a:pt x="624" y="311"/>
                </a:lnTo>
                <a:lnTo>
                  <a:pt x="625" y="315"/>
                </a:lnTo>
                <a:lnTo>
                  <a:pt x="625" y="317"/>
                </a:lnTo>
                <a:lnTo>
                  <a:pt x="625" y="320"/>
                </a:lnTo>
                <a:lnTo>
                  <a:pt x="624" y="323"/>
                </a:lnTo>
                <a:lnTo>
                  <a:pt x="623" y="326"/>
                </a:lnTo>
                <a:lnTo>
                  <a:pt x="621" y="328"/>
                </a:lnTo>
                <a:lnTo>
                  <a:pt x="619" y="330"/>
                </a:lnTo>
                <a:lnTo>
                  <a:pt x="617" y="331"/>
                </a:lnTo>
                <a:lnTo>
                  <a:pt x="613" y="332"/>
                </a:lnTo>
                <a:lnTo>
                  <a:pt x="610" y="332"/>
                </a:lnTo>
                <a:close/>
                <a:moveTo>
                  <a:pt x="863" y="5"/>
                </a:moveTo>
                <a:lnTo>
                  <a:pt x="860" y="3"/>
                </a:lnTo>
                <a:lnTo>
                  <a:pt x="857" y="1"/>
                </a:lnTo>
                <a:lnTo>
                  <a:pt x="854" y="0"/>
                </a:lnTo>
                <a:lnTo>
                  <a:pt x="850" y="0"/>
                </a:lnTo>
                <a:lnTo>
                  <a:pt x="843" y="1"/>
                </a:lnTo>
                <a:lnTo>
                  <a:pt x="821" y="5"/>
                </a:lnTo>
                <a:lnTo>
                  <a:pt x="789" y="9"/>
                </a:lnTo>
                <a:lnTo>
                  <a:pt x="747" y="16"/>
                </a:lnTo>
                <a:lnTo>
                  <a:pt x="697" y="26"/>
                </a:lnTo>
                <a:lnTo>
                  <a:pt x="641" y="38"/>
                </a:lnTo>
                <a:lnTo>
                  <a:pt x="611" y="45"/>
                </a:lnTo>
                <a:lnTo>
                  <a:pt x="580" y="54"/>
                </a:lnTo>
                <a:lnTo>
                  <a:pt x="548" y="63"/>
                </a:lnTo>
                <a:lnTo>
                  <a:pt x="516" y="72"/>
                </a:lnTo>
                <a:lnTo>
                  <a:pt x="472" y="86"/>
                </a:lnTo>
                <a:lnTo>
                  <a:pt x="431" y="100"/>
                </a:lnTo>
                <a:lnTo>
                  <a:pt x="391" y="115"/>
                </a:lnTo>
                <a:lnTo>
                  <a:pt x="355" y="131"/>
                </a:lnTo>
                <a:lnTo>
                  <a:pt x="319" y="147"/>
                </a:lnTo>
                <a:lnTo>
                  <a:pt x="286" y="164"/>
                </a:lnTo>
                <a:lnTo>
                  <a:pt x="256" y="182"/>
                </a:lnTo>
                <a:lnTo>
                  <a:pt x="227" y="200"/>
                </a:lnTo>
                <a:lnTo>
                  <a:pt x="200" y="219"/>
                </a:lnTo>
                <a:lnTo>
                  <a:pt x="176" y="238"/>
                </a:lnTo>
                <a:lnTo>
                  <a:pt x="153" y="259"/>
                </a:lnTo>
                <a:lnTo>
                  <a:pt x="133" y="279"/>
                </a:lnTo>
                <a:lnTo>
                  <a:pt x="114" y="301"/>
                </a:lnTo>
                <a:lnTo>
                  <a:pt x="97" y="323"/>
                </a:lnTo>
                <a:lnTo>
                  <a:pt x="84" y="346"/>
                </a:lnTo>
                <a:lnTo>
                  <a:pt x="72" y="368"/>
                </a:lnTo>
                <a:lnTo>
                  <a:pt x="63" y="386"/>
                </a:lnTo>
                <a:lnTo>
                  <a:pt x="57" y="406"/>
                </a:lnTo>
                <a:lnTo>
                  <a:pt x="51" y="424"/>
                </a:lnTo>
                <a:lnTo>
                  <a:pt x="48" y="443"/>
                </a:lnTo>
                <a:lnTo>
                  <a:pt x="46" y="463"/>
                </a:lnTo>
                <a:lnTo>
                  <a:pt x="44" y="483"/>
                </a:lnTo>
                <a:lnTo>
                  <a:pt x="45" y="503"/>
                </a:lnTo>
                <a:lnTo>
                  <a:pt x="46" y="524"/>
                </a:lnTo>
                <a:lnTo>
                  <a:pt x="49" y="544"/>
                </a:lnTo>
                <a:lnTo>
                  <a:pt x="54" y="564"/>
                </a:lnTo>
                <a:lnTo>
                  <a:pt x="59" y="586"/>
                </a:lnTo>
                <a:lnTo>
                  <a:pt x="65" y="607"/>
                </a:lnTo>
                <a:lnTo>
                  <a:pt x="74" y="630"/>
                </a:lnTo>
                <a:lnTo>
                  <a:pt x="84" y="651"/>
                </a:lnTo>
                <a:lnTo>
                  <a:pt x="94" y="674"/>
                </a:lnTo>
                <a:lnTo>
                  <a:pt x="107" y="696"/>
                </a:lnTo>
                <a:lnTo>
                  <a:pt x="4" y="799"/>
                </a:lnTo>
                <a:lnTo>
                  <a:pt x="2" y="801"/>
                </a:lnTo>
                <a:lnTo>
                  <a:pt x="1" y="804"/>
                </a:lnTo>
                <a:lnTo>
                  <a:pt x="0" y="807"/>
                </a:lnTo>
                <a:lnTo>
                  <a:pt x="0" y="809"/>
                </a:lnTo>
                <a:lnTo>
                  <a:pt x="0" y="812"/>
                </a:lnTo>
                <a:lnTo>
                  <a:pt x="1" y="815"/>
                </a:lnTo>
                <a:lnTo>
                  <a:pt x="2" y="817"/>
                </a:lnTo>
                <a:lnTo>
                  <a:pt x="4" y="820"/>
                </a:lnTo>
                <a:lnTo>
                  <a:pt x="47" y="864"/>
                </a:lnTo>
                <a:lnTo>
                  <a:pt x="49" y="866"/>
                </a:lnTo>
                <a:lnTo>
                  <a:pt x="52" y="867"/>
                </a:lnTo>
                <a:lnTo>
                  <a:pt x="55" y="868"/>
                </a:lnTo>
                <a:lnTo>
                  <a:pt x="58" y="868"/>
                </a:lnTo>
                <a:lnTo>
                  <a:pt x="61" y="868"/>
                </a:lnTo>
                <a:lnTo>
                  <a:pt x="63" y="867"/>
                </a:lnTo>
                <a:lnTo>
                  <a:pt x="66" y="866"/>
                </a:lnTo>
                <a:lnTo>
                  <a:pt x="69" y="864"/>
                </a:lnTo>
                <a:lnTo>
                  <a:pt x="171" y="760"/>
                </a:lnTo>
                <a:lnTo>
                  <a:pt x="198" y="773"/>
                </a:lnTo>
                <a:lnTo>
                  <a:pt x="224" y="786"/>
                </a:lnTo>
                <a:lnTo>
                  <a:pt x="250" y="796"/>
                </a:lnTo>
                <a:lnTo>
                  <a:pt x="276" y="805"/>
                </a:lnTo>
                <a:lnTo>
                  <a:pt x="301" y="811"/>
                </a:lnTo>
                <a:lnTo>
                  <a:pt x="326" y="816"/>
                </a:lnTo>
                <a:lnTo>
                  <a:pt x="350" y="819"/>
                </a:lnTo>
                <a:lnTo>
                  <a:pt x="374" y="820"/>
                </a:lnTo>
                <a:lnTo>
                  <a:pt x="389" y="820"/>
                </a:lnTo>
                <a:lnTo>
                  <a:pt x="405" y="819"/>
                </a:lnTo>
                <a:lnTo>
                  <a:pt x="420" y="816"/>
                </a:lnTo>
                <a:lnTo>
                  <a:pt x="435" y="813"/>
                </a:lnTo>
                <a:lnTo>
                  <a:pt x="450" y="810"/>
                </a:lnTo>
                <a:lnTo>
                  <a:pt x="464" y="806"/>
                </a:lnTo>
                <a:lnTo>
                  <a:pt x="479" y="800"/>
                </a:lnTo>
                <a:lnTo>
                  <a:pt x="493" y="794"/>
                </a:lnTo>
                <a:lnTo>
                  <a:pt x="507" y="787"/>
                </a:lnTo>
                <a:lnTo>
                  <a:pt x="521" y="779"/>
                </a:lnTo>
                <a:lnTo>
                  <a:pt x="535" y="770"/>
                </a:lnTo>
                <a:lnTo>
                  <a:pt x="549" y="762"/>
                </a:lnTo>
                <a:lnTo>
                  <a:pt x="562" y="751"/>
                </a:lnTo>
                <a:lnTo>
                  <a:pt x="575" y="740"/>
                </a:lnTo>
                <a:lnTo>
                  <a:pt x="588" y="730"/>
                </a:lnTo>
                <a:lnTo>
                  <a:pt x="600" y="717"/>
                </a:lnTo>
                <a:lnTo>
                  <a:pt x="613" y="704"/>
                </a:lnTo>
                <a:lnTo>
                  <a:pt x="625" y="690"/>
                </a:lnTo>
                <a:lnTo>
                  <a:pt x="638" y="675"/>
                </a:lnTo>
                <a:lnTo>
                  <a:pt x="650" y="660"/>
                </a:lnTo>
                <a:lnTo>
                  <a:pt x="661" y="643"/>
                </a:lnTo>
                <a:lnTo>
                  <a:pt x="672" y="627"/>
                </a:lnTo>
                <a:lnTo>
                  <a:pt x="683" y="608"/>
                </a:lnTo>
                <a:lnTo>
                  <a:pt x="695" y="590"/>
                </a:lnTo>
                <a:lnTo>
                  <a:pt x="706" y="571"/>
                </a:lnTo>
                <a:lnTo>
                  <a:pt x="715" y="550"/>
                </a:lnTo>
                <a:lnTo>
                  <a:pt x="726" y="530"/>
                </a:lnTo>
                <a:lnTo>
                  <a:pt x="736" y="509"/>
                </a:lnTo>
                <a:lnTo>
                  <a:pt x="755" y="464"/>
                </a:lnTo>
                <a:lnTo>
                  <a:pt x="773" y="415"/>
                </a:lnTo>
                <a:lnTo>
                  <a:pt x="786" y="379"/>
                </a:lnTo>
                <a:lnTo>
                  <a:pt x="798" y="341"/>
                </a:lnTo>
                <a:lnTo>
                  <a:pt x="809" y="306"/>
                </a:lnTo>
                <a:lnTo>
                  <a:pt x="818" y="271"/>
                </a:lnTo>
                <a:lnTo>
                  <a:pt x="834" y="204"/>
                </a:lnTo>
                <a:lnTo>
                  <a:pt x="847" y="143"/>
                </a:lnTo>
                <a:lnTo>
                  <a:pt x="856" y="93"/>
                </a:lnTo>
                <a:lnTo>
                  <a:pt x="862" y="53"/>
                </a:lnTo>
                <a:lnTo>
                  <a:pt x="865" y="26"/>
                </a:lnTo>
                <a:lnTo>
                  <a:pt x="868" y="16"/>
                </a:lnTo>
                <a:lnTo>
                  <a:pt x="868" y="13"/>
                </a:lnTo>
                <a:lnTo>
                  <a:pt x="866" y="10"/>
                </a:lnTo>
                <a:lnTo>
                  <a:pt x="865" y="7"/>
                </a:lnTo>
                <a:lnTo>
                  <a:pt x="863" y="5"/>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82256913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hidden="1">
            <a:extLst>
              <a:ext uri="{FF2B5EF4-FFF2-40B4-BE49-F238E27FC236}">
                <a16:creationId xmlns:a16="http://schemas.microsoft.com/office/drawing/2014/main" id="{2AC0C949-7A02-4C95-8017-D82E7E71C4F7}"/>
              </a:ext>
            </a:extLst>
          </p:cNvPr>
          <p:cNvSpPr>
            <a:spLocks noGrp="1"/>
          </p:cNvSpPr>
          <p:nvPr>
            <p:ph type="title" idx="4294967295"/>
          </p:nvPr>
        </p:nvSpPr>
        <p:spPr>
          <a:xfrm>
            <a:off x="0" y="365125"/>
            <a:ext cx="10515600" cy="1325563"/>
          </a:xfrm>
        </p:spPr>
        <p:txBody>
          <a:bodyPr/>
          <a:lstStyle/>
          <a:p>
            <a:r>
              <a:rPr lang="en-US" dirty="0"/>
              <a:t>Project analysis slide 5</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405517" y="321027"/>
            <a:ext cx="11385048"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smtClean="0">
                <a:solidFill>
                  <a:schemeClr val="tx1">
                    <a:lumMod val="75000"/>
                    <a:lumOff val="25000"/>
                  </a:schemeClr>
                </a:solidFill>
              </a:rPr>
              <a:t>Content Strategy</a:t>
            </a:r>
          </a:p>
          <a:p>
            <a:pPr algn="ct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261479" y="797013"/>
            <a:ext cx="11673123" cy="6017032"/>
          </a:xfrm>
          <a:prstGeom prst="rect">
            <a:avLst/>
          </a:prstGeom>
          <a:noFill/>
        </p:spPr>
        <p:txBody>
          <a:bodyPr wrap="square" rtlCol="0">
            <a:spAutoFit/>
          </a:bodyPr>
          <a:lstStyle/>
          <a:p>
            <a:r>
              <a:rPr lang="en-GB" sz="1100" b="1" dirty="0">
                <a:latin typeface="Calibri Light" panose="020F0302020204030204" pitchFamily="34" charset="0"/>
                <a:cs typeface="Calibri Light" panose="020F0302020204030204" pitchFamily="34" charset="0"/>
              </a:rPr>
              <a:t>2. Content Pillars Based on Keywords</a:t>
            </a:r>
          </a:p>
          <a:p>
            <a:r>
              <a:rPr lang="en-GB" sz="1100" dirty="0">
                <a:latin typeface="Calibri Light" panose="020F0302020204030204" pitchFamily="34" charset="0"/>
                <a:cs typeface="Calibri Light" panose="020F0302020204030204" pitchFamily="34" charset="0"/>
              </a:rPr>
              <a:t>Develop content around core themes that align with the keywords and Crimson Logic’s services</a:t>
            </a:r>
            <a:r>
              <a:rPr lang="en-GB" sz="1100" dirty="0" smtClean="0">
                <a:latin typeface="Calibri Light" panose="020F0302020204030204" pitchFamily="34" charset="0"/>
                <a:cs typeface="Calibri Light" panose="020F0302020204030204" pitchFamily="34" charset="0"/>
              </a:rPr>
              <a:t>:</a:t>
            </a:r>
          </a:p>
          <a:p>
            <a:endParaRPr lang="en-GB" sz="1100" dirty="0">
              <a:latin typeface="Calibri Light" panose="020F0302020204030204" pitchFamily="34" charset="0"/>
              <a:cs typeface="Calibri Light" panose="020F0302020204030204" pitchFamily="34" charset="0"/>
            </a:endParaRPr>
          </a:p>
          <a:p>
            <a:r>
              <a:rPr lang="en-GB" sz="1100" b="1" dirty="0">
                <a:latin typeface="Calibri Light" panose="020F0302020204030204" pitchFamily="34" charset="0"/>
                <a:cs typeface="Calibri Light" panose="020F0302020204030204" pitchFamily="34" charset="0"/>
              </a:rPr>
              <a:t>a. </a:t>
            </a:r>
            <a:r>
              <a:rPr lang="en-GB" sz="1100" b="1" u="sng" dirty="0">
                <a:latin typeface="Calibri Light" panose="020F0302020204030204" pitchFamily="34" charset="0"/>
                <a:cs typeface="Calibri Light" panose="020F0302020204030204" pitchFamily="34" charset="0"/>
              </a:rPr>
              <a:t>Digital Transformation in Global Trade</a:t>
            </a:r>
          </a:p>
          <a:p>
            <a:r>
              <a:rPr lang="en-GB" sz="1100" b="1" dirty="0">
                <a:latin typeface="Calibri Light" panose="020F0302020204030204" pitchFamily="34" charset="0"/>
                <a:cs typeface="Calibri Light" panose="020F0302020204030204" pitchFamily="34" charset="0"/>
              </a:rPr>
              <a:t>Target Keywords</a:t>
            </a:r>
            <a:r>
              <a:rPr lang="en-GB" sz="1100" dirty="0">
                <a:latin typeface="Calibri Light" panose="020F0302020204030204" pitchFamily="34" charset="0"/>
                <a:cs typeface="Calibri Light" panose="020F0302020204030204" pitchFamily="34" charset="0"/>
              </a:rPr>
              <a:t>: Global Logics, </a:t>
            </a:r>
            <a:r>
              <a:rPr lang="en-GB" sz="1100" dirty="0" err="1">
                <a:latin typeface="Calibri Light" panose="020F0302020204030204" pitchFamily="34" charset="0"/>
                <a:cs typeface="Calibri Light" panose="020F0302020204030204" pitchFamily="34" charset="0"/>
              </a:rPr>
              <a:t>TradNet</a:t>
            </a:r>
            <a:r>
              <a:rPr lang="en-GB" sz="1100" dirty="0">
                <a:latin typeface="Calibri Light" panose="020F0302020204030204" pitchFamily="34" charset="0"/>
                <a:cs typeface="Calibri Light" panose="020F0302020204030204" pitchFamily="34" charset="0"/>
              </a:rPr>
              <a:t> from </a:t>
            </a:r>
            <a:r>
              <a:rPr lang="en-GB" sz="1100" dirty="0" err="1">
                <a:latin typeface="Calibri Light" panose="020F0302020204030204" pitchFamily="34" charset="0"/>
                <a:cs typeface="Calibri Light" panose="020F0302020204030204" pitchFamily="34" charset="0"/>
              </a:rPr>
              <a:t>Knowledgene</a:t>
            </a:r>
            <a:endParaRPr lang="en-GB" sz="1100" dirty="0">
              <a:latin typeface="Calibri Light" panose="020F0302020204030204" pitchFamily="34" charset="0"/>
              <a:cs typeface="Calibri Light" panose="020F0302020204030204" pitchFamily="34" charset="0"/>
            </a:endParaRPr>
          </a:p>
          <a:p>
            <a:r>
              <a:rPr lang="en-GB" sz="1100" b="1" dirty="0">
                <a:latin typeface="Calibri Light" panose="020F0302020204030204" pitchFamily="34" charset="0"/>
                <a:cs typeface="Calibri Light" panose="020F0302020204030204" pitchFamily="34" charset="0"/>
              </a:rPr>
              <a:t>Content Ideas</a:t>
            </a:r>
            <a:r>
              <a:rPr lang="en-GB" sz="1100" dirty="0">
                <a:latin typeface="Calibri Light" panose="020F0302020204030204" pitchFamily="34" charset="0"/>
                <a:cs typeface="Calibri Light" panose="020F0302020204030204" pitchFamily="34" charset="0"/>
              </a:rPr>
              <a:t>:</a:t>
            </a:r>
          </a:p>
          <a:p>
            <a:pPr lvl="1"/>
            <a:r>
              <a:rPr lang="en-GB" sz="1100" dirty="0">
                <a:latin typeface="Calibri Light" panose="020F0302020204030204" pitchFamily="34" charset="0"/>
                <a:cs typeface="Calibri Light" panose="020F0302020204030204" pitchFamily="34" charset="0"/>
              </a:rPr>
              <a:t>Blog post: “How Global Logistics is Changing with Technology: A Look at </a:t>
            </a:r>
            <a:r>
              <a:rPr lang="en-GB" sz="1100" dirty="0" err="1">
                <a:latin typeface="Calibri Light" panose="020F0302020204030204" pitchFamily="34" charset="0"/>
                <a:cs typeface="Calibri Light" panose="020F0302020204030204" pitchFamily="34" charset="0"/>
              </a:rPr>
              <a:t>TradNet</a:t>
            </a:r>
            <a:r>
              <a:rPr lang="en-GB" sz="1100" dirty="0">
                <a:latin typeface="Calibri Light" panose="020F0302020204030204" pitchFamily="34" charset="0"/>
                <a:cs typeface="Calibri Light" panose="020F0302020204030204" pitchFamily="34" charset="0"/>
              </a:rPr>
              <a:t> from </a:t>
            </a:r>
            <a:r>
              <a:rPr lang="en-GB" sz="1100" dirty="0" err="1">
                <a:latin typeface="Calibri Light" panose="020F0302020204030204" pitchFamily="34" charset="0"/>
                <a:cs typeface="Calibri Light" panose="020F0302020204030204" pitchFamily="34" charset="0"/>
              </a:rPr>
              <a:t>Knowledgene</a:t>
            </a:r>
            <a:r>
              <a:rPr lang="en-GB" sz="1100" dirty="0">
                <a:latin typeface="Calibri Light" panose="020F0302020204030204" pitchFamily="34" charset="0"/>
                <a:cs typeface="Calibri Light" panose="020F0302020204030204" pitchFamily="34" charset="0"/>
              </a:rPr>
              <a:t>”</a:t>
            </a:r>
          </a:p>
          <a:p>
            <a:pPr lvl="1"/>
            <a:r>
              <a:rPr lang="en-GB" sz="1100" dirty="0">
                <a:latin typeface="Calibri Light" panose="020F0302020204030204" pitchFamily="34" charset="0"/>
                <a:cs typeface="Calibri Light" panose="020F0302020204030204" pitchFamily="34" charset="0"/>
              </a:rPr>
              <a:t>Whitepaper: “Leveraging AI in Global Trade Logistics: The Power of </a:t>
            </a:r>
            <a:r>
              <a:rPr lang="en-GB" sz="1100" dirty="0" err="1">
                <a:latin typeface="Calibri Light" panose="020F0302020204030204" pitchFamily="34" charset="0"/>
                <a:cs typeface="Calibri Light" panose="020F0302020204030204" pitchFamily="34" charset="0"/>
              </a:rPr>
              <a:t>Knowledgene</a:t>
            </a:r>
            <a:r>
              <a:rPr lang="en-GB" sz="1100" dirty="0">
                <a:latin typeface="Calibri Light" panose="020F0302020204030204" pitchFamily="34" charset="0"/>
                <a:cs typeface="Calibri Light" panose="020F0302020204030204" pitchFamily="34" charset="0"/>
              </a:rPr>
              <a:t>”</a:t>
            </a:r>
          </a:p>
          <a:p>
            <a:pPr lvl="1"/>
            <a:r>
              <a:rPr lang="en-GB" sz="1100" dirty="0">
                <a:latin typeface="Calibri Light" panose="020F0302020204030204" pitchFamily="34" charset="0"/>
                <a:cs typeface="Calibri Light" panose="020F0302020204030204" pitchFamily="34" charset="0"/>
              </a:rPr>
              <a:t>Case study: “Digital Transformation of Customs and Port Clearance Using </a:t>
            </a:r>
            <a:r>
              <a:rPr lang="en-GB" sz="1100" dirty="0" err="1">
                <a:latin typeface="Calibri Light" panose="020F0302020204030204" pitchFamily="34" charset="0"/>
                <a:cs typeface="Calibri Light" panose="020F0302020204030204" pitchFamily="34" charset="0"/>
              </a:rPr>
              <a:t>TradNet</a:t>
            </a:r>
            <a:r>
              <a:rPr lang="en-GB" sz="1100" dirty="0">
                <a:latin typeface="Calibri Light" panose="020F0302020204030204" pitchFamily="34" charset="0"/>
                <a:cs typeface="Calibri Light" panose="020F0302020204030204" pitchFamily="34" charset="0"/>
              </a:rPr>
              <a:t>”</a:t>
            </a:r>
          </a:p>
          <a:p>
            <a:pPr lvl="1"/>
            <a:r>
              <a:rPr lang="en-GB" sz="1100" dirty="0">
                <a:latin typeface="Calibri Light" panose="020F0302020204030204" pitchFamily="34" charset="0"/>
                <a:cs typeface="Calibri Light" panose="020F0302020204030204" pitchFamily="34" charset="0"/>
              </a:rPr>
              <a:t>Webinar: “Digital Trade Ecosystems: Streamlining Global Trade with Technology</a:t>
            </a:r>
            <a:r>
              <a:rPr lang="en-GB" sz="1100" dirty="0" smtClean="0">
                <a:latin typeface="Calibri Light" panose="020F0302020204030204" pitchFamily="34" charset="0"/>
                <a:cs typeface="Calibri Light" panose="020F0302020204030204" pitchFamily="34" charset="0"/>
              </a:rPr>
              <a:t>”</a:t>
            </a:r>
          </a:p>
          <a:p>
            <a:pPr lvl="1"/>
            <a:endParaRPr lang="en-GB" sz="1100" dirty="0">
              <a:latin typeface="Calibri Light" panose="020F0302020204030204" pitchFamily="34" charset="0"/>
              <a:cs typeface="Calibri Light" panose="020F0302020204030204" pitchFamily="34" charset="0"/>
            </a:endParaRPr>
          </a:p>
          <a:p>
            <a:r>
              <a:rPr lang="en-GB" sz="1100" b="1" dirty="0">
                <a:latin typeface="Calibri Light" panose="020F0302020204030204" pitchFamily="34" charset="0"/>
                <a:cs typeface="Calibri Light" panose="020F0302020204030204" pitchFamily="34" charset="0"/>
              </a:rPr>
              <a:t>b. </a:t>
            </a:r>
            <a:r>
              <a:rPr lang="en-GB" sz="1100" b="1" u="sng" dirty="0">
                <a:latin typeface="Calibri Light" panose="020F0302020204030204" pitchFamily="34" charset="0"/>
                <a:cs typeface="Calibri Light" panose="020F0302020204030204" pitchFamily="34" charset="0"/>
              </a:rPr>
              <a:t>Trade Facilitation Platforms</a:t>
            </a:r>
          </a:p>
          <a:p>
            <a:r>
              <a:rPr lang="en-GB" sz="1100" b="1" dirty="0">
                <a:latin typeface="Calibri Light" panose="020F0302020204030204" pitchFamily="34" charset="0"/>
                <a:cs typeface="Calibri Light" panose="020F0302020204030204" pitchFamily="34" charset="0"/>
              </a:rPr>
              <a:t>Target Keywords</a:t>
            </a:r>
            <a:r>
              <a:rPr lang="en-GB" sz="1100" dirty="0">
                <a:latin typeface="Calibri Light" panose="020F0302020204030204" pitchFamily="34" charset="0"/>
                <a:cs typeface="Calibri Light" panose="020F0302020204030204" pitchFamily="34" charset="0"/>
              </a:rPr>
              <a:t>: </a:t>
            </a:r>
            <a:r>
              <a:rPr lang="en-GB" sz="1100" dirty="0" err="1">
                <a:latin typeface="Calibri Light" panose="020F0302020204030204" pitchFamily="34" charset="0"/>
                <a:cs typeface="Calibri Light" panose="020F0302020204030204" pitchFamily="34" charset="0"/>
              </a:rPr>
              <a:t>Rtadeweb</a:t>
            </a:r>
            <a:r>
              <a:rPr lang="en-GB" sz="1100" dirty="0">
                <a:latin typeface="Calibri Light" panose="020F0302020204030204" pitchFamily="34" charset="0"/>
                <a:cs typeface="Calibri Light" panose="020F0302020204030204" pitchFamily="34" charset="0"/>
              </a:rPr>
              <a:t>, </a:t>
            </a:r>
            <a:r>
              <a:rPr lang="en-GB" sz="1100" dirty="0" err="1">
                <a:latin typeface="Calibri Light" panose="020F0302020204030204" pitchFamily="34" charset="0"/>
                <a:cs typeface="Calibri Light" panose="020F0302020204030204" pitchFamily="34" charset="0"/>
              </a:rPr>
              <a:t>TradNet</a:t>
            </a:r>
            <a:r>
              <a:rPr lang="en-GB" sz="1100" dirty="0">
                <a:latin typeface="Calibri Light" panose="020F0302020204030204" pitchFamily="34" charset="0"/>
                <a:cs typeface="Calibri Light" panose="020F0302020204030204" pitchFamily="34" charset="0"/>
              </a:rPr>
              <a:t> from </a:t>
            </a:r>
            <a:r>
              <a:rPr lang="en-GB" sz="1100" dirty="0" err="1">
                <a:latin typeface="Calibri Light" panose="020F0302020204030204" pitchFamily="34" charset="0"/>
                <a:cs typeface="Calibri Light" panose="020F0302020204030204" pitchFamily="34" charset="0"/>
              </a:rPr>
              <a:t>Knowledgene</a:t>
            </a:r>
            <a:endParaRPr lang="en-GB" sz="1100" dirty="0">
              <a:latin typeface="Calibri Light" panose="020F0302020204030204" pitchFamily="34" charset="0"/>
              <a:cs typeface="Calibri Light" panose="020F0302020204030204" pitchFamily="34" charset="0"/>
            </a:endParaRPr>
          </a:p>
          <a:p>
            <a:r>
              <a:rPr lang="en-GB" sz="1100" b="1" dirty="0">
                <a:latin typeface="Calibri Light" panose="020F0302020204030204" pitchFamily="34" charset="0"/>
                <a:cs typeface="Calibri Light" panose="020F0302020204030204" pitchFamily="34" charset="0"/>
              </a:rPr>
              <a:t>Content Ideas</a:t>
            </a:r>
            <a:r>
              <a:rPr lang="en-GB" sz="1100" dirty="0">
                <a:latin typeface="Calibri Light" panose="020F0302020204030204" pitchFamily="34" charset="0"/>
                <a:cs typeface="Calibri Light" panose="020F0302020204030204" pitchFamily="34" charset="0"/>
              </a:rPr>
              <a:t>:</a:t>
            </a:r>
          </a:p>
          <a:p>
            <a:pPr lvl="1"/>
            <a:r>
              <a:rPr lang="en-GB" sz="1100" dirty="0">
                <a:latin typeface="Calibri Light" panose="020F0302020204030204" pitchFamily="34" charset="0"/>
                <a:cs typeface="Calibri Light" panose="020F0302020204030204" pitchFamily="34" charset="0"/>
              </a:rPr>
              <a:t>Blog post: “Why </a:t>
            </a:r>
            <a:r>
              <a:rPr lang="en-GB" sz="1100" dirty="0" err="1">
                <a:latin typeface="Calibri Light" panose="020F0302020204030204" pitchFamily="34" charset="0"/>
                <a:cs typeface="Calibri Light" panose="020F0302020204030204" pitchFamily="34" charset="0"/>
              </a:rPr>
              <a:t>Tradeweb</a:t>
            </a:r>
            <a:r>
              <a:rPr lang="en-GB" sz="1100" dirty="0">
                <a:latin typeface="Calibri Light" panose="020F0302020204030204" pitchFamily="34" charset="0"/>
                <a:cs typeface="Calibri Light" panose="020F0302020204030204" pitchFamily="34" charset="0"/>
              </a:rPr>
              <a:t> Solutions are Crucial for Global Trade Facilitation”</a:t>
            </a:r>
          </a:p>
          <a:p>
            <a:pPr lvl="1"/>
            <a:r>
              <a:rPr lang="en-GB" sz="1100" dirty="0">
                <a:latin typeface="Calibri Light" panose="020F0302020204030204" pitchFamily="34" charset="0"/>
                <a:cs typeface="Calibri Light" panose="020F0302020204030204" pitchFamily="34" charset="0"/>
              </a:rPr>
              <a:t>Infographic: “The Evolution of Electronic Trade Platforms: From Paper to </a:t>
            </a:r>
            <a:r>
              <a:rPr lang="en-GB" sz="1100" dirty="0" err="1">
                <a:latin typeface="Calibri Light" panose="020F0302020204030204" pitchFamily="34" charset="0"/>
                <a:cs typeface="Calibri Light" panose="020F0302020204030204" pitchFamily="34" charset="0"/>
              </a:rPr>
              <a:t>Rtadeweb</a:t>
            </a:r>
            <a:r>
              <a:rPr lang="en-GB" sz="1100" dirty="0">
                <a:latin typeface="Calibri Light" panose="020F0302020204030204" pitchFamily="34" charset="0"/>
                <a:cs typeface="Calibri Light" panose="020F0302020204030204" pitchFamily="34" charset="0"/>
              </a:rPr>
              <a:t>”</a:t>
            </a:r>
          </a:p>
          <a:p>
            <a:pPr lvl="1"/>
            <a:r>
              <a:rPr lang="en-GB" sz="1100" dirty="0">
                <a:latin typeface="Calibri Light" panose="020F0302020204030204" pitchFamily="34" charset="0"/>
                <a:cs typeface="Calibri Light" panose="020F0302020204030204" pitchFamily="34" charset="0"/>
              </a:rPr>
              <a:t>Product Page: “</a:t>
            </a:r>
            <a:r>
              <a:rPr lang="en-GB" sz="1100" dirty="0" err="1">
                <a:latin typeface="Calibri Light" panose="020F0302020204030204" pitchFamily="34" charset="0"/>
                <a:cs typeface="Calibri Light" panose="020F0302020204030204" pitchFamily="34" charset="0"/>
              </a:rPr>
              <a:t>Tradenet</a:t>
            </a:r>
            <a:r>
              <a:rPr lang="en-GB" sz="1100" dirty="0">
                <a:latin typeface="Calibri Light" panose="020F0302020204030204" pitchFamily="34" charset="0"/>
                <a:cs typeface="Calibri Light" panose="020F0302020204030204" pitchFamily="34" charset="0"/>
              </a:rPr>
              <a:t>: A Comprehensive Digital Trade Solution Powered by </a:t>
            </a:r>
            <a:r>
              <a:rPr lang="en-GB" sz="1100" dirty="0" err="1">
                <a:latin typeface="Calibri Light" panose="020F0302020204030204" pitchFamily="34" charset="0"/>
                <a:cs typeface="Calibri Light" panose="020F0302020204030204" pitchFamily="34" charset="0"/>
              </a:rPr>
              <a:t>Knowledgene</a:t>
            </a:r>
            <a:r>
              <a:rPr lang="en-GB" sz="1100" dirty="0">
                <a:latin typeface="Calibri Light" panose="020F0302020204030204" pitchFamily="34" charset="0"/>
                <a:cs typeface="Calibri Light" panose="020F0302020204030204" pitchFamily="34" charset="0"/>
              </a:rPr>
              <a:t>”</a:t>
            </a:r>
          </a:p>
          <a:p>
            <a:pPr lvl="1"/>
            <a:r>
              <a:rPr lang="en-GB" sz="1100" dirty="0">
                <a:latin typeface="Calibri Light" panose="020F0302020204030204" pitchFamily="34" charset="0"/>
                <a:cs typeface="Calibri Light" panose="020F0302020204030204" pitchFamily="34" charset="0"/>
              </a:rPr>
              <a:t>Case study: “How </a:t>
            </a:r>
            <a:r>
              <a:rPr lang="en-GB" sz="1100" dirty="0" err="1">
                <a:latin typeface="Calibri Light" panose="020F0302020204030204" pitchFamily="34" charset="0"/>
                <a:cs typeface="Calibri Light" panose="020F0302020204030204" pitchFamily="34" charset="0"/>
              </a:rPr>
              <a:t>Tradenet</a:t>
            </a:r>
            <a:r>
              <a:rPr lang="en-GB" sz="1100" dirty="0">
                <a:latin typeface="Calibri Light" panose="020F0302020204030204" pitchFamily="34" charset="0"/>
                <a:cs typeface="Calibri Light" panose="020F0302020204030204" pitchFamily="34" charset="0"/>
              </a:rPr>
              <a:t> Reduced Trade Processing Time for Governments and Businesses</a:t>
            </a:r>
            <a:r>
              <a:rPr lang="en-GB" sz="1100" dirty="0" smtClean="0">
                <a:latin typeface="Calibri Light" panose="020F0302020204030204" pitchFamily="34" charset="0"/>
                <a:cs typeface="Calibri Light" panose="020F0302020204030204" pitchFamily="34" charset="0"/>
              </a:rPr>
              <a:t>”</a:t>
            </a:r>
          </a:p>
          <a:p>
            <a:pPr lvl="1"/>
            <a:endParaRPr lang="en-GB" sz="1100" dirty="0">
              <a:latin typeface="Calibri Light" panose="020F0302020204030204" pitchFamily="34" charset="0"/>
              <a:cs typeface="Calibri Light" panose="020F0302020204030204" pitchFamily="34" charset="0"/>
            </a:endParaRPr>
          </a:p>
          <a:p>
            <a:r>
              <a:rPr lang="en-GB" sz="1100" b="1" dirty="0">
                <a:latin typeface="Calibri Light" panose="020F0302020204030204" pitchFamily="34" charset="0"/>
                <a:cs typeface="Calibri Light" panose="020F0302020204030204" pitchFamily="34" charset="0"/>
              </a:rPr>
              <a:t>c. </a:t>
            </a:r>
            <a:r>
              <a:rPr lang="en-GB" sz="1100" b="1" u="sng" dirty="0">
                <a:latin typeface="Calibri Light" panose="020F0302020204030204" pitchFamily="34" charset="0"/>
                <a:cs typeface="Calibri Light" panose="020F0302020204030204" pitchFamily="34" charset="0"/>
              </a:rPr>
              <a:t>Smart Ports and Digital Port Solutions</a:t>
            </a:r>
          </a:p>
          <a:p>
            <a:r>
              <a:rPr lang="en-GB" sz="1100" b="1" dirty="0">
                <a:latin typeface="Calibri Light" panose="020F0302020204030204" pitchFamily="34" charset="0"/>
                <a:cs typeface="Calibri Light" panose="020F0302020204030204" pitchFamily="34" charset="0"/>
              </a:rPr>
              <a:t>Target Keywords</a:t>
            </a:r>
            <a:r>
              <a:rPr lang="en-GB" sz="1100" dirty="0">
                <a:latin typeface="Calibri Light" panose="020F0302020204030204" pitchFamily="34" charset="0"/>
                <a:cs typeface="Calibri Light" panose="020F0302020204030204" pitchFamily="34" charset="0"/>
              </a:rPr>
              <a:t>: Indian Ports Association, Global Logics</a:t>
            </a:r>
          </a:p>
          <a:p>
            <a:r>
              <a:rPr lang="en-GB" sz="1100" b="1" dirty="0">
                <a:latin typeface="Calibri Light" panose="020F0302020204030204" pitchFamily="34" charset="0"/>
                <a:cs typeface="Calibri Light" panose="020F0302020204030204" pitchFamily="34" charset="0"/>
              </a:rPr>
              <a:t>Content Ideas</a:t>
            </a:r>
            <a:r>
              <a:rPr lang="en-GB" sz="1100" dirty="0">
                <a:latin typeface="Calibri Light" panose="020F0302020204030204" pitchFamily="34" charset="0"/>
                <a:cs typeface="Calibri Light" panose="020F0302020204030204" pitchFamily="34" charset="0"/>
              </a:rPr>
              <a:t>:</a:t>
            </a:r>
          </a:p>
          <a:p>
            <a:pPr lvl="1"/>
            <a:r>
              <a:rPr lang="en-GB" sz="1100" dirty="0">
                <a:latin typeface="Calibri Light" panose="020F0302020204030204" pitchFamily="34" charset="0"/>
                <a:cs typeface="Calibri Light" panose="020F0302020204030204" pitchFamily="34" charset="0"/>
              </a:rPr>
              <a:t>Blog post: “Digitizing Indian Ports: A Look at Collaboration with Indian Ports Association”</a:t>
            </a:r>
          </a:p>
          <a:p>
            <a:pPr lvl="1"/>
            <a:r>
              <a:rPr lang="en-GB" sz="1100" dirty="0">
                <a:latin typeface="Calibri Light" panose="020F0302020204030204" pitchFamily="34" charset="0"/>
                <a:cs typeface="Calibri Light" panose="020F0302020204030204" pitchFamily="34" charset="0"/>
              </a:rPr>
              <a:t>Whitepaper: “Smart Ports: How Indian Ports Are Using Technology to Improve Trade Efficiency”</a:t>
            </a:r>
          </a:p>
          <a:p>
            <a:pPr lvl="1"/>
            <a:r>
              <a:rPr lang="en-GB" sz="1100" dirty="0">
                <a:latin typeface="Calibri Light" panose="020F0302020204030204" pitchFamily="34" charset="0"/>
                <a:cs typeface="Calibri Light" panose="020F0302020204030204" pitchFamily="34" charset="0"/>
              </a:rPr>
              <a:t>Case study: “Crimson Logic’s Partnership with Indian Ports: Enabling Seamless Port Operations”</a:t>
            </a:r>
          </a:p>
          <a:p>
            <a:pPr lvl="1"/>
            <a:r>
              <a:rPr lang="en-GB" sz="1100" dirty="0">
                <a:latin typeface="Calibri Light" panose="020F0302020204030204" pitchFamily="34" charset="0"/>
                <a:cs typeface="Calibri Light" panose="020F0302020204030204" pitchFamily="34" charset="0"/>
              </a:rPr>
              <a:t>Video: “The Future of Ports: Automation and Digital Port Management with Crimson Logic</a:t>
            </a:r>
            <a:r>
              <a:rPr lang="en-GB" sz="1100" dirty="0" smtClean="0">
                <a:latin typeface="Calibri Light" panose="020F0302020204030204" pitchFamily="34" charset="0"/>
                <a:cs typeface="Calibri Light" panose="020F0302020204030204" pitchFamily="34" charset="0"/>
              </a:rPr>
              <a:t>”</a:t>
            </a:r>
          </a:p>
          <a:p>
            <a:pPr lvl="1"/>
            <a:endParaRPr lang="en-GB" sz="1100" dirty="0">
              <a:latin typeface="Calibri Light" panose="020F0302020204030204" pitchFamily="34" charset="0"/>
              <a:cs typeface="Calibri Light" panose="020F0302020204030204" pitchFamily="34" charset="0"/>
            </a:endParaRPr>
          </a:p>
          <a:p>
            <a:r>
              <a:rPr lang="en-GB" sz="1100" b="1" dirty="0">
                <a:latin typeface="Calibri Light" panose="020F0302020204030204" pitchFamily="34" charset="0"/>
                <a:cs typeface="Calibri Light" panose="020F0302020204030204" pitchFamily="34" charset="0"/>
              </a:rPr>
              <a:t>d. </a:t>
            </a:r>
            <a:r>
              <a:rPr lang="en-GB" sz="1100" b="1" u="sng" dirty="0">
                <a:latin typeface="Calibri Light" panose="020F0302020204030204" pitchFamily="34" charset="0"/>
                <a:cs typeface="Calibri Light" panose="020F0302020204030204" pitchFamily="34" charset="0"/>
              </a:rPr>
              <a:t>AI and Automation in Trade Logistics</a:t>
            </a:r>
          </a:p>
          <a:p>
            <a:r>
              <a:rPr lang="en-GB" sz="1100" b="1" dirty="0">
                <a:latin typeface="Calibri Light" panose="020F0302020204030204" pitchFamily="34" charset="0"/>
                <a:cs typeface="Calibri Light" panose="020F0302020204030204" pitchFamily="34" charset="0"/>
              </a:rPr>
              <a:t>Target Keywords</a:t>
            </a:r>
            <a:r>
              <a:rPr lang="en-GB" sz="1100" dirty="0">
                <a:latin typeface="Calibri Light" panose="020F0302020204030204" pitchFamily="34" charset="0"/>
                <a:cs typeface="Calibri Light" panose="020F0302020204030204" pitchFamily="34" charset="0"/>
              </a:rPr>
              <a:t>: </a:t>
            </a:r>
            <a:r>
              <a:rPr lang="en-GB" sz="1100" dirty="0" err="1">
                <a:latin typeface="Calibri Light" panose="020F0302020204030204" pitchFamily="34" charset="0"/>
                <a:cs typeface="Calibri Light" panose="020F0302020204030204" pitchFamily="34" charset="0"/>
              </a:rPr>
              <a:t>Fendy</a:t>
            </a:r>
            <a:r>
              <a:rPr lang="en-GB" sz="1100" dirty="0">
                <a:latin typeface="Calibri Light" panose="020F0302020204030204" pitchFamily="34" charset="0"/>
                <a:cs typeface="Calibri Light" panose="020F0302020204030204" pitchFamily="34" charset="0"/>
              </a:rPr>
              <a:t>, </a:t>
            </a:r>
            <a:r>
              <a:rPr lang="en-GB" sz="1100" dirty="0" err="1">
                <a:latin typeface="Calibri Light" panose="020F0302020204030204" pitchFamily="34" charset="0"/>
                <a:cs typeface="Calibri Light" panose="020F0302020204030204" pitchFamily="34" charset="0"/>
              </a:rPr>
              <a:t>TradNet</a:t>
            </a:r>
            <a:r>
              <a:rPr lang="en-GB" sz="1100" dirty="0">
                <a:latin typeface="Calibri Light" panose="020F0302020204030204" pitchFamily="34" charset="0"/>
                <a:cs typeface="Calibri Light" panose="020F0302020204030204" pitchFamily="34" charset="0"/>
              </a:rPr>
              <a:t> from </a:t>
            </a:r>
            <a:r>
              <a:rPr lang="en-GB" sz="1100" dirty="0" err="1">
                <a:latin typeface="Calibri Light" panose="020F0302020204030204" pitchFamily="34" charset="0"/>
                <a:cs typeface="Calibri Light" panose="020F0302020204030204" pitchFamily="34" charset="0"/>
              </a:rPr>
              <a:t>Knowledgene</a:t>
            </a:r>
            <a:endParaRPr lang="en-GB" sz="1100" dirty="0">
              <a:latin typeface="Calibri Light" panose="020F0302020204030204" pitchFamily="34" charset="0"/>
              <a:cs typeface="Calibri Light" panose="020F0302020204030204" pitchFamily="34" charset="0"/>
            </a:endParaRPr>
          </a:p>
          <a:p>
            <a:r>
              <a:rPr lang="en-GB" sz="1100" b="1" dirty="0">
                <a:latin typeface="Calibri Light" panose="020F0302020204030204" pitchFamily="34" charset="0"/>
                <a:cs typeface="Calibri Light" panose="020F0302020204030204" pitchFamily="34" charset="0"/>
              </a:rPr>
              <a:t>Content Ideas</a:t>
            </a:r>
            <a:r>
              <a:rPr lang="en-GB" sz="1100" dirty="0">
                <a:latin typeface="Calibri Light" panose="020F0302020204030204" pitchFamily="34" charset="0"/>
                <a:cs typeface="Calibri Light" panose="020F0302020204030204" pitchFamily="34" charset="0"/>
              </a:rPr>
              <a:t>:</a:t>
            </a:r>
          </a:p>
          <a:p>
            <a:pPr lvl="1"/>
            <a:r>
              <a:rPr lang="en-GB" sz="1100" dirty="0">
                <a:latin typeface="Calibri Light" panose="020F0302020204030204" pitchFamily="34" charset="0"/>
                <a:cs typeface="Calibri Light" panose="020F0302020204030204" pitchFamily="34" charset="0"/>
              </a:rPr>
              <a:t>Blog post: “AI in Trade: How </a:t>
            </a:r>
            <a:r>
              <a:rPr lang="en-GB" sz="1100" dirty="0" err="1">
                <a:latin typeface="Calibri Light" panose="020F0302020204030204" pitchFamily="34" charset="0"/>
                <a:cs typeface="Calibri Light" panose="020F0302020204030204" pitchFamily="34" charset="0"/>
              </a:rPr>
              <a:t>Fendy</a:t>
            </a:r>
            <a:r>
              <a:rPr lang="en-GB" sz="1100" dirty="0">
                <a:latin typeface="Calibri Light" panose="020F0302020204030204" pitchFamily="34" charset="0"/>
                <a:cs typeface="Calibri Light" panose="020F0302020204030204" pitchFamily="34" charset="0"/>
              </a:rPr>
              <a:t> and </a:t>
            </a:r>
            <a:r>
              <a:rPr lang="en-GB" sz="1100" dirty="0" err="1">
                <a:latin typeface="Calibri Light" panose="020F0302020204030204" pitchFamily="34" charset="0"/>
                <a:cs typeface="Calibri Light" panose="020F0302020204030204" pitchFamily="34" charset="0"/>
              </a:rPr>
              <a:t>Knowledgene</a:t>
            </a:r>
            <a:r>
              <a:rPr lang="en-GB" sz="1100" dirty="0">
                <a:latin typeface="Calibri Light" panose="020F0302020204030204" pitchFamily="34" charset="0"/>
                <a:cs typeface="Calibri Light" panose="020F0302020204030204" pitchFamily="34" charset="0"/>
              </a:rPr>
              <a:t> Are Revolutionizing Logistics”</a:t>
            </a:r>
          </a:p>
          <a:p>
            <a:pPr lvl="1"/>
            <a:r>
              <a:rPr lang="en-GB" sz="1100" dirty="0">
                <a:latin typeface="Calibri Light" panose="020F0302020204030204" pitchFamily="34" charset="0"/>
                <a:cs typeface="Calibri Light" panose="020F0302020204030204" pitchFamily="34" charset="0"/>
              </a:rPr>
              <a:t>Product Page: “</a:t>
            </a:r>
            <a:r>
              <a:rPr lang="en-GB" sz="1100" dirty="0" err="1">
                <a:latin typeface="Calibri Light" panose="020F0302020204030204" pitchFamily="34" charset="0"/>
                <a:cs typeface="Calibri Light" panose="020F0302020204030204" pitchFamily="34" charset="0"/>
              </a:rPr>
              <a:t>Fendy</a:t>
            </a:r>
            <a:r>
              <a:rPr lang="en-GB" sz="1100" dirty="0">
                <a:latin typeface="Calibri Light" panose="020F0302020204030204" pitchFamily="34" charset="0"/>
                <a:cs typeface="Calibri Light" panose="020F0302020204030204" pitchFamily="34" charset="0"/>
              </a:rPr>
              <a:t>: The AI-Powered Platform for Global Trade Facilitation”</a:t>
            </a:r>
          </a:p>
          <a:p>
            <a:pPr lvl="1"/>
            <a:r>
              <a:rPr lang="en-GB" sz="1100" dirty="0">
                <a:latin typeface="Calibri Light" panose="020F0302020204030204" pitchFamily="34" charset="0"/>
                <a:cs typeface="Calibri Light" panose="020F0302020204030204" pitchFamily="34" charset="0"/>
              </a:rPr>
              <a:t>Case study: “Automating Global Logistics with </a:t>
            </a:r>
            <a:r>
              <a:rPr lang="en-GB" sz="1100" dirty="0" err="1">
                <a:latin typeface="Calibri Light" panose="020F0302020204030204" pitchFamily="34" charset="0"/>
                <a:cs typeface="Calibri Light" panose="020F0302020204030204" pitchFamily="34" charset="0"/>
              </a:rPr>
              <a:t>Fendy</a:t>
            </a:r>
            <a:r>
              <a:rPr lang="en-GB" sz="1100" dirty="0">
                <a:latin typeface="Calibri Light" panose="020F0302020204030204" pitchFamily="34" charset="0"/>
                <a:cs typeface="Calibri Light" panose="020F0302020204030204" pitchFamily="34" charset="0"/>
              </a:rPr>
              <a:t>: Reducing Time and Costs”</a:t>
            </a:r>
          </a:p>
          <a:p>
            <a:pPr lvl="1"/>
            <a:r>
              <a:rPr lang="en-GB" sz="1100" dirty="0">
                <a:latin typeface="Calibri Light" panose="020F0302020204030204" pitchFamily="34" charset="0"/>
                <a:cs typeface="Calibri Light" panose="020F0302020204030204" pitchFamily="34" charset="0"/>
              </a:rPr>
              <a:t>Webinar: “How AI is Reshaping the Future of Global Logistics and Trade”</a:t>
            </a:r>
          </a:p>
          <a:p>
            <a:endParaRPr lang="en-IN" sz="1100" b="1" u="sng" dirty="0">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157495680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hidden="1">
            <a:extLst>
              <a:ext uri="{FF2B5EF4-FFF2-40B4-BE49-F238E27FC236}">
                <a16:creationId xmlns:a16="http://schemas.microsoft.com/office/drawing/2014/main" id="{2AC0C949-7A02-4C95-8017-D82E7E71C4F7}"/>
              </a:ext>
            </a:extLst>
          </p:cNvPr>
          <p:cNvSpPr>
            <a:spLocks noGrp="1"/>
          </p:cNvSpPr>
          <p:nvPr>
            <p:ph type="title" idx="4294967295"/>
          </p:nvPr>
        </p:nvSpPr>
        <p:spPr>
          <a:xfrm>
            <a:off x="0" y="365125"/>
            <a:ext cx="10515600" cy="1325563"/>
          </a:xfrm>
        </p:spPr>
        <p:txBody>
          <a:bodyPr/>
          <a:lstStyle/>
          <a:p>
            <a:r>
              <a:rPr lang="en-US" dirty="0"/>
              <a:t>Project analysis slide 5</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405517" y="321027"/>
            <a:ext cx="11385048"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smtClean="0">
                <a:solidFill>
                  <a:schemeClr val="tx1">
                    <a:lumMod val="75000"/>
                    <a:lumOff val="25000"/>
                  </a:schemeClr>
                </a:solidFill>
              </a:rPr>
              <a:t>Content Strategy</a:t>
            </a:r>
          </a:p>
          <a:p>
            <a:pPr algn="ct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261479" y="797013"/>
            <a:ext cx="11673123" cy="3539430"/>
          </a:xfrm>
          <a:prstGeom prst="rect">
            <a:avLst/>
          </a:prstGeom>
          <a:noFill/>
        </p:spPr>
        <p:txBody>
          <a:bodyPr wrap="square" rtlCol="0">
            <a:spAutoFit/>
          </a:bodyPr>
          <a:lstStyle/>
          <a:p>
            <a:r>
              <a:rPr lang="en-GB" sz="1600" b="1" dirty="0">
                <a:latin typeface="Calibri Light" panose="020F0302020204030204" pitchFamily="34" charset="0"/>
                <a:cs typeface="Calibri Light" panose="020F0302020204030204" pitchFamily="34" charset="0"/>
              </a:rPr>
              <a:t>3. SEO Best </a:t>
            </a:r>
            <a:r>
              <a:rPr lang="en-GB" sz="1600" b="1" dirty="0" smtClean="0">
                <a:latin typeface="Calibri Light" panose="020F0302020204030204" pitchFamily="34" charset="0"/>
                <a:cs typeface="Calibri Light" panose="020F0302020204030204" pitchFamily="34" charset="0"/>
              </a:rPr>
              <a:t>Practices</a:t>
            </a:r>
          </a:p>
          <a:p>
            <a:endParaRPr lang="en-GB" sz="1600" b="1" dirty="0">
              <a:latin typeface="Calibri Light" panose="020F0302020204030204" pitchFamily="34" charset="0"/>
              <a:cs typeface="Calibri Light" panose="020F0302020204030204" pitchFamily="34" charset="0"/>
            </a:endParaRPr>
          </a:p>
          <a:p>
            <a:r>
              <a:rPr lang="en-GB" sz="1600" dirty="0">
                <a:latin typeface="Calibri Light" panose="020F0302020204030204" pitchFamily="34" charset="0"/>
                <a:cs typeface="Calibri Light" panose="020F0302020204030204" pitchFamily="34" charset="0"/>
              </a:rPr>
              <a:t>To rank for these keywords, optimize each content piece with</a:t>
            </a:r>
            <a:r>
              <a:rPr lang="en-GB" sz="1600" dirty="0" smtClean="0">
                <a:latin typeface="Calibri Light" panose="020F0302020204030204" pitchFamily="34" charset="0"/>
                <a:cs typeface="Calibri Light" panose="020F0302020204030204" pitchFamily="34" charset="0"/>
              </a:rPr>
              <a:t>:</a:t>
            </a:r>
          </a:p>
          <a:p>
            <a:endParaRPr lang="en-GB" sz="1600" dirty="0">
              <a:latin typeface="Calibri Light" panose="020F0302020204030204" pitchFamily="34" charset="0"/>
              <a:cs typeface="Calibri Light" panose="020F0302020204030204" pitchFamily="34" charset="0"/>
            </a:endParaRPr>
          </a:p>
          <a:p>
            <a:r>
              <a:rPr lang="en-GB" sz="1600" b="1" dirty="0">
                <a:latin typeface="Calibri Light" panose="020F0302020204030204" pitchFamily="34" charset="0"/>
                <a:cs typeface="Calibri Light" panose="020F0302020204030204" pitchFamily="34" charset="0"/>
              </a:rPr>
              <a:t>Title Tags and Meta Descriptions</a:t>
            </a:r>
            <a:r>
              <a:rPr lang="en-GB" sz="1600" dirty="0">
                <a:latin typeface="Calibri Light" panose="020F0302020204030204" pitchFamily="34" charset="0"/>
                <a:cs typeface="Calibri Light" panose="020F0302020204030204" pitchFamily="34" charset="0"/>
              </a:rPr>
              <a:t>: Use the keywords in title tags, meta descriptions, and headers to boost organic visibility</a:t>
            </a:r>
            <a:r>
              <a:rPr lang="en-GB" sz="1600" dirty="0" smtClean="0">
                <a:latin typeface="Calibri Light" panose="020F0302020204030204" pitchFamily="34" charset="0"/>
                <a:cs typeface="Calibri Light" panose="020F0302020204030204" pitchFamily="34" charset="0"/>
              </a:rPr>
              <a:t>.</a:t>
            </a:r>
          </a:p>
          <a:p>
            <a:endParaRPr lang="en-GB" sz="1600" dirty="0">
              <a:latin typeface="Calibri Light" panose="020F0302020204030204" pitchFamily="34" charset="0"/>
              <a:cs typeface="Calibri Light" panose="020F0302020204030204" pitchFamily="34" charset="0"/>
            </a:endParaRPr>
          </a:p>
          <a:p>
            <a:r>
              <a:rPr lang="en-GB" sz="1600" b="1" dirty="0">
                <a:latin typeface="Calibri Light" panose="020F0302020204030204" pitchFamily="34" charset="0"/>
                <a:cs typeface="Calibri Light" panose="020F0302020204030204" pitchFamily="34" charset="0"/>
              </a:rPr>
              <a:t>Internal Linking</a:t>
            </a:r>
            <a:r>
              <a:rPr lang="en-GB" sz="1600" dirty="0">
                <a:latin typeface="Calibri Light" panose="020F0302020204030204" pitchFamily="34" charset="0"/>
                <a:cs typeface="Calibri Light" panose="020F0302020204030204" pitchFamily="34" charset="0"/>
              </a:rPr>
              <a:t>: Link between relevant content (e.g., from a blog post about </a:t>
            </a:r>
            <a:r>
              <a:rPr lang="en-GB" sz="1600" dirty="0" err="1">
                <a:latin typeface="Calibri Light" panose="020F0302020204030204" pitchFamily="34" charset="0"/>
                <a:cs typeface="Calibri Light" panose="020F0302020204030204" pitchFamily="34" charset="0"/>
              </a:rPr>
              <a:t>TradNet</a:t>
            </a:r>
            <a:r>
              <a:rPr lang="en-GB" sz="1600" dirty="0">
                <a:latin typeface="Calibri Light" panose="020F0302020204030204" pitchFamily="34" charset="0"/>
                <a:cs typeface="Calibri Light" panose="020F0302020204030204" pitchFamily="34" charset="0"/>
              </a:rPr>
              <a:t> to a case study on </a:t>
            </a:r>
            <a:r>
              <a:rPr lang="en-GB" sz="1600" dirty="0" err="1">
                <a:latin typeface="Calibri Light" panose="020F0302020204030204" pitchFamily="34" charset="0"/>
                <a:cs typeface="Calibri Light" panose="020F0302020204030204" pitchFamily="34" charset="0"/>
              </a:rPr>
              <a:t>Knowledgene</a:t>
            </a:r>
            <a:r>
              <a:rPr lang="en-GB" sz="1600" dirty="0">
                <a:latin typeface="Calibri Light" panose="020F0302020204030204" pitchFamily="34" charset="0"/>
                <a:cs typeface="Calibri Light" panose="020F0302020204030204" pitchFamily="34" charset="0"/>
              </a:rPr>
              <a:t>) to improve SEO and keep users engaged</a:t>
            </a:r>
            <a:r>
              <a:rPr lang="en-GB" sz="1600" dirty="0" smtClean="0">
                <a:latin typeface="Calibri Light" panose="020F0302020204030204" pitchFamily="34" charset="0"/>
                <a:cs typeface="Calibri Light" panose="020F0302020204030204" pitchFamily="34" charset="0"/>
              </a:rPr>
              <a:t>.</a:t>
            </a:r>
          </a:p>
          <a:p>
            <a:endParaRPr lang="en-GB" sz="1600" dirty="0">
              <a:latin typeface="Calibri Light" panose="020F0302020204030204" pitchFamily="34" charset="0"/>
              <a:cs typeface="Calibri Light" panose="020F0302020204030204" pitchFamily="34" charset="0"/>
            </a:endParaRPr>
          </a:p>
          <a:p>
            <a:r>
              <a:rPr lang="en-GB" sz="1600" b="1" dirty="0">
                <a:latin typeface="Calibri Light" panose="020F0302020204030204" pitchFamily="34" charset="0"/>
                <a:cs typeface="Calibri Light" panose="020F0302020204030204" pitchFamily="34" charset="0"/>
              </a:rPr>
              <a:t>Keyword Clustering</a:t>
            </a:r>
            <a:r>
              <a:rPr lang="en-GB" sz="1600" dirty="0">
                <a:latin typeface="Calibri Light" panose="020F0302020204030204" pitchFamily="34" charset="0"/>
                <a:cs typeface="Calibri Light" panose="020F0302020204030204" pitchFamily="34" charset="0"/>
              </a:rPr>
              <a:t>: Group related keywords together to create comprehensive content clusters. For example, a content hub focused on “Trade Facilitation Platforms” with posts, case studies, and whitepapers all interlinking</a:t>
            </a:r>
            <a:r>
              <a:rPr lang="en-GB" sz="1600" dirty="0" smtClean="0">
                <a:latin typeface="Calibri Light" panose="020F0302020204030204" pitchFamily="34" charset="0"/>
                <a:cs typeface="Calibri Light" panose="020F0302020204030204" pitchFamily="34" charset="0"/>
              </a:rPr>
              <a:t>.</a:t>
            </a:r>
          </a:p>
          <a:p>
            <a:endParaRPr lang="en-GB" sz="1600" dirty="0">
              <a:latin typeface="Calibri Light" panose="020F0302020204030204" pitchFamily="34" charset="0"/>
              <a:cs typeface="Calibri Light" panose="020F0302020204030204" pitchFamily="34" charset="0"/>
            </a:endParaRPr>
          </a:p>
          <a:p>
            <a:r>
              <a:rPr lang="en-GB" sz="1600" b="1" dirty="0">
                <a:latin typeface="Calibri Light" panose="020F0302020204030204" pitchFamily="34" charset="0"/>
                <a:cs typeface="Calibri Light" panose="020F0302020204030204" pitchFamily="34" charset="0"/>
              </a:rPr>
              <a:t>Regular Updates</a:t>
            </a:r>
            <a:r>
              <a:rPr lang="en-GB" sz="1600" dirty="0">
                <a:latin typeface="Calibri Light" panose="020F0302020204030204" pitchFamily="34" charset="0"/>
                <a:cs typeface="Calibri Light" panose="020F0302020204030204" pitchFamily="34" charset="0"/>
              </a:rPr>
              <a:t>: Continuously update content with emerging trends or changes in legislation that impact trade and logistics.</a:t>
            </a:r>
          </a:p>
          <a:p>
            <a:endParaRPr lang="en-IN" sz="1600" b="1" u="sng" dirty="0">
              <a:latin typeface="Calibri Light" panose="020F0302020204030204" pitchFamily="34" charset="0"/>
              <a:cs typeface="Calibri Light" panose="020F0302020204030204" pitchFamily="34" charset="0"/>
            </a:endParaRPr>
          </a:p>
        </p:txBody>
      </p:sp>
      <p:sp>
        <p:nvSpPr>
          <p:cNvPr id="7" name="TextBox 6"/>
          <p:cNvSpPr txBox="1"/>
          <p:nvPr/>
        </p:nvSpPr>
        <p:spPr>
          <a:xfrm>
            <a:off x="261479" y="4812429"/>
            <a:ext cx="11673123" cy="1815882"/>
          </a:xfrm>
          <a:prstGeom prst="rect">
            <a:avLst/>
          </a:prstGeom>
          <a:noFill/>
        </p:spPr>
        <p:txBody>
          <a:bodyPr wrap="square" rtlCol="0">
            <a:spAutoFit/>
          </a:bodyPr>
          <a:lstStyle/>
          <a:p>
            <a:r>
              <a:rPr lang="en-GB" sz="1600" b="1" u="sng" dirty="0">
                <a:latin typeface="Calibri Light" panose="020F0302020204030204" pitchFamily="34" charset="0"/>
                <a:cs typeface="Calibri Light" panose="020F0302020204030204" pitchFamily="34" charset="0"/>
              </a:rPr>
              <a:t>Conclusion</a:t>
            </a:r>
            <a:r>
              <a:rPr lang="en-GB" sz="1600" b="1" u="sng" dirty="0" smtClean="0">
                <a:latin typeface="Calibri Light" panose="020F0302020204030204" pitchFamily="34" charset="0"/>
                <a:cs typeface="Calibri Light" panose="020F0302020204030204" pitchFamily="34" charset="0"/>
              </a:rPr>
              <a:t>:</a:t>
            </a:r>
          </a:p>
          <a:p>
            <a:endParaRPr lang="en-GB" sz="1600" b="1" dirty="0">
              <a:latin typeface="Calibri Light" panose="020F0302020204030204" pitchFamily="34" charset="0"/>
              <a:cs typeface="Calibri Light" panose="020F0302020204030204" pitchFamily="34" charset="0"/>
            </a:endParaRPr>
          </a:p>
          <a:p>
            <a:r>
              <a:rPr lang="en-GB" sz="1600" dirty="0">
                <a:latin typeface="Calibri Light" panose="020F0302020204030204" pitchFamily="34" charset="0"/>
                <a:cs typeface="Calibri Light" panose="020F0302020204030204" pitchFamily="34" charset="0"/>
              </a:rPr>
              <a:t>By focusing on a content strategy that revolves around the identified keywords (global logics, </a:t>
            </a:r>
            <a:r>
              <a:rPr lang="en-GB" sz="1600" dirty="0" err="1">
                <a:latin typeface="Calibri Light" panose="020F0302020204030204" pitchFamily="34" charset="0"/>
                <a:cs typeface="Calibri Light" panose="020F0302020204030204" pitchFamily="34" charset="0"/>
              </a:rPr>
              <a:t>rtadeweb</a:t>
            </a:r>
            <a:r>
              <a:rPr lang="en-GB" sz="1600" dirty="0">
                <a:latin typeface="Calibri Light" panose="020F0302020204030204" pitchFamily="34" charset="0"/>
                <a:cs typeface="Calibri Light" panose="020F0302020204030204" pitchFamily="34" charset="0"/>
              </a:rPr>
              <a:t>, </a:t>
            </a:r>
            <a:r>
              <a:rPr lang="en-GB" sz="1600" dirty="0" err="1">
                <a:latin typeface="Calibri Light" panose="020F0302020204030204" pitchFamily="34" charset="0"/>
                <a:cs typeface="Calibri Light" panose="020F0302020204030204" pitchFamily="34" charset="0"/>
              </a:rPr>
              <a:t>tradenet</a:t>
            </a:r>
            <a:r>
              <a:rPr lang="en-GB" sz="1600" dirty="0">
                <a:latin typeface="Calibri Light" panose="020F0302020204030204" pitchFamily="34" charset="0"/>
                <a:cs typeface="Calibri Light" panose="020F0302020204030204" pitchFamily="34" charset="0"/>
              </a:rPr>
              <a:t> from </a:t>
            </a:r>
            <a:r>
              <a:rPr lang="en-GB" sz="1600" dirty="0" err="1">
                <a:latin typeface="Calibri Light" panose="020F0302020204030204" pitchFamily="34" charset="0"/>
                <a:cs typeface="Calibri Light" panose="020F0302020204030204" pitchFamily="34" charset="0"/>
              </a:rPr>
              <a:t>knowledgene</a:t>
            </a:r>
            <a:r>
              <a:rPr lang="en-GB" sz="1600" dirty="0">
                <a:latin typeface="Calibri Light" panose="020F0302020204030204" pitchFamily="34" charset="0"/>
                <a:cs typeface="Calibri Light" panose="020F0302020204030204" pitchFamily="34" charset="0"/>
              </a:rPr>
              <a:t>, </a:t>
            </a:r>
            <a:r>
              <a:rPr lang="en-GB" sz="1600" dirty="0" err="1">
                <a:latin typeface="Calibri Light" panose="020F0302020204030204" pitchFamily="34" charset="0"/>
                <a:cs typeface="Calibri Light" panose="020F0302020204030204" pitchFamily="34" charset="0"/>
              </a:rPr>
              <a:t>fendy</a:t>
            </a:r>
            <a:r>
              <a:rPr lang="en-GB" sz="1600" dirty="0">
                <a:latin typeface="Calibri Light" panose="020F0302020204030204" pitchFamily="34" charset="0"/>
                <a:cs typeface="Calibri Light" panose="020F0302020204030204" pitchFamily="34" charset="0"/>
              </a:rPr>
              <a:t>, </a:t>
            </a:r>
            <a:r>
              <a:rPr lang="en-GB" sz="1600" dirty="0" err="1">
                <a:latin typeface="Calibri Light" panose="020F0302020204030204" pitchFamily="34" charset="0"/>
                <a:cs typeface="Calibri Light" panose="020F0302020204030204" pitchFamily="34" charset="0"/>
              </a:rPr>
              <a:t>indian</a:t>
            </a:r>
            <a:r>
              <a:rPr lang="en-GB" sz="1600" dirty="0">
                <a:latin typeface="Calibri Light" panose="020F0302020204030204" pitchFamily="34" charset="0"/>
                <a:cs typeface="Calibri Light" panose="020F0302020204030204" pitchFamily="34" charset="0"/>
              </a:rPr>
              <a:t> ports association), Crimson Logic can strengthen its position as a leader in global trade and logistics solutions. Content should highlight the technological innovations, AI-driven platforms, and digital transformation of trade ecosystems that align with their products and services.</a:t>
            </a:r>
          </a:p>
          <a:p>
            <a:endParaRPr lang="en-IN" sz="1600" b="1" u="sng" dirty="0">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228187983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hidden="1">
            <a:extLst>
              <a:ext uri="{FF2B5EF4-FFF2-40B4-BE49-F238E27FC236}">
                <a16:creationId xmlns:a16="http://schemas.microsoft.com/office/drawing/2014/main" id="{2AC0C949-7A02-4C95-8017-D82E7E71C4F7}"/>
              </a:ext>
            </a:extLst>
          </p:cNvPr>
          <p:cNvSpPr>
            <a:spLocks noGrp="1"/>
          </p:cNvSpPr>
          <p:nvPr>
            <p:ph type="title" idx="4294967295"/>
          </p:nvPr>
        </p:nvSpPr>
        <p:spPr>
          <a:xfrm>
            <a:off x="0" y="365125"/>
            <a:ext cx="10515600" cy="1325563"/>
          </a:xfrm>
        </p:spPr>
        <p:txBody>
          <a:bodyPr/>
          <a:lstStyle/>
          <a:p>
            <a:r>
              <a:rPr lang="en-US" dirty="0"/>
              <a:t>Project analysis slide 5</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81500" y="328999"/>
            <a:ext cx="11734800" cy="3877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smtClean="0">
                <a:solidFill>
                  <a:schemeClr val="tx1">
                    <a:lumMod val="75000"/>
                    <a:lumOff val="25000"/>
                  </a:schemeClr>
                </a:solidFill>
              </a:rPr>
              <a:t>Off-Page SEO</a:t>
            </a: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150161" y="702469"/>
            <a:ext cx="11673123" cy="5755422"/>
          </a:xfrm>
          <a:prstGeom prst="rect">
            <a:avLst/>
          </a:prstGeom>
          <a:noFill/>
        </p:spPr>
        <p:txBody>
          <a:bodyPr wrap="square" rtlCol="0">
            <a:spAutoFit/>
          </a:bodyPr>
          <a:lstStyle/>
          <a:p>
            <a:r>
              <a:rPr lang="en-GB" sz="1600" dirty="0">
                <a:latin typeface="Calibri Light" panose="020F0302020204030204" pitchFamily="34" charset="0"/>
                <a:cs typeface="Calibri Light" panose="020F0302020204030204" pitchFamily="34" charset="0"/>
              </a:rPr>
              <a:t>Off-page SEO focuses on strategies implemented outside of the website to improve search engine rankings, drive traffic, and build brand authority. For </a:t>
            </a:r>
            <a:r>
              <a:rPr lang="en-GB" sz="1600" dirty="0" err="1">
                <a:latin typeface="Calibri Light" panose="020F0302020204030204" pitchFamily="34" charset="0"/>
                <a:cs typeface="Calibri Light" panose="020F0302020204030204" pitchFamily="34" charset="0"/>
              </a:rPr>
              <a:t>CrimsonLogic</a:t>
            </a:r>
            <a:r>
              <a:rPr lang="en-GB" sz="1600" dirty="0">
                <a:latin typeface="Calibri Light" panose="020F0302020204030204" pitchFamily="34" charset="0"/>
                <a:cs typeface="Calibri Light" panose="020F0302020204030204" pitchFamily="34" charset="0"/>
              </a:rPr>
              <a:t>, a global leader in </a:t>
            </a:r>
            <a:r>
              <a:rPr lang="en-GB" sz="1600" dirty="0" smtClean="0">
                <a:latin typeface="Calibri Light" panose="020F0302020204030204" pitchFamily="34" charset="0"/>
                <a:cs typeface="Calibri Light" panose="020F0302020204030204" pitchFamily="34" charset="0"/>
              </a:rPr>
              <a:t>e-Government </a:t>
            </a:r>
            <a:r>
              <a:rPr lang="en-GB" sz="1600" dirty="0">
                <a:latin typeface="Calibri Light" panose="020F0302020204030204" pitchFamily="34" charset="0"/>
                <a:cs typeface="Calibri Light" panose="020F0302020204030204" pitchFamily="34" charset="0"/>
              </a:rPr>
              <a:t>solutions and digital trade platforms, the off-page SEO strategy should focus on enhancing its reputation, authority, and visibility in the digital space. Below is a detailed off-page SEO plan</a:t>
            </a:r>
            <a:r>
              <a:rPr lang="en-GB" sz="1600" dirty="0" smtClean="0">
                <a:latin typeface="Calibri Light" panose="020F0302020204030204" pitchFamily="34" charset="0"/>
                <a:cs typeface="Calibri Light" panose="020F0302020204030204" pitchFamily="34" charset="0"/>
              </a:rPr>
              <a:t>:</a:t>
            </a:r>
          </a:p>
          <a:p>
            <a:endParaRPr lang="en-GB" sz="1600" dirty="0">
              <a:latin typeface="Calibri Light" panose="020F0302020204030204" pitchFamily="34" charset="0"/>
              <a:cs typeface="Calibri Light" panose="020F0302020204030204" pitchFamily="34" charset="0"/>
            </a:endParaRPr>
          </a:p>
          <a:p>
            <a:r>
              <a:rPr lang="en-GB" sz="1600" b="1" dirty="0">
                <a:latin typeface="Calibri Light" panose="020F0302020204030204" pitchFamily="34" charset="0"/>
                <a:cs typeface="Calibri Light" panose="020F0302020204030204" pitchFamily="34" charset="0"/>
              </a:rPr>
              <a:t>1. Link Building Strategy</a:t>
            </a:r>
          </a:p>
          <a:p>
            <a:r>
              <a:rPr lang="en-GB" sz="1600" dirty="0">
                <a:latin typeface="Calibri Light" panose="020F0302020204030204" pitchFamily="34" charset="0"/>
                <a:cs typeface="Calibri Light" panose="020F0302020204030204" pitchFamily="34" charset="0"/>
              </a:rPr>
              <a:t>Backlinks remain one of the most critical ranking factors. The strategy for </a:t>
            </a:r>
            <a:r>
              <a:rPr lang="en-GB" sz="1600" dirty="0" err="1">
                <a:latin typeface="Calibri Light" panose="020F0302020204030204" pitchFamily="34" charset="0"/>
                <a:cs typeface="Calibri Light" panose="020F0302020204030204" pitchFamily="34" charset="0"/>
              </a:rPr>
              <a:t>CrimsonLogic</a:t>
            </a:r>
            <a:r>
              <a:rPr lang="en-GB" sz="1600" dirty="0">
                <a:latin typeface="Calibri Light" panose="020F0302020204030204" pitchFamily="34" charset="0"/>
                <a:cs typeface="Calibri Light" panose="020F0302020204030204" pitchFamily="34" charset="0"/>
              </a:rPr>
              <a:t> should focus on earning high-quality backlinks from authoritative and relevant websites</a:t>
            </a:r>
            <a:r>
              <a:rPr lang="en-GB" sz="1600" dirty="0" smtClean="0">
                <a:latin typeface="Calibri Light" panose="020F0302020204030204" pitchFamily="34" charset="0"/>
                <a:cs typeface="Calibri Light" panose="020F0302020204030204" pitchFamily="34" charset="0"/>
              </a:rPr>
              <a:t>.</a:t>
            </a:r>
          </a:p>
          <a:p>
            <a:endParaRPr lang="en-GB" sz="1600" dirty="0">
              <a:latin typeface="Calibri Light" panose="020F0302020204030204" pitchFamily="34" charset="0"/>
              <a:cs typeface="Calibri Light" panose="020F0302020204030204" pitchFamily="34" charset="0"/>
            </a:endParaRPr>
          </a:p>
          <a:p>
            <a:pPr marL="342900" indent="-342900">
              <a:buAutoNum type="alphaLcPeriod"/>
            </a:pPr>
            <a:r>
              <a:rPr lang="en-GB" sz="1600" b="1" dirty="0" smtClean="0">
                <a:latin typeface="Calibri Light" panose="020F0302020204030204" pitchFamily="34" charset="0"/>
                <a:cs typeface="Calibri Light" panose="020F0302020204030204" pitchFamily="34" charset="0"/>
              </a:rPr>
              <a:t>Industry-Specific </a:t>
            </a:r>
            <a:r>
              <a:rPr lang="en-GB" sz="1600" b="1" dirty="0">
                <a:latin typeface="Calibri Light" panose="020F0302020204030204" pitchFamily="34" charset="0"/>
                <a:cs typeface="Calibri Light" panose="020F0302020204030204" pitchFamily="34" charset="0"/>
              </a:rPr>
              <a:t>Guest </a:t>
            </a:r>
            <a:r>
              <a:rPr lang="en-GB" sz="1600" b="1" dirty="0" smtClean="0">
                <a:latin typeface="Calibri Light" panose="020F0302020204030204" pitchFamily="34" charset="0"/>
                <a:cs typeface="Calibri Light" panose="020F0302020204030204" pitchFamily="34" charset="0"/>
              </a:rPr>
              <a:t>Blogging</a:t>
            </a:r>
          </a:p>
          <a:p>
            <a:pPr marL="342900" indent="-342900">
              <a:buAutoNum type="alphaLcPeriod"/>
            </a:pPr>
            <a:endParaRPr lang="en-GB" sz="1600" b="1" dirty="0">
              <a:latin typeface="Calibri Light" panose="020F0302020204030204" pitchFamily="34" charset="0"/>
              <a:cs typeface="Calibri Light" panose="020F0302020204030204" pitchFamily="34" charset="0"/>
            </a:endParaRPr>
          </a:p>
          <a:p>
            <a:r>
              <a:rPr lang="en-GB" sz="1600" b="1" dirty="0">
                <a:latin typeface="Calibri Light" panose="020F0302020204030204" pitchFamily="34" charset="0"/>
                <a:cs typeface="Calibri Light" panose="020F0302020204030204" pitchFamily="34" charset="0"/>
              </a:rPr>
              <a:t>Objective</a:t>
            </a:r>
            <a:r>
              <a:rPr lang="en-GB" sz="1600" dirty="0">
                <a:latin typeface="Calibri Light" panose="020F0302020204030204" pitchFamily="34" charset="0"/>
                <a:cs typeface="Calibri Light" panose="020F0302020204030204" pitchFamily="34" charset="0"/>
              </a:rPr>
              <a:t>: Publish high-quality articles on relevant industry websites and blogs to get backlinks and drive traffic</a:t>
            </a:r>
            <a:r>
              <a:rPr lang="en-GB" sz="1600" dirty="0" smtClean="0">
                <a:latin typeface="Calibri Light" panose="020F0302020204030204" pitchFamily="34" charset="0"/>
                <a:cs typeface="Calibri Light" panose="020F0302020204030204" pitchFamily="34" charset="0"/>
              </a:rPr>
              <a:t>.</a:t>
            </a:r>
          </a:p>
          <a:p>
            <a:endParaRPr lang="en-GB" sz="1600" dirty="0">
              <a:latin typeface="Calibri Light" panose="020F0302020204030204" pitchFamily="34" charset="0"/>
              <a:cs typeface="Calibri Light" panose="020F0302020204030204" pitchFamily="34" charset="0"/>
            </a:endParaRPr>
          </a:p>
          <a:p>
            <a:r>
              <a:rPr lang="en-GB" sz="1600" b="1" dirty="0">
                <a:latin typeface="Calibri Light" panose="020F0302020204030204" pitchFamily="34" charset="0"/>
                <a:cs typeface="Calibri Light" panose="020F0302020204030204" pitchFamily="34" charset="0"/>
              </a:rPr>
              <a:t>Target Websites</a:t>
            </a:r>
            <a:r>
              <a:rPr lang="en-GB" sz="1600" dirty="0">
                <a:latin typeface="Calibri Light" panose="020F0302020204030204" pitchFamily="34" charset="0"/>
                <a:cs typeface="Calibri Light" panose="020F0302020204030204" pitchFamily="34" charset="0"/>
              </a:rPr>
              <a:t>:</a:t>
            </a:r>
          </a:p>
          <a:p>
            <a:pPr lvl="1"/>
            <a:r>
              <a:rPr lang="en-GB" sz="1600" dirty="0">
                <a:latin typeface="Calibri Light" panose="020F0302020204030204" pitchFamily="34" charset="0"/>
                <a:cs typeface="Calibri Light" panose="020F0302020204030204" pitchFamily="34" charset="0"/>
              </a:rPr>
              <a:t>Technology blogs related to digital government, trade, and logistics.</a:t>
            </a:r>
          </a:p>
          <a:p>
            <a:pPr lvl="1"/>
            <a:r>
              <a:rPr lang="en-GB" sz="1600" dirty="0">
                <a:latin typeface="Calibri Light" panose="020F0302020204030204" pitchFamily="34" charset="0"/>
                <a:cs typeface="Calibri Light" panose="020F0302020204030204" pitchFamily="34" charset="0"/>
              </a:rPr>
              <a:t>Government and trade publications (e.g., </a:t>
            </a:r>
            <a:r>
              <a:rPr lang="en-GB" sz="1600" dirty="0" err="1">
                <a:latin typeface="Calibri Light" panose="020F0302020204030204" pitchFamily="34" charset="0"/>
                <a:cs typeface="Calibri Light" panose="020F0302020204030204" pitchFamily="34" charset="0"/>
              </a:rPr>
              <a:t>GovTech</a:t>
            </a:r>
            <a:r>
              <a:rPr lang="en-GB" sz="1600" dirty="0">
                <a:latin typeface="Calibri Light" panose="020F0302020204030204" pitchFamily="34" charset="0"/>
                <a:cs typeface="Calibri Light" panose="020F0302020204030204" pitchFamily="34" charset="0"/>
              </a:rPr>
              <a:t>, </a:t>
            </a:r>
            <a:r>
              <a:rPr lang="en-GB" sz="1600" dirty="0" err="1">
                <a:latin typeface="Calibri Light" panose="020F0302020204030204" pitchFamily="34" charset="0"/>
                <a:cs typeface="Calibri Light" panose="020F0302020204030204" pitchFamily="34" charset="0"/>
              </a:rPr>
              <a:t>TradeTech</a:t>
            </a:r>
            <a:r>
              <a:rPr lang="en-GB" sz="1600" dirty="0">
                <a:latin typeface="Calibri Light" panose="020F0302020204030204" pitchFamily="34" charset="0"/>
                <a:cs typeface="Calibri Light" panose="020F0302020204030204" pitchFamily="34" charset="0"/>
              </a:rPr>
              <a:t>).</a:t>
            </a:r>
          </a:p>
          <a:p>
            <a:pPr lvl="1"/>
            <a:r>
              <a:rPr lang="en-GB" sz="1600" dirty="0">
                <a:latin typeface="Calibri Light" panose="020F0302020204030204" pitchFamily="34" charset="0"/>
                <a:cs typeface="Calibri Light" panose="020F0302020204030204" pitchFamily="34" charset="0"/>
              </a:rPr>
              <a:t>Logistics and customs management sites (e.g., Supply Chain Digital, Global Trade Magazine).</a:t>
            </a:r>
          </a:p>
          <a:p>
            <a:pPr lvl="1"/>
            <a:r>
              <a:rPr lang="en-GB" sz="1600" dirty="0">
                <a:latin typeface="Calibri Light" panose="020F0302020204030204" pitchFamily="34" charset="0"/>
                <a:cs typeface="Calibri Light" panose="020F0302020204030204" pitchFamily="34" charset="0"/>
              </a:rPr>
              <a:t>Websites of trade organizations like the </a:t>
            </a:r>
            <a:r>
              <a:rPr lang="en-GB" sz="1600" b="1" dirty="0">
                <a:latin typeface="Calibri Light" panose="020F0302020204030204" pitchFamily="34" charset="0"/>
                <a:cs typeface="Calibri Light" panose="020F0302020204030204" pitchFamily="34" charset="0"/>
              </a:rPr>
              <a:t>World Customs Organization</a:t>
            </a:r>
            <a:r>
              <a:rPr lang="en-GB" sz="1600" dirty="0">
                <a:latin typeface="Calibri Light" panose="020F0302020204030204" pitchFamily="34" charset="0"/>
                <a:cs typeface="Calibri Light" panose="020F0302020204030204" pitchFamily="34" charset="0"/>
              </a:rPr>
              <a:t>, </a:t>
            </a:r>
            <a:r>
              <a:rPr lang="en-GB" sz="1600" b="1" dirty="0">
                <a:latin typeface="Calibri Light" panose="020F0302020204030204" pitchFamily="34" charset="0"/>
                <a:cs typeface="Calibri Light" panose="020F0302020204030204" pitchFamily="34" charset="0"/>
              </a:rPr>
              <a:t>Indian Ports Association</a:t>
            </a:r>
            <a:r>
              <a:rPr lang="en-GB" sz="1600" dirty="0">
                <a:latin typeface="Calibri Light" panose="020F0302020204030204" pitchFamily="34" charset="0"/>
                <a:cs typeface="Calibri Light" panose="020F0302020204030204" pitchFamily="34" charset="0"/>
              </a:rPr>
              <a:t>, and </a:t>
            </a:r>
            <a:r>
              <a:rPr lang="en-GB" sz="1600" b="1" dirty="0">
                <a:latin typeface="Calibri Light" panose="020F0302020204030204" pitchFamily="34" charset="0"/>
                <a:cs typeface="Calibri Light" panose="020F0302020204030204" pitchFamily="34" charset="0"/>
              </a:rPr>
              <a:t>ASEAN Trade </a:t>
            </a:r>
            <a:endParaRPr lang="en-GB" sz="1600" b="1" dirty="0" smtClean="0">
              <a:latin typeface="Calibri Light" panose="020F0302020204030204" pitchFamily="34" charset="0"/>
              <a:cs typeface="Calibri Light" panose="020F0302020204030204" pitchFamily="34" charset="0"/>
            </a:endParaRPr>
          </a:p>
          <a:p>
            <a:pPr lvl="1"/>
            <a:r>
              <a:rPr lang="en-GB" sz="1600" b="1" dirty="0" smtClean="0">
                <a:latin typeface="Calibri Light" panose="020F0302020204030204" pitchFamily="34" charset="0"/>
                <a:cs typeface="Calibri Light" panose="020F0302020204030204" pitchFamily="34" charset="0"/>
              </a:rPr>
              <a:t>Facilitation</a:t>
            </a:r>
            <a:r>
              <a:rPr lang="en-GB" sz="1600" dirty="0" smtClean="0">
                <a:latin typeface="Calibri Light" panose="020F0302020204030204" pitchFamily="34" charset="0"/>
                <a:cs typeface="Calibri Light" panose="020F0302020204030204" pitchFamily="34" charset="0"/>
              </a:rPr>
              <a:t>.</a:t>
            </a:r>
          </a:p>
          <a:p>
            <a:pPr lvl="1"/>
            <a:endParaRPr lang="en-GB" sz="1600" dirty="0">
              <a:latin typeface="Calibri Light" panose="020F0302020204030204" pitchFamily="34" charset="0"/>
              <a:cs typeface="Calibri Light" panose="020F0302020204030204" pitchFamily="34" charset="0"/>
            </a:endParaRPr>
          </a:p>
          <a:p>
            <a:r>
              <a:rPr lang="en-GB" sz="1600" b="1" dirty="0">
                <a:latin typeface="Calibri Light" panose="020F0302020204030204" pitchFamily="34" charset="0"/>
                <a:cs typeface="Calibri Light" panose="020F0302020204030204" pitchFamily="34" charset="0"/>
              </a:rPr>
              <a:t>Content Ideas</a:t>
            </a:r>
            <a:r>
              <a:rPr lang="en-GB" sz="1600" dirty="0">
                <a:latin typeface="Calibri Light" panose="020F0302020204030204" pitchFamily="34" charset="0"/>
                <a:cs typeface="Calibri Light" panose="020F0302020204030204" pitchFamily="34" charset="0"/>
              </a:rPr>
              <a:t>:</a:t>
            </a:r>
          </a:p>
          <a:p>
            <a:pPr lvl="1"/>
            <a:r>
              <a:rPr lang="en-GB" sz="1600" dirty="0">
                <a:latin typeface="Calibri Light" panose="020F0302020204030204" pitchFamily="34" charset="0"/>
                <a:cs typeface="Calibri Light" panose="020F0302020204030204" pitchFamily="34" charset="0"/>
              </a:rPr>
              <a:t>Thought leadership pieces around </a:t>
            </a:r>
            <a:r>
              <a:rPr lang="en-GB" sz="1600" b="1" dirty="0">
                <a:latin typeface="Calibri Light" panose="020F0302020204030204" pitchFamily="34" charset="0"/>
                <a:cs typeface="Calibri Light" panose="020F0302020204030204" pitchFamily="34" charset="0"/>
              </a:rPr>
              <a:t>global trade digitization</a:t>
            </a:r>
            <a:r>
              <a:rPr lang="en-GB" sz="1600" dirty="0">
                <a:latin typeface="Calibri Light" panose="020F0302020204030204" pitchFamily="34" charset="0"/>
                <a:cs typeface="Calibri Light" panose="020F0302020204030204" pitchFamily="34" charset="0"/>
              </a:rPr>
              <a:t>, </a:t>
            </a:r>
            <a:r>
              <a:rPr lang="en-GB" sz="1600" b="1" dirty="0">
                <a:latin typeface="Calibri Light" panose="020F0302020204030204" pitchFamily="34" charset="0"/>
                <a:cs typeface="Calibri Light" panose="020F0302020204030204" pitchFamily="34" charset="0"/>
              </a:rPr>
              <a:t>AI in logistics</a:t>
            </a:r>
            <a:r>
              <a:rPr lang="en-GB" sz="1600" dirty="0">
                <a:latin typeface="Calibri Light" panose="020F0302020204030204" pitchFamily="34" charset="0"/>
                <a:cs typeface="Calibri Light" panose="020F0302020204030204" pitchFamily="34" charset="0"/>
              </a:rPr>
              <a:t>, and </a:t>
            </a:r>
            <a:r>
              <a:rPr lang="en-GB" sz="1600" b="1" dirty="0">
                <a:latin typeface="Calibri Light" panose="020F0302020204030204" pitchFamily="34" charset="0"/>
                <a:cs typeface="Calibri Light" panose="020F0302020204030204" pitchFamily="34" charset="0"/>
              </a:rPr>
              <a:t>smart port solutions</a:t>
            </a:r>
            <a:r>
              <a:rPr lang="en-GB" sz="1600" dirty="0">
                <a:latin typeface="Calibri Light" panose="020F0302020204030204" pitchFamily="34" charset="0"/>
                <a:cs typeface="Calibri Light" panose="020F0302020204030204" pitchFamily="34" charset="0"/>
              </a:rPr>
              <a:t>.</a:t>
            </a:r>
          </a:p>
          <a:p>
            <a:pPr lvl="1"/>
            <a:r>
              <a:rPr lang="en-GB" sz="1600" dirty="0">
                <a:latin typeface="Calibri Light" panose="020F0302020204030204" pitchFamily="34" charset="0"/>
                <a:cs typeface="Calibri Light" panose="020F0302020204030204" pitchFamily="34" charset="0"/>
              </a:rPr>
              <a:t>Case studies or success stories about digital trade ecosystems or partnerships with government entities.</a:t>
            </a:r>
          </a:p>
          <a:p>
            <a:endParaRPr lang="en-IN" sz="1600" b="1" u="sng" dirty="0">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43125416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hidden="1">
            <a:extLst>
              <a:ext uri="{FF2B5EF4-FFF2-40B4-BE49-F238E27FC236}">
                <a16:creationId xmlns:a16="http://schemas.microsoft.com/office/drawing/2014/main" id="{2AC0C949-7A02-4C95-8017-D82E7E71C4F7}"/>
              </a:ext>
            </a:extLst>
          </p:cNvPr>
          <p:cNvSpPr>
            <a:spLocks noGrp="1"/>
          </p:cNvSpPr>
          <p:nvPr>
            <p:ph type="title" idx="4294967295"/>
          </p:nvPr>
        </p:nvSpPr>
        <p:spPr>
          <a:xfrm>
            <a:off x="0" y="365125"/>
            <a:ext cx="10515600" cy="1325563"/>
          </a:xfrm>
        </p:spPr>
        <p:txBody>
          <a:bodyPr/>
          <a:lstStyle/>
          <a:p>
            <a:r>
              <a:rPr lang="en-US" dirty="0"/>
              <a:t>Project analysis slide 5</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81500" y="328999"/>
            <a:ext cx="11734800" cy="3877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smtClean="0">
                <a:solidFill>
                  <a:schemeClr val="tx1">
                    <a:lumMod val="75000"/>
                    <a:lumOff val="25000"/>
                  </a:schemeClr>
                </a:solidFill>
              </a:rPr>
              <a:t>Off-Page SEO</a:t>
            </a: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150161" y="702469"/>
            <a:ext cx="11673123" cy="5509200"/>
          </a:xfrm>
          <a:prstGeom prst="rect">
            <a:avLst/>
          </a:prstGeom>
          <a:noFill/>
        </p:spPr>
        <p:txBody>
          <a:bodyPr wrap="square" rtlCol="0">
            <a:spAutoFit/>
          </a:bodyPr>
          <a:lstStyle/>
          <a:p>
            <a:r>
              <a:rPr lang="en-GB" sz="1600" b="1" dirty="0">
                <a:latin typeface="Calibri Light" panose="020F0302020204030204" pitchFamily="34" charset="0"/>
                <a:cs typeface="Calibri Light" panose="020F0302020204030204" pitchFamily="34" charset="0"/>
              </a:rPr>
              <a:t>b. Collaborations and </a:t>
            </a:r>
            <a:r>
              <a:rPr lang="en-GB" sz="1600" b="1" dirty="0" smtClean="0">
                <a:latin typeface="Calibri Light" panose="020F0302020204030204" pitchFamily="34" charset="0"/>
                <a:cs typeface="Calibri Light" panose="020F0302020204030204" pitchFamily="34" charset="0"/>
              </a:rPr>
              <a:t>Partnerships</a:t>
            </a:r>
          </a:p>
          <a:p>
            <a:endParaRPr lang="en-GB" sz="1600" b="1" dirty="0">
              <a:latin typeface="Calibri Light" panose="020F0302020204030204" pitchFamily="34" charset="0"/>
              <a:cs typeface="Calibri Light" panose="020F0302020204030204" pitchFamily="34" charset="0"/>
            </a:endParaRPr>
          </a:p>
          <a:p>
            <a:r>
              <a:rPr lang="en-GB" sz="1600" b="1" dirty="0">
                <a:latin typeface="Calibri Light" panose="020F0302020204030204" pitchFamily="34" charset="0"/>
                <a:cs typeface="Calibri Light" panose="020F0302020204030204" pitchFamily="34" charset="0"/>
              </a:rPr>
              <a:t>Objective</a:t>
            </a:r>
            <a:r>
              <a:rPr lang="en-GB" sz="1600" dirty="0">
                <a:latin typeface="Calibri Light" panose="020F0302020204030204" pitchFamily="34" charset="0"/>
                <a:cs typeface="Calibri Light" panose="020F0302020204030204" pitchFamily="34" charset="0"/>
              </a:rPr>
              <a:t>: Develop partnerships with trade organizations, government entities, and logistics associations to earn backlinks</a:t>
            </a:r>
            <a:r>
              <a:rPr lang="en-GB" sz="1600" dirty="0" smtClean="0">
                <a:latin typeface="Calibri Light" panose="020F0302020204030204" pitchFamily="34" charset="0"/>
                <a:cs typeface="Calibri Light" panose="020F0302020204030204" pitchFamily="34" charset="0"/>
              </a:rPr>
              <a:t>.</a:t>
            </a:r>
          </a:p>
          <a:p>
            <a:endParaRPr lang="en-GB" sz="1600" dirty="0">
              <a:latin typeface="Calibri Light" panose="020F0302020204030204" pitchFamily="34" charset="0"/>
              <a:cs typeface="Calibri Light" panose="020F0302020204030204" pitchFamily="34" charset="0"/>
            </a:endParaRPr>
          </a:p>
          <a:p>
            <a:r>
              <a:rPr lang="en-GB" sz="1600" b="1" dirty="0">
                <a:latin typeface="Calibri Light" panose="020F0302020204030204" pitchFamily="34" charset="0"/>
                <a:cs typeface="Calibri Light" panose="020F0302020204030204" pitchFamily="34" charset="0"/>
              </a:rPr>
              <a:t>Tactics</a:t>
            </a:r>
            <a:r>
              <a:rPr lang="en-GB" sz="1600" dirty="0">
                <a:latin typeface="Calibri Light" panose="020F0302020204030204" pitchFamily="34" charset="0"/>
                <a:cs typeface="Calibri Light" panose="020F0302020204030204" pitchFamily="34" charset="0"/>
              </a:rPr>
              <a:t>:</a:t>
            </a:r>
          </a:p>
          <a:p>
            <a:pPr lvl="1"/>
            <a:r>
              <a:rPr lang="en-GB" sz="1600" dirty="0">
                <a:latin typeface="Calibri Light" panose="020F0302020204030204" pitchFamily="34" charset="0"/>
                <a:cs typeface="Calibri Light" panose="020F0302020204030204" pitchFamily="34" charset="0"/>
              </a:rPr>
              <a:t>Collaborate with organizations like </a:t>
            </a:r>
            <a:r>
              <a:rPr lang="en-GB" sz="1600" b="1" dirty="0">
                <a:latin typeface="Calibri Light" panose="020F0302020204030204" pitchFamily="34" charset="0"/>
                <a:cs typeface="Calibri Light" panose="020F0302020204030204" pitchFamily="34" charset="0"/>
              </a:rPr>
              <a:t>World Trade Organization (WTO)</a:t>
            </a:r>
            <a:r>
              <a:rPr lang="en-GB" sz="1600" dirty="0">
                <a:latin typeface="Calibri Light" panose="020F0302020204030204" pitchFamily="34" charset="0"/>
                <a:cs typeface="Calibri Light" panose="020F0302020204030204" pitchFamily="34" charset="0"/>
              </a:rPr>
              <a:t> or </a:t>
            </a:r>
            <a:r>
              <a:rPr lang="en-GB" sz="1600" b="1" dirty="0">
                <a:latin typeface="Calibri Light" panose="020F0302020204030204" pitchFamily="34" charset="0"/>
                <a:cs typeface="Calibri Light" panose="020F0302020204030204" pitchFamily="34" charset="0"/>
              </a:rPr>
              <a:t>UNCTAD</a:t>
            </a:r>
            <a:r>
              <a:rPr lang="en-GB" sz="1600" dirty="0">
                <a:latin typeface="Calibri Light" panose="020F0302020204030204" pitchFamily="34" charset="0"/>
                <a:cs typeface="Calibri Light" panose="020F0302020204030204" pitchFamily="34" charset="0"/>
              </a:rPr>
              <a:t> on research papers or digital trade workshops.</a:t>
            </a:r>
          </a:p>
          <a:p>
            <a:pPr lvl="1"/>
            <a:r>
              <a:rPr lang="en-GB" sz="1600" dirty="0">
                <a:latin typeface="Calibri Light" panose="020F0302020204030204" pitchFamily="34" charset="0"/>
                <a:cs typeface="Calibri Light" panose="020F0302020204030204" pitchFamily="34" charset="0"/>
              </a:rPr>
              <a:t>Participate in joint initiatives or case studies with </a:t>
            </a:r>
            <a:r>
              <a:rPr lang="en-GB" sz="1600" b="1" dirty="0">
                <a:latin typeface="Calibri Light" panose="020F0302020204030204" pitchFamily="34" charset="0"/>
                <a:cs typeface="Calibri Light" panose="020F0302020204030204" pitchFamily="34" charset="0"/>
              </a:rPr>
              <a:t>Indian Ports Association</a:t>
            </a:r>
            <a:r>
              <a:rPr lang="en-GB" sz="1600" dirty="0">
                <a:latin typeface="Calibri Light" panose="020F0302020204030204" pitchFamily="34" charset="0"/>
                <a:cs typeface="Calibri Light" panose="020F0302020204030204" pitchFamily="34" charset="0"/>
              </a:rPr>
              <a:t> or other ports globally to highlight digital port transformation and secure backlinks from their official websites.</a:t>
            </a:r>
          </a:p>
          <a:p>
            <a:pPr lvl="1"/>
            <a:r>
              <a:rPr lang="en-GB" sz="1600" dirty="0">
                <a:latin typeface="Calibri Light" panose="020F0302020204030204" pitchFamily="34" charset="0"/>
                <a:cs typeface="Calibri Light" panose="020F0302020204030204" pitchFamily="34" charset="0"/>
              </a:rPr>
              <a:t>Partner with academic institutions that focus on </a:t>
            </a:r>
            <a:r>
              <a:rPr lang="en-GB" sz="1600" dirty="0" err="1">
                <a:latin typeface="Calibri Light" panose="020F0302020204030204" pitchFamily="34" charset="0"/>
                <a:cs typeface="Calibri Light" panose="020F0302020204030204" pitchFamily="34" charset="0"/>
              </a:rPr>
              <a:t>eGovernment</a:t>
            </a:r>
            <a:r>
              <a:rPr lang="en-GB" sz="1600" dirty="0">
                <a:latin typeface="Calibri Light" panose="020F0302020204030204" pitchFamily="34" charset="0"/>
                <a:cs typeface="Calibri Light" panose="020F0302020204030204" pitchFamily="34" charset="0"/>
              </a:rPr>
              <a:t> or global trade to provide expert interviews or resources that result in backlinks</a:t>
            </a:r>
            <a:r>
              <a:rPr lang="en-GB" sz="1600" dirty="0" smtClean="0">
                <a:latin typeface="Calibri Light" panose="020F0302020204030204" pitchFamily="34" charset="0"/>
                <a:cs typeface="Calibri Light" panose="020F0302020204030204" pitchFamily="34" charset="0"/>
              </a:rPr>
              <a:t>.</a:t>
            </a:r>
          </a:p>
          <a:p>
            <a:pPr lvl="1"/>
            <a:endParaRPr lang="en-GB" sz="1600" dirty="0">
              <a:latin typeface="Calibri Light" panose="020F0302020204030204" pitchFamily="34" charset="0"/>
              <a:cs typeface="Calibri Light" panose="020F0302020204030204" pitchFamily="34" charset="0"/>
            </a:endParaRPr>
          </a:p>
          <a:p>
            <a:r>
              <a:rPr lang="en-GB" sz="1600" b="1" dirty="0">
                <a:latin typeface="Calibri Light" panose="020F0302020204030204" pitchFamily="34" charset="0"/>
                <a:cs typeface="Calibri Light" panose="020F0302020204030204" pitchFamily="34" charset="0"/>
              </a:rPr>
              <a:t>c. PR and Press </a:t>
            </a:r>
            <a:r>
              <a:rPr lang="en-GB" sz="1600" b="1" dirty="0" smtClean="0">
                <a:latin typeface="Calibri Light" panose="020F0302020204030204" pitchFamily="34" charset="0"/>
                <a:cs typeface="Calibri Light" panose="020F0302020204030204" pitchFamily="34" charset="0"/>
              </a:rPr>
              <a:t>Releases</a:t>
            </a:r>
          </a:p>
          <a:p>
            <a:endParaRPr lang="en-GB" sz="1600" b="1" dirty="0">
              <a:latin typeface="Calibri Light" panose="020F0302020204030204" pitchFamily="34" charset="0"/>
              <a:cs typeface="Calibri Light" panose="020F0302020204030204" pitchFamily="34" charset="0"/>
            </a:endParaRPr>
          </a:p>
          <a:p>
            <a:r>
              <a:rPr lang="en-GB" sz="1600" b="1" dirty="0">
                <a:latin typeface="Calibri Light" panose="020F0302020204030204" pitchFamily="34" charset="0"/>
                <a:cs typeface="Calibri Light" panose="020F0302020204030204" pitchFamily="34" charset="0"/>
              </a:rPr>
              <a:t>Objective</a:t>
            </a:r>
            <a:r>
              <a:rPr lang="en-GB" sz="1600" dirty="0">
                <a:latin typeface="Calibri Light" panose="020F0302020204030204" pitchFamily="34" charset="0"/>
                <a:cs typeface="Calibri Light" panose="020F0302020204030204" pitchFamily="34" charset="0"/>
              </a:rPr>
              <a:t>: Get media coverage and backlinks from high-authority news outlets</a:t>
            </a:r>
            <a:r>
              <a:rPr lang="en-GB" sz="1600" dirty="0" smtClean="0">
                <a:latin typeface="Calibri Light" panose="020F0302020204030204" pitchFamily="34" charset="0"/>
                <a:cs typeface="Calibri Light" panose="020F0302020204030204" pitchFamily="34" charset="0"/>
              </a:rPr>
              <a:t>.</a:t>
            </a:r>
          </a:p>
          <a:p>
            <a:endParaRPr lang="en-GB" sz="1600" dirty="0">
              <a:latin typeface="Calibri Light" panose="020F0302020204030204" pitchFamily="34" charset="0"/>
              <a:cs typeface="Calibri Light" panose="020F0302020204030204" pitchFamily="34" charset="0"/>
            </a:endParaRPr>
          </a:p>
          <a:p>
            <a:r>
              <a:rPr lang="en-GB" sz="1600" b="1" dirty="0">
                <a:latin typeface="Calibri Light" panose="020F0302020204030204" pitchFamily="34" charset="0"/>
                <a:cs typeface="Calibri Light" panose="020F0302020204030204" pitchFamily="34" charset="0"/>
              </a:rPr>
              <a:t>Tactics</a:t>
            </a:r>
            <a:r>
              <a:rPr lang="en-GB" sz="1600" dirty="0">
                <a:latin typeface="Calibri Light" panose="020F0302020204030204" pitchFamily="34" charset="0"/>
                <a:cs typeface="Calibri Light" panose="020F0302020204030204" pitchFamily="34" charset="0"/>
              </a:rPr>
              <a:t>:</a:t>
            </a:r>
          </a:p>
          <a:p>
            <a:pPr lvl="1"/>
            <a:r>
              <a:rPr lang="en-GB" sz="1600" dirty="0">
                <a:latin typeface="Calibri Light" panose="020F0302020204030204" pitchFamily="34" charset="0"/>
                <a:cs typeface="Calibri Light" panose="020F0302020204030204" pitchFamily="34" charset="0"/>
              </a:rPr>
              <a:t>Publish press releases on platforms like </a:t>
            </a:r>
            <a:r>
              <a:rPr lang="en-GB" sz="1600" b="1" dirty="0">
                <a:latin typeface="Calibri Light" panose="020F0302020204030204" pitchFamily="34" charset="0"/>
                <a:cs typeface="Calibri Light" panose="020F0302020204030204" pitchFamily="34" charset="0"/>
              </a:rPr>
              <a:t>PR Newswire</a:t>
            </a:r>
            <a:r>
              <a:rPr lang="en-GB" sz="1600" dirty="0">
                <a:latin typeface="Calibri Light" panose="020F0302020204030204" pitchFamily="34" charset="0"/>
                <a:cs typeface="Calibri Light" panose="020F0302020204030204" pitchFamily="34" charset="0"/>
              </a:rPr>
              <a:t>, </a:t>
            </a:r>
            <a:r>
              <a:rPr lang="en-GB" sz="1600" b="1" dirty="0">
                <a:latin typeface="Calibri Light" panose="020F0302020204030204" pitchFamily="34" charset="0"/>
                <a:cs typeface="Calibri Light" panose="020F0302020204030204" pitchFamily="34" charset="0"/>
              </a:rPr>
              <a:t>Business Wire</a:t>
            </a:r>
            <a:r>
              <a:rPr lang="en-GB" sz="1600" dirty="0">
                <a:latin typeface="Calibri Light" panose="020F0302020204030204" pitchFamily="34" charset="0"/>
                <a:cs typeface="Calibri Light" panose="020F0302020204030204" pitchFamily="34" charset="0"/>
              </a:rPr>
              <a:t>, and </a:t>
            </a:r>
            <a:r>
              <a:rPr lang="en-GB" sz="1600" b="1" dirty="0" err="1">
                <a:latin typeface="Calibri Light" panose="020F0302020204030204" pitchFamily="34" charset="0"/>
                <a:cs typeface="Calibri Light" panose="020F0302020204030204" pitchFamily="34" charset="0"/>
              </a:rPr>
              <a:t>GlobeNewswire</a:t>
            </a:r>
            <a:r>
              <a:rPr lang="en-GB" sz="1600" dirty="0">
                <a:latin typeface="Calibri Light" panose="020F0302020204030204" pitchFamily="34" charset="0"/>
                <a:cs typeface="Calibri Light" panose="020F0302020204030204" pitchFamily="34" charset="0"/>
              </a:rPr>
              <a:t> for major product launches, trade solutions, or government partnerships.</a:t>
            </a:r>
          </a:p>
          <a:p>
            <a:pPr lvl="1"/>
            <a:r>
              <a:rPr lang="en-GB" sz="1600" dirty="0">
                <a:latin typeface="Calibri Light" panose="020F0302020204030204" pitchFamily="34" charset="0"/>
                <a:cs typeface="Calibri Light" panose="020F0302020204030204" pitchFamily="34" charset="0"/>
              </a:rPr>
              <a:t>Pitch stories to tech and trade-related publications like </a:t>
            </a:r>
            <a:r>
              <a:rPr lang="en-GB" sz="1600" b="1" dirty="0">
                <a:latin typeface="Calibri Light" panose="020F0302020204030204" pitchFamily="34" charset="0"/>
                <a:cs typeface="Calibri Light" panose="020F0302020204030204" pitchFamily="34" charset="0"/>
              </a:rPr>
              <a:t>TechCrunch</a:t>
            </a:r>
            <a:r>
              <a:rPr lang="en-GB" sz="1600" dirty="0">
                <a:latin typeface="Calibri Light" panose="020F0302020204030204" pitchFamily="34" charset="0"/>
                <a:cs typeface="Calibri Light" panose="020F0302020204030204" pitchFamily="34" charset="0"/>
              </a:rPr>
              <a:t>, </a:t>
            </a:r>
            <a:r>
              <a:rPr lang="en-GB" sz="1600" b="1" dirty="0" err="1">
                <a:latin typeface="Calibri Light" panose="020F0302020204030204" pitchFamily="34" charset="0"/>
                <a:cs typeface="Calibri Light" panose="020F0302020204030204" pitchFamily="34" charset="0"/>
              </a:rPr>
              <a:t>VentureBeat</a:t>
            </a:r>
            <a:r>
              <a:rPr lang="en-GB" sz="1600" dirty="0">
                <a:latin typeface="Calibri Light" panose="020F0302020204030204" pitchFamily="34" charset="0"/>
                <a:cs typeface="Calibri Light" panose="020F0302020204030204" pitchFamily="34" charset="0"/>
              </a:rPr>
              <a:t>, and </a:t>
            </a:r>
            <a:r>
              <a:rPr lang="en-GB" sz="1600" b="1" dirty="0">
                <a:latin typeface="Calibri Light" panose="020F0302020204030204" pitchFamily="34" charset="0"/>
                <a:cs typeface="Calibri Light" panose="020F0302020204030204" pitchFamily="34" charset="0"/>
              </a:rPr>
              <a:t>Global Trade Magazine</a:t>
            </a:r>
            <a:r>
              <a:rPr lang="en-GB" sz="1600" dirty="0">
                <a:latin typeface="Calibri Light" panose="020F0302020204030204" pitchFamily="34" charset="0"/>
                <a:cs typeface="Calibri Light" panose="020F0302020204030204" pitchFamily="34" charset="0"/>
              </a:rPr>
              <a:t>.</a:t>
            </a:r>
          </a:p>
          <a:p>
            <a:pPr lvl="1"/>
            <a:r>
              <a:rPr lang="en-GB" sz="1600" dirty="0">
                <a:latin typeface="Calibri Light" panose="020F0302020204030204" pitchFamily="34" charset="0"/>
                <a:cs typeface="Calibri Light" panose="020F0302020204030204" pitchFamily="34" charset="0"/>
              </a:rPr>
              <a:t>Highlight collaborations with government bodies and port authorities to get coverage on government-related platforms or portals like </a:t>
            </a:r>
            <a:r>
              <a:rPr lang="en-GB" sz="1600" b="1" dirty="0" err="1">
                <a:latin typeface="Calibri Light" panose="020F0302020204030204" pitchFamily="34" charset="0"/>
                <a:cs typeface="Calibri Light" panose="020F0302020204030204" pitchFamily="34" charset="0"/>
              </a:rPr>
              <a:t>GovInsider</a:t>
            </a:r>
            <a:r>
              <a:rPr lang="en-GB" sz="1600" dirty="0">
                <a:latin typeface="Calibri Light" panose="020F0302020204030204" pitchFamily="34" charset="0"/>
                <a:cs typeface="Calibri Light" panose="020F0302020204030204" pitchFamily="34" charset="0"/>
              </a:rPr>
              <a:t> or </a:t>
            </a:r>
            <a:r>
              <a:rPr lang="en-GB" sz="1600" b="1" dirty="0" err="1">
                <a:latin typeface="Calibri Light" panose="020F0302020204030204" pitchFamily="34" charset="0"/>
                <a:cs typeface="Calibri Light" panose="020F0302020204030204" pitchFamily="34" charset="0"/>
              </a:rPr>
              <a:t>GovTech</a:t>
            </a:r>
            <a:r>
              <a:rPr lang="en-GB" sz="1600" dirty="0">
                <a:latin typeface="Calibri Light" panose="020F0302020204030204" pitchFamily="34" charset="0"/>
                <a:cs typeface="Calibri Light" panose="020F0302020204030204" pitchFamily="34" charset="0"/>
              </a:rPr>
              <a:t>.</a:t>
            </a:r>
          </a:p>
          <a:p>
            <a:endParaRPr lang="en-IN" sz="1600" b="1" u="sng" dirty="0">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105534262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hidden="1">
            <a:extLst>
              <a:ext uri="{FF2B5EF4-FFF2-40B4-BE49-F238E27FC236}">
                <a16:creationId xmlns:a16="http://schemas.microsoft.com/office/drawing/2014/main" id="{2AC0C949-7A02-4C95-8017-D82E7E71C4F7}"/>
              </a:ext>
            </a:extLst>
          </p:cNvPr>
          <p:cNvSpPr>
            <a:spLocks noGrp="1"/>
          </p:cNvSpPr>
          <p:nvPr>
            <p:ph type="title" idx="4294967295"/>
          </p:nvPr>
        </p:nvSpPr>
        <p:spPr>
          <a:xfrm>
            <a:off x="0" y="365125"/>
            <a:ext cx="10515600" cy="1325563"/>
          </a:xfrm>
        </p:spPr>
        <p:txBody>
          <a:bodyPr/>
          <a:lstStyle/>
          <a:p>
            <a:r>
              <a:rPr lang="en-US" dirty="0"/>
              <a:t>Project analysis slide 5</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81500" y="328999"/>
            <a:ext cx="11734800" cy="3877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smtClean="0">
                <a:solidFill>
                  <a:schemeClr val="tx1">
                    <a:lumMod val="75000"/>
                    <a:lumOff val="25000"/>
                  </a:schemeClr>
                </a:solidFill>
              </a:rPr>
              <a:t>Off-Page SEO</a:t>
            </a: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150161" y="702469"/>
            <a:ext cx="11673123" cy="5016758"/>
          </a:xfrm>
          <a:prstGeom prst="rect">
            <a:avLst/>
          </a:prstGeom>
          <a:noFill/>
        </p:spPr>
        <p:txBody>
          <a:bodyPr wrap="square" rtlCol="0">
            <a:spAutoFit/>
          </a:bodyPr>
          <a:lstStyle/>
          <a:p>
            <a:r>
              <a:rPr lang="en-GB" sz="1600" b="1" dirty="0">
                <a:latin typeface="Calibri Light" panose="020F0302020204030204" pitchFamily="34" charset="0"/>
                <a:cs typeface="Calibri Light" panose="020F0302020204030204" pitchFamily="34" charset="0"/>
              </a:rPr>
              <a:t>d. Niche Business </a:t>
            </a:r>
            <a:r>
              <a:rPr lang="en-GB" sz="1600" b="1" dirty="0" smtClean="0">
                <a:latin typeface="Calibri Light" panose="020F0302020204030204" pitchFamily="34" charset="0"/>
                <a:cs typeface="Calibri Light" panose="020F0302020204030204" pitchFamily="34" charset="0"/>
              </a:rPr>
              <a:t>Directories</a:t>
            </a:r>
          </a:p>
          <a:p>
            <a:endParaRPr lang="en-GB" sz="1600" b="1" dirty="0">
              <a:latin typeface="Calibri Light" panose="020F0302020204030204" pitchFamily="34" charset="0"/>
              <a:cs typeface="Calibri Light" panose="020F0302020204030204" pitchFamily="34" charset="0"/>
            </a:endParaRPr>
          </a:p>
          <a:p>
            <a:r>
              <a:rPr lang="en-GB" sz="1600" b="1" dirty="0">
                <a:latin typeface="Calibri Light" panose="020F0302020204030204" pitchFamily="34" charset="0"/>
                <a:cs typeface="Calibri Light" panose="020F0302020204030204" pitchFamily="34" charset="0"/>
              </a:rPr>
              <a:t>Objective</a:t>
            </a:r>
            <a:r>
              <a:rPr lang="en-GB" sz="1600" dirty="0">
                <a:latin typeface="Calibri Light" panose="020F0302020204030204" pitchFamily="34" charset="0"/>
                <a:cs typeface="Calibri Light" panose="020F0302020204030204" pitchFamily="34" charset="0"/>
              </a:rPr>
              <a:t>: List </a:t>
            </a:r>
            <a:r>
              <a:rPr lang="en-GB" sz="1600" dirty="0" err="1">
                <a:latin typeface="Calibri Light" panose="020F0302020204030204" pitchFamily="34" charset="0"/>
                <a:cs typeface="Calibri Light" panose="020F0302020204030204" pitchFamily="34" charset="0"/>
              </a:rPr>
              <a:t>CrimsonLogic</a:t>
            </a:r>
            <a:r>
              <a:rPr lang="en-GB" sz="1600" dirty="0">
                <a:latin typeface="Calibri Light" panose="020F0302020204030204" pitchFamily="34" charset="0"/>
                <a:cs typeface="Calibri Light" panose="020F0302020204030204" pitchFamily="34" charset="0"/>
              </a:rPr>
              <a:t> on reputable niche directories to increase backlinks and brand visibility</a:t>
            </a:r>
            <a:r>
              <a:rPr lang="en-GB" sz="1600" dirty="0" smtClean="0">
                <a:latin typeface="Calibri Light" panose="020F0302020204030204" pitchFamily="34" charset="0"/>
                <a:cs typeface="Calibri Light" panose="020F0302020204030204" pitchFamily="34" charset="0"/>
              </a:rPr>
              <a:t>.</a:t>
            </a:r>
          </a:p>
          <a:p>
            <a:endParaRPr lang="en-GB" sz="1600" dirty="0">
              <a:latin typeface="Calibri Light" panose="020F0302020204030204" pitchFamily="34" charset="0"/>
              <a:cs typeface="Calibri Light" panose="020F0302020204030204" pitchFamily="34" charset="0"/>
            </a:endParaRPr>
          </a:p>
          <a:p>
            <a:r>
              <a:rPr lang="en-GB" sz="1600" b="1" dirty="0">
                <a:latin typeface="Calibri Light" panose="020F0302020204030204" pitchFamily="34" charset="0"/>
                <a:cs typeface="Calibri Light" panose="020F0302020204030204" pitchFamily="34" charset="0"/>
              </a:rPr>
              <a:t>Target Directories</a:t>
            </a:r>
            <a:r>
              <a:rPr lang="en-GB" sz="1600" dirty="0" smtClean="0">
                <a:latin typeface="Calibri Light" panose="020F0302020204030204" pitchFamily="34" charset="0"/>
                <a:cs typeface="Calibri Light" panose="020F0302020204030204" pitchFamily="34" charset="0"/>
              </a:rPr>
              <a:t>:</a:t>
            </a:r>
          </a:p>
          <a:p>
            <a:endParaRPr lang="en-GB" sz="1600" dirty="0">
              <a:latin typeface="Calibri Light" panose="020F0302020204030204" pitchFamily="34" charset="0"/>
              <a:cs typeface="Calibri Light" panose="020F0302020204030204" pitchFamily="34" charset="0"/>
            </a:endParaRPr>
          </a:p>
          <a:p>
            <a:pPr lvl="1"/>
            <a:r>
              <a:rPr lang="en-GB" sz="1600" b="1" dirty="0">
                <a:latin typeface="Calibri Light" panose="020F0302020204030204" pitchFamily="34" charset="0"/>
                <a:cs typeface="Calibri Light" panose="020F0302020204030204" pitchFamily="34" charset="0"/>
              </a:rPr>
              <a:t>Clutch.co</a:t>
            </a:r>
            <a:r>
              <a:rPr lang="en-GB" sz="1600" dirty="0">
                <a:latin typeface="Calibri Light" panose="020F0302020204030204" pitchFamily="34" charset="0"/>
                <a:cs typeface="Calibri Light" panose="020F0302020204030204" pitchFamily="34" charset="0"/>
              </a:rPr>
              <a:t> (Technology providers)</a:t>
            </a:r>
          </a:p>
          <a:p>
            <a:pPr lvl="1"/>
            <a:r>
              <a:rPr lang="en-GB" sz="1600" b="1" dirty="0">
                <a:latin typeface="Calibri Light" panose="020F0302020204030204" pitchFamily="34" charset="0"/>
                <a:cs typeface="Calibri Light" panose="020F0302020204030204" pitchFamily="34" charset="0"/>
              </a:rPr>
              <a:t>G2</a:t>
            </a:r>
            <a:r>
              <a:rPr lang="en-GB" sz="1600" dirty="0">
                <a:latin typeface="Calibri Light" panose="020F0302020204030204" pitchFamily="34" charset="0"/>
                <a:cs typeface="Calibri Light" panose="020F0302020204030204" pitchFamily="34" charset="0"/>
              </a:rPr>
              <a:t> (Software solutions)</a:t>
            </a:r>
          </a:p>
          <a:p>
            <a:pPr lvl="1"/>
            <a:r>
              <a:rPr lang="en-GB" sz="1600" b="1" dirty="0" err="1">
                <a:latin typeface="Calibri Light" panose="020F0302020204030204" pitchFamily="34" charset="0"/>
                <a:cs typeface="Calibri Light" panose="020F0302020204030204" pitchFamily="34" charset="0"/>
              </a:rPr>
              <a:t>GoodFirms</a:t>
            </a:r>
            <a:r>
              <a:rPr lang="en-GB" sz="1600" dirty="0">
                <a:latin typeface="Calibri Light" panose="020F0302020204030204" pitchFamily="34" charset="0"/>
                <a:cs typeface="Calibri Light" panose="020F0302020204030204" pitchFamily="34" charset="0"/>
              </a:rPr>
              <a:t> (Business services)</a:t>
            </a:r>
          </a:p>
          <a:p>
            <a:pPr lvl="1"/>
            <a:r>
              <a:rPr lang="en-GB" sz="1600" b="1" dirty="0" err="1">
                <a:latin typeface="Calibri Light" panose="020F0302020204030204" pitchFamily="34" charset="0"/>
                <a:cs typeface="Calibri Light" panose="020F0302020204030204" pitchFamily="34" charset="0"/>
              </a:rPr>
              <a:t>Crunchbase</a:t>
            </a:r>
            <a:r>
              <a:rPr lang="en-GB" sz="1600" dirty="0">
                <a:latin typeface="Calibri Light" panose="020F0302020204030204" pitchFamily="34" charset="0"/>
                <a:cs typeface="Calibri Light" panose="020F0302020204030204" pitchFamily="34" charset="0"/>
              </a:rPr>
              <a:t> (Company profile)</a:t>
            </a:r>
          </a:p>
          <a:p>
            <a:pPr lvl="1"/>
            <a:r>
              <a:rPr lang="en-GB" sz="1600" b="1" dirty="0">
                <a:latin typeface="Calibri Light" panose="020F0302020204030204" pitchFamily="34" charset="0"/>
                <a:cs typeface="Calibri Light" panose="020F0302020204030204" pitchFamily="34" charset="0"/>
              </a:rPr>
              <a:t>Trade facilitation organizations</a:t>
            </a:r>
            <a:r>
              <a:rPr lang="en-GB" sz="1600" dirty="0">
                <a:latin typeface="Calibri Light" panose="020F0302020204030204" pitchFamily="34" charset="0"/>
                <a:cs typeface="Calibri Light" panose="020F0302020204030204" pitchFamily="34" charset="0"/>
              </a:rPr>
              <a:t>: Directories and portals associated with trade and customs organizations globally</a:t>
            </a:r>
            <a:r>
              <a:rPr lang="en-GB" sz="1600" dirty="0" smtClean="0">
                <a:latin typeface="Calibri Light" panose="020F0302020204030204" pitchFamily="34" charset="0"/>
                <a:cs typeface="Calibri Light" panose="020F0302020204030204" pitchFamily="34" charset="0"/>
              </a:rPr>
              <a:t>.</a:t>
            </a:r>
          </a:p>
          <a:p>
            <a:pPr lvl="1"/>
            <a:endParaRPr lang="en-GB" sz="1600" dirty="0">
              <a:latin typeface="Calibri Light" panose="020F0302020204030204" pitchFamily="34" charset="0"/>
              <a:cs typeface="Calibri Light" panose="020F0302020204030204" pitchFamily="34" charset="0"/>
            </a:endParaRPr>
          </a:p>
          <a:p>
            <a:r>
              <a:rPr lang="en-GB" sz="1600" b="1" dirty="0">
                <a:latin typeface="Calibri Light" panose="020F0302020204030204" pitchFamily="34" charset="0"/>
                <a:cs typeface="Calibri Light" panose="020F0302020204030204" pitchFamily="34" charset="0"/>
              </a:rPr>
              <a:t>e. Broken Link </a:t>
            </a:r>
            <a:r>
              <a:rPr lang="en-GB" sz="1600" b="1" dirty="0" smtClean="0">
                <a:latin typeface="Calibri Light" panose="020F0302020204030204" pitchFamily="34" charset="0"/>
                <a:cs typeface="Calibri Light" panose="020F0302020204030204" pitchFamily="34" charset="0"/>
              </a:rPr>
              <a:t>Building</a:t>
            </a:r>
          </a:p>
          <a:p>
            <a:endParaRPr lang="en-GB" sz="1600" b="1" dirty="0">
              <a:latin typeface="Calibri Light" panose="020F0302020204030204" pitchFamily="34" charset="0"/>
              <a:cs typeface="Calibri Light" panose="020F0302020204030204" pitchFamily="34" charset="0"/>
            </a:endParaRPr>
          </a:p>
          <a:p>
            <a:r>
              <a:rPr lang="en-GB" sz="1600" b="1" dirty="0">
                <a:latin typeface="Calibri Light" panose="020F0302020204030204" pitchFamily="34" charset="0"/>
                <a:cs typeface="Calibri Light" panose="020F0302020204030204" pitchFamily="34" charset="0"/>
              </a:rPr>
              <a:t>Objective</a:t>
            </a:r>
            <a:r>
              <a:rPr lang="en-GB" sz="1600" dirty="0">
                <a:latin typeface="Calibri Light" panose="020F0302020204030204" pitchFamily="34" charset="0"/>
                <a:cs typeface="Calibri Light" panose="020F0302020204030204" pitchFamily="34" charset="0"/>
              </a:rPr>
              <a:t>: Identify broken links on industry-relevant websites and offer </a:t>
            </a:r>
            <a:r>
              <a:rPr lang="en-GB" sz="1600" dirty="0" err="1">
                <a:latin typeface="Calibri Light" panose="020F0302020204030204" pitchFamily="34" charset="0"/>
                <a:cs typeface="Calibri Light" panose="020F0302020204030204" pitchFamily="34" charset="0"/>
              </a:rPr>
              <a:t>CrimsonLogic</a:t>
            </a:r>
            <a:r>
              <a:rPr lang="en-GB" sz="1600" dirty="0">
                <a:latin typeface="Calibri Light" panose="020F0302020204030204" pitchFamily="34" charset="0"/>
                <a:cs typeface="Calibri Light" panose="020F0302020204030204" pitchFamily="34" charset="0"/>
              </a:rPr>
              <a:t> content as a replacement</a:t>
            </a:r>
            <a:r>
              <a:rPr lang="en-GB" sz="1600" dirty="0" smtClean="0">
                <a:latin typeface="Calibri Light" panose="020F0302020204030204" pitchFamily="34" charset="0"/>
                <a:cs typeface="Calibri Light" panose="020F0302020204030204" pitchFamily="34" charset="0"/>
              </a:rPr>
              <a:t>.</a:t>
            </a:r>
          </a:p>
          <a:p>
            <a:endParaRPr lang="en-GB" sz="1600" dirty="0">
              <a:latin typeface="Calibri Light" panose="020F0302020204030204" pitchFamily="34" charset="0"/>
              <a:cs typeface="Calibri Light" panose="020F0302020204030204" pitchFamily="34" charset="0"/>
            </a:endParaRPr>
          </a:p>
          <a:p>
            <a:r>
              <a:rPr lang="en-GB" sz="1600" b="1" dirty="0">
                <a:latin typeface="Calibri Light" panose="020F0302020204030204" pitchFamily="34" charset="0"/>
                <a:cs typeface="Calibri Light" panose="020F0302020204030204" pitchFamily="34" charset="0"/>
              </a:rPr>
              <a:t>Tactics</a:t>
            </a:r>
            <a:r>
              <a:rPr lang="en-GB" sz="1600" dirty="0">
                <a:latin typeface="Calibri Light" panose="020F0302020204030204" pitchFamily="34" charset="0"/>
                <a:cs typeface="Calibri Light" panose="020F0302020204030204" pitchFamily="34" charset="0"/>
              </a:rPr>
              <a:t>:</a:t>
            </a:r>
          </a:p>
          <a:p>
            <a:pPr lvl="1"/>
            <a:r>
              <a:rPr lang="en-GB" sz="1600" dirty="0">
                <a:latin typeface="Calibri Light" panose="020F0302020204030204" pitchFamily="34" charset="0"/>
                <a:cs typeface="Calibri Light" panose="020F0302020204030204" pitchFamily="34" charset="0"/>
              </a:rPr>
              <a:t>Use tools like </a:t>
            </a:r>
            <a:r>
              <a:rPr lang="en-GB" sz="1600" dirty="0" err="1">
                <a:latin typeface="Calibri Light" panose="020F0302020204030204" pitchFamily="34" charset="0"/>
                <a:cs typeface="Calibri Light" panose="020F0302020204030204" pitchFamily="34" charset="0"/>
              </a:rPr>
              <a:t>Ahrefs</a:t>
            </a:r>
            <a:r>
              <a:rPr lang="en-GB" sz="1600" dirty="0">
                <a:latin typeface="Calibri Light" panose="020F0302020204030204" pitchFamily="34" charset="0"/>
                <a:cs typeface="Calibri Light" panose="020F0302020204030204" pitchFamily="34" charset="0"/>
              </a:rPr>
              <a:t> or SEMrush to find broken links on competitor sites or industry blogs.</a:t>
            </a:r>
          </a:p>
          <a:p>
            <a:pPr lvl="1"/>
            <a:r>
              <a:rPr lang="en-GB" sz="1600" dirty="0">
                <a:latin typeface="Calibri Light" panose="020F0302020204030204" pitchFamily="34" charset="0"/>
                <a:cs typeface="Calibri Light" panose="020F0302020204030204" pitchFamily="34" charset="0"/>
              </a:rPr>
              <a:t>Reach out to website owners offering updated, high-quality </a:t>
            </a:r>
            <a:r>
              <a:rPr lang="en-GB" sz="1600" dirty="0" err="1">
                <a:latin typeface="Calibri Light" panose="020F0302020204030204" pitchFamily="34" charset="0"/>
                <a:cs typeface="Calibri Light" panose="020F0302020204030204" pitchFamily="34" charset="0"/>
              </a:rPr>
              <a:t>CrimsonLogic</a:t>
            </a:r>
            <a:r>
              <a:rPr lang="en-GB" sz="1600" dirty="0">
                <a:latin typeface="Calibri Light" panose="020F0302020204030204" pitchFamily="34" charset="0"/>
                <a:cs typeface="Calibri Light" panose="020F0302020204030204" pitchFamily="34" charset="0"/>
              </a:rPr>
              <a:t> content that they can link to instead.</a:t>
            </a:r>
          </a:p>
          <a:p>
            <a:endParaRPr lang="en-IN" sz="1600" b="1" u="sng" dirty="0">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189256874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hidden="1">
            <a:extLst>
              <a:ext uri="{FF2B5EF4-FFF2-40B4-BE49-F238E27FC236}">
                <a16:creationId xmlns:a16="http://schemas.microsoft.com/office/drawing/2014/main" id="{2AC0C949-7A02-4C95-8017-D82E7E71C4F7}"/>
              </a:ext>
            </a:extLst>
          </p:cNvPr>
          <p:cNvSpPr>
            <a:spLocks noGrp="1"/>
          </p:cNvSpPr>
          <p:nvPr>
            <p:ph type="title" idx="4294967295"/>
          </p:nvPr>
        </p:nvSpPr>
        <p:spPr>
          <a:xfrm>
            <a:off x="0" y="365125"/>
            <a:ext cx="10515600" cy="1325563"/>
          </a:xfrm>
        </p:spPr>
        <p:txBody>
          <a:bodyPr/>
          <a:lstStyle/>
          <a:p>
            <a:r>
              <a:rPr lang="en-US" dirty="0"/>
              <a:t>Project analysis slide 5</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81500" y="328999"/>
            <a:ext cx="11734800" cy="3877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smtClean="0">
                <a:solidFill>
                  <a:schemeClr val="tx1">
                    <a:lumMod val="75000"/>
                    <a:lumOff val="25000"/>
                  </a:schemeClr>
                </a:solidFill>
              </a:rPr>
              <a:t>Off-Page SEO</a:t>
            </a: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150161" y="702469"/>
            <a:ext cx="11673123" cy="6340197"/>
          </a:xfrm>
          <a:prstGeom prst="rect">
            <a:avLst/>
          </a:prstGeom>
          <a:noFill/>
        </p:spPr>
        <p:txBody>
          <a:bodyPr wrap="square" rtlCol="0">
            <a:spAutoFit/>
          </a:bodyPr>
          <a:lstStyle/>
          <a:p>
            <a:r>
              <a:rPr lang="en-GB" sz="1400" b="1" dirty="0">
                <a:latin typeface="Calibri Light" panose="020F0302020204030204" pitchFamily="34" charset="0"/>
                <a:cs typeface="Calibri Light" panose="020F0302020204030204" pitchFamily="34" charset="0"/>
              </a:rPr>
              <a:t>2. Social Media Engagement</a:t>
            </a:r>
          </a:p>
          <a:p>
            <a:r>
              <a:rPr lang="en-GB" sz="1400" dirty="0">
                <a:latin typeface="Calibri Light" panose="020F0302020204030204" pitchFamily="34" charset="0"/>
                <a:cs typeface="Calibri Light" panose="020F0302020204030204" pitchFamily="34" charset="0"/>
              </a:rPr>
              <a:t>While social signals don’t directly impact SEO rankings, social media engagement can drive traffic, build authority, and increase link-building opportunities</a:t>
            </a:r>
            <a:r>
              <a:rPr lang="en-GB" sz="1400" dirty="0" smtClean="0">
                <a:latin typeface="Calibri Light" panose="020F0302020204030204" pitchFamily="34" charset="0"/>
                <a:cs typeface="Calibri Light" panose="020F0302020204030204" pitchFamily="34" charset="0"/>
              </a:rPr>
              <a:t>.</a:t>
            </a:r>
          </a:p>
          <a:p>
            <a:endParaRPr lang="en-GB" sz="1400" dirty="0">
              <a:latin typeface="Calibri Light" panose="020F0302020204030204" pitchFamily="34" charset="0"/>
              <a:cs typeface="Calibri Light" panose="020F0302020204030204" pitchFamily="34" charset="0"/>
            </a:endParaRPr>
          </a:p>
          <a:p>
            <a:pPr marL="342900" indent="-342900">
              <a:buAutoNum type="alphaLcPeriod"/>
            </a:pPr>
            <a:r>
              <a:rPr lang="en-GB" sz="1400" b="1" dirty="0" smtClean="0">
                <a:latin typeface="Calibri Light" panose="020F0302020204030204" pitchFamily="34" charset="0"/>
                <a:cs typeface="Calibri Light" panose="020F0302020204030204" pitchFamily="34" charset="0"/>
              </a:rPr>
              <a:t>LinkedIn </a:t>
            </a:r>
            <a:r>
              <a:rPr lang="en-GB" sz="1400" b="1" dirty="0">
                <a:latin typeface="Calibri Light" panose="020F0302020204030204" pitchFamily="34" charset="0"/>
                <a:cs typeface="Calibri Light" panose="020F0302020204030204" pitchFamily="34" charset="0"/>
              </a:rPr>
              <a:t>Thought </a:t>
            </a:r>
            <a:r>
              <a:rPr lang="en-GB" sz="1400" b="1" dirty="0" smtClean="0">
                <a:latin typeface="Calibri Light" panose="020F0302020204030204" pitchFamily="34" charset="0"/>
                <a:cs typeface="Calibri Light" panose="020F0302020204030204" pitchFamily="34" charset="0"/>
              </a:rPr>
              <a:t>Leadership</a:t>
            </a:r>
          </a:p>
          <a:p>
            <a:pPr marL="342900" indent="-342900">
              <a:buAutoNum type="alphaLcPeriod"/>
            </a:pPr>
            <a:endParaRPr lang="en-GB" sz="1400" b="1" dirty="0">
              <a:latin typeface="Calibri Light" panose="020F0302020204030204" pitchFamily="34" charset="0"/>
              <a:cs typeface="Calibri Light" panose="020F0302020204030204" pitchFamily="34" charset="0"/>
            </a:endParaRPr>
          </a:p>
          <a:p>
            <a:r>
              <a:rPr lang="en-GB" sz="1400" b="1" dirty="0">
                <a:latin typeface="Calibri Light" panose="020F0302020204030204" pitchFamily="34" charset="0"/>
                <a:cs typeface="Calibri Light" panose="020F0302020204030204" pitchFamily="34" charset="0"/>
              </a:rPr>
              <a:t>Objective</a:t>
            </a:r>
            <a:r>
              <a:rPr lang="en-GB" sz="1400" dirty="0">
                <a:latin typeface="Calibri Light" panose="020F0302020204030204" pitchFamily="34" charset="0"/>
                <a:cs typeface="Calibri Light" panose="020F0302020204030204" pitchFamily="34" charset="0"/>
              </a:rPr>
              <a:t>: Build credibility and network with potential clients, partners, and thought leaders on LinkedIn</a:t>
            </a:r>
            <a:r>
              <a:rPr lang="en-GB" sz="1400" dirty="0" smtClean="0">
                <a:latin typeface="Calibri Light" panose="020F0302020204030204" pitchFamily="34" charset="0"/>
                <a:cs typeface="Calibri Light" panose="020F0302020204030204" pitchFamily="34" charset="0"/>
              </a:rPr>
              <a:t>.</a:t>
            </a:r>
          </a:p>
          <a:p>
            <a:endParaRPr lang="en-GB" sz="1400" dirty="0">
              <a:latin typeface="Calibri Light" panose="020F0302020204030204" pitchFamily="34" charset="0"/>
              <a:cs typeface="Calibri Light" panose="020F0302020204030204" pitchFamily="34" charset="0"/>
            </a:endParaRPr>
          </a:p>
          <a:p>
            <a:r>
              <a:rPr lang="en-GB" sz="1400" b="1" dirty="0">
                <a:latin typeface="Calibri Light" panose="020F0302020204030204" pitchFamily="34" charset="0"/>
                <a:cs typeface="Calibri Light" panose="020F0302020204030204" pitchFamily="34" charset="0"/>
              </a:rPr>
              <a:t>Tactics</a:t>
            </a:r>
            <a:r>
              <a:rPr lang="en-GB" sz="1400" dirty="0">
                <a:latin typeface="Calibri Light" panose="020F0302020204030204" pitchFamily="34" charset="0"/>
                <a:cs typeface="Calibri Light" panose="020F0302020204030204" pitchFamily="34" charset="0"/>
              </a:rPr>
              <a:t>:</a:t>
            </a:r>
          </a:p>
          <a:p>
            <a:pPr lvl="1"/>
            <a:r>
              <a:rPr lang="en-GB" sz="1400" dirty="0">
                <a:latin typeface="Calibri Light" panose="020F0302020204030204" pitchFamily="34" charset="0"/>
                <a:cs typeface="Calibri Light" panose="020F0302020204030204" pitchFamily="34" charset="0"/>
              </a:rPr>
              <a:t>Post regular updates on </a:t>
            </a:r>
            <a:r>
              <a:rPr lang="en-GB" sz="1400" b="1" dirty="0">
                <a:latin typeface="Calibri Light" panose="020F0302020204030204" pitchFamily="34" charset="0"/>
                <a:cs typeface="Calibri Light" panose="020F0302020204030204" pitchFamily="34" charset="0"/>
              </a:rPr>
              <a:t>global trade innovations</a:t>
            </a:r>
            <a:r>
              <a:rPr lang="en-GB" sz="1400" dirty="0">
                <a:latin typeface="Calibri Light" panose="020F0302020204030204" pitchFamily="34" charset="0"/>
                <a:cs typeface="Calibri Light" panose="020F0302020204030204" pitchFamily="34" charset="0"/>
              </a:rPr>
              <a:t>, </a:t>
            </a:r>
            <a:r>
              <a:rPr lang="en-GB" sz="1400" b="1" dirty="0" err="1">
                <a:latin typeface="Calibri Light" panose="020F0302020204030204" pitchFamily="34" charset="0"/>
                <a:cs typeface="Calibri Light" panose="020F0302020204030204" pitchFamily="34" charset="0"/>
              </a:rPr>
              <a:t>eGovernment</a:t>
            </a:r>
            <a:r>
              <a:rPr lang="en-GB" sz="1400" b="1" dirty="0">
                <a:latin typeface="Calibri Light" panose="020F0302020204030204" pitchFamily="34" charset="0"/>
                <a:cs typeface="Calibri Light" panose="020F0302020204030204" pitchFamily="34" charset="0"/>
              </a:rPr>
              <a:t> solutions</a:t>
            </a:r>
            <a:r>
              <a:rPr lang="en-GB" sz="1400" dirty="0">
                <a:latin typeface="Calibri Light" panose="020F0302020204030204" pitchFamily="34" charset="0"/>
                <a:cs typeface="Calibri Light" panose="020F0302020204030204" pitchFamily="34" charset="0"/>
              </a:rPr>
              <a:t>, and </a:t>
            </a:r>
            <a:r>
              <a:rPr lang="en-GB" sz="1400" b="1" dirty="0">
                <a:latin typeface="Calibri Light" panose="020F0302020204030204" pitchFamily="34" charset="0"/>
                <a:cs typeface="Calibri Light" panose="020F0302020204030204" pitchFamily="34" charset="0"/>
              </a:rPr>
              <a:t>logistics technology</a:t>
            </a:r>
            <a:r>
              <a:rPr lang="en-GB" sz="1400" dirty="0">
                <a:latin typeface="Calibri Light" panose="020F0302020204030204" pitchFamily="34" charset="0"/>
                <a:cs typeface="Calibri Light" panose="020F0302020204030204" pitchFamily="34" charset="0"/>
              </a:rPr>
              <a:t>.</a:t>
            </a:r>
          </a:p>
          <a:p>
            <a:pPr lvl="1"/>
            <a:r>
              <a:rPr lang="en-GB" sz="1400" dirty="0">
                <a:latin typeface="Calibri Light" panose="020F0302020204030204" pitchFamily="34" charset="0"/>
                <a:cs typeface="Calibri Light" panose="020F0302020204030204" pitchFamily="34" charset="0"/>
              </a:rPr>
              <a:t>Engage in conversations and participate in LinkedIn groups related to </a:t>
            </a:r>
            <a:r>
              <a:rPr lang="en-GB" sz="1400" b="1" dirty="0">
                <a:latin typeface="Calibri Light" panose="020F0302020204030204" pitchFamily="34" charset="0"/>
                <a:cs typeface="Calibri Light" panose="020F0302020204030204" pitchFamily="34" charset="0"/>
              </a:rPr>
              <a:t>government technology</a:t>
            </a:r>
            <a:r>
              <a:rPr lang="en-GB" sz="1400" dirty="0">
                <a:latin typeface="Calibri Light" panose="020F0302020204030204" pitchFamily="34" charset="0"/>
                <a:cs typeface="Calibri Light" panose="020F0302020204030204" pitchFamily="34" charset="0"/>
              </a:rPr>
              <a:t>, </a:t>
            </a:r>
            <a:r>
              <a:rPr lang="en-GB" sz="1400" b="1" dirty="0">
                <a:latin typeface="Calibri Light" panose="020F0302020204030204" pitchFamily="34" charset="0"/>
                <a:cs typeface="Calibri Light" panose="020F0302020204030204" pitchFamily="34" charset="0"/>
              </a:rPr>
              <a:t>port operations</a:t>
            </a:r>
            <a:r>
              <a:rPr lang="en-GB" sz="1400" dirty="0">
                <a:latin typeface="Calibri Light" panose="020F0302020204030204" pitchFamily="34" charset="0"/>
                <a:cs typeface="Calibri Light" panose="020F0302020204030204" pitchFamily="34" charset="0"/>
              </a:rPr>
              <a:t>, and </a:t>
            </a:r>
            <a:r>
              <a:rPr lang="en-GB" sz="1400" b="1" dirty="0">
                <a:latin typeface="Calibri Light" panose="020F0302020204030204" pitchFamily="34" charset="0"/>
                <a:cs typeface="Calibri Light" panose="020F0302020204030204" pitchFamily="34" charset="0"/>
              </a:rPr>
              <a:t>digital transformation</a:t>
            </a:r>
            <a:r>
              <a:rPr lang="en-GB" sz="1400" dirty="0">
                <a:latin typeface="Calibri Light" panose="020F0302020204030204" pitchFamily="34" charset="0"/>
                <a:cs typeface="Calibri Light" panose="020F0302020204030204" pitchFamily="34" charset="0"/>
              </a:rPr>
              <a:t>.</a:t>
            </a:r>
          </a:p>
          <a:p>
            <a:pPr lvl="1"/>
            <a:r>
              <a:rPr lang="en-GB" sz="1400" dirty="0">
                <a:latin typeface="Calibri Light" panose="020F0302020204030204" pitchFamily="34" charset="0"/>
                <a:cs typeface="Calibri Light" panose="020F0302020204030204" pitchFamily="34" charset="0"/>
              </a:rPr>
              <a:t>Share case studies, success stories, and whitepapers to drive traffic back to the </a:t>
            </a:r>
            <a:r>
              <a:rPr lang="en-GB" sz="1400" dirty="0" err="1">
                <a:latin typeface="Calibri Light" panose="020F0302020204030204" pitchFamily="34" charset="0"/>
                <a:cs typeface="Calibri Light" panose="020F0302020204030204" pitchFamily="34" charset="0"/>
              </a:rPr>
              <a:t>CrimsonLogic</a:t>
            </a:r>
            <a:r>
              <a:rPr lang="en-GB" sz="1400" dirty="0">
                <a:latin typeface="Calibri Light" panose="020F0302020204030204" pitchFamily="34" charset="0"/>
                <a:cs typeface="Calibri Light" panose="020F0302020204030204" pitchFamily="34" charset="0"/>
              </a:rPr>
              <a:t> website</a:t>
            </a:r>
            <a:r>
              <a:rPr lang="en-GB" sz="1400" dirty="0" smtClean="0">
                <a:latin typeface="Calibri Light" panose="020F0302020204030204" pitchFamily="34" charset="0"/>
                <a:cs typeface="Calibri Light" panose="020F0302020204030204" pitchFamily="34" charset="0"/>
              </a:rPr>
              <a:t>.</a:t>
            </a:r>
          </a:p>
          <a:p>
            <a:pPr lvl="1"/>
            <a:endParaRPr lang="en-GB" sz="1400" dirty="0">
              <a:latin typeface="Calibri Light" panose="020F0302020204030204" pitchFamily="34" charset="0"/>
              <a:cs typeface="Calibri Light" panose="020F0302020204030204" pitchFamily="34" charset="0"/>
            </a:endParaRPr>
          </a:p>
          <a:p>
            <a:r>
              <a:rPr lang="en-GB" sz="1400" b="1" dirty="0">
                <a:latin typeface="Calibri Light" panose="020F0302020204030204" pitchFamily="34" charset="0"/>
                <a:cs typeface="Calibri Light" panose="020F0302020204030204" pitchFamily="34" charset="0"/>
              </a:rPr>
              <a:t>b. Twitter for Industry </a:t>
            </a:r>
            <a:r>
              <a:rPr lang="en-GB" sz="1400" b="1" dirty="0" smtClean="0">
                <a:latin typeface="Calibri Light" panose="020F0302020204030204" pitchFamily="34" charset="0"/>
                <a:cs typeface="Calibri Light" panose="020F0302020204030204" pitchFamily="34" charset="0"/>
              </a:rPr>
              <a:t>News</a:t>
            </a:r>
          </a:p>
          <a:p>
            <a:endParaRPr lang="en-GB" sz="1400" b="1" dirty="0">
              <a:latin typeface="Calibri Light" panose="020F0302020204030204" pitchFamily="34" charset="0"/>
              <a:cs typeface="Calibri Light" panose="020F0302020204030204" pitchFamily="34" charset="0"/>
            </a:endParaRPr>
          </a:p>
          <a:p>
            <a:r>
              <a:rPr lang="en-GB" sz="1400" b="1" dirty="0">
                <a:latin typeface="Calibri Light" panose="020F0302020204030204" pitchFamily="34" charset="0"/>
                <a:cs typeface="Calibri Light" panose="020F0302020204030204" pitchFamily="34" charset="0"/>
              </a:rPr>
              <a:t>Objective</a:t>
            </a:r>
            <a:r>
              <a:rPr lang="en-GB" sz="1400" dirty="0">
                <a:latin typeface="Calibri Light" panose="020F0302020204030204" pitchFamily="34" charset="0"/>
                <a:cs typeface="Calibri Light" panose="020F0302020204030204" pitchFamily="34" charset="0"/>
              </a:rPr>
              <a:t>: Position </a:t>
            </a:r>
            <a:r>
              <a:rPr lang="en-GB" sz="1400" dirty="0" err="1">
                <a:latin typeface="Calibri Light" panose="020F0302020204030204" pitchFamily="34" charset="0"/>
                <a:cs typeface="Calibri Light" panose="020F0302020204030204" pitchFamily="34" charset="0"/>
              </a:rPr>
              <a:t>CrimsonLogic</a:t>
            </a:r>
            <a:r>
              <a:rPr lang="en-GB" sz="1400" dirty="0">
                <a:latin typeface="Calibri Light" panose="020F0302020204030204" pitchFamily="34" charset="0"/>
                <a:cs typeface="Calibri Light" panose="020F0302020204030204" pitchFamily="34" charset="0"/>
              </a:rPr>
              <a:t> as a key player in global trade and digital government conversations</a:t>
            </a:r>
            <a:r>
              <a:rPr lang="en-GB" sz="1400" dirty="0" smtClean="0">
                <a:latin typeface="Calibri Light" panose="020F0302020204030204" pitchFamily="34" charset="0"/>
                <a:cs typeface="Calibri Light" panose="020F0302020204030204" pitchFamily="34" charset="0"/>
              </a:rPr>
              <a:t>.</a:t>
            </a:r>
          </a:p>
          <a:p>
            <a:endParaRPr lang="en-GB" sz="1400" dirty="0">
              <a:latin typeface="Calibri Light" panose="020F0302020204030204" pitchFamily="34" charset="0"/>
              <a:cs typeface="Calibri Light" panose="020F0302020204030204" pitchFamily="34" charset="0"/>
            </a:endParaRPr>
          </a:p>
          <a:p>
            <a:r>
              <a:rPr lang="en-GB" sz="1400" b="1" dirty="0">
                <a:latin typeface="Calibri Light" panose="020F0302020204030204" pitchFamily="34" charset="0"/>
                <a:cs typeface="Calibri Light" panose="020F0302020204030204" pitchFamily="34" charset="0"/>
              </a:rPr>
              <a:t>Tactics</a:t>
            </a:r>
            <a:r>
              <a:rPr lang="en-GB" sz="1400" dirty="0">
                <a:latin typeface="Calibri Light" panose="020F0302020204030204" pitchFamily="34" charset="0"/>
                <a:cs typeface="Calibri Light" panose="020F0302020204030204" pitchFamily="34" charset="0"/>
              </a:rPr>
              <a:t>:</a:t>
            </a:r>
          </a:p>
          <a:p>
            <a:pPr lvl="1"/>
            <a:r>
              <a:rPr lang="en-GB" sz="1400" dirty="0">
                <a:latin typeface="Calibri Light" panose="020F0302020204030204" pitchFamily="34" charset="0"/>
                <a:cs typeface="Calibri Light" panose="020F0302020204030204" pitchFamily="34" charset="0"/>
              </a:rPr>
              <a:t>Tweet about industry trends, global trade updates, and government digital transformation news.</a:t>
            </a:r>
          </a:p>
          <a:p>
            <a:pPr lvl="1"/>
            <a:r>
              <a:rPr lang="en-GB" sz="1400" dirty="0">
                <a:latin typeface="Calibri Light" panose="020F0302020204030204" pitchFamily="34" charset="0"/>
                <a:cs typeface="Calibri Light" panose="020F0302020204030204" pitchFamily="34" charset="0"/>
              </a:rPr>
              <a:t>Engage with relevant hashtags like </a:t>
            </a:r>
            <a:r>
              <a:rPr lang="en-GB" sz="1400" b="1" dirty="0">
                <a:latin typeface="Calibri Light" panose="020F0302020204030204" pitchFamily="34" charset="0"/>
                <a:cs typeface="Calibri Light" panose="020F0302020204030204" pitchFamily="34" charset="0"/>
              </a:rPr>
              <a:t>#</a:t>
            </a:r>
            <a:r>
              <a:rPr lang="en-GB" sz="1400" b="1" dirty="0" err="1">
                <a:latin typeface="Calibri Light" panose="020F0302020204030204" pitchFamily="34" charset="0"/>
                <a:cs typeface="Calibri Light" panose="020F0302020204030204" pitchFamily="34" charset="0"/>
              </a:rPr>
              <a:t>eGovernment</a:t>
            </a:r>
            <a:r>
              <a:rPr lang="en-GB" sz="1400" dirty="0">
                <a:latin typeface="Calibri Light" panose="020F0302020204030204" pitchFamily="34" charset="0"/>
                <a:cs typeface="Calibri Light" panose="020F0302020204030204" pitchFamily="34" charset="0"/>
              </a:rPr>
              <a:t>, </a:t>
            </a:r>
            <a:r>
              <a:rPr lang="en-GB" sz="1400" b="1" dirty="0">
                <a:latin typeface="Calibri Light" panose="020F0302020204030204" pitchFamily="34" charset="0"/>
                <a:cs typeface="Calibri Light" panose="020F0302020204030204" pitchFamily="34" charset="0"/>
              </a:rPr>
              <a:t>#</a:t>
            </a:r>
            <a:r>
              <a:rPr lang="en-GB" sz="1400" b="1" dirty="0" err="1">
                <a:latin typeface="Calibri Light" panose="020F0302020204030204" pitchFamily="34" charset="0"/>
                <a:cs typeface="Calibri Light" panose="020F0302020204030204" pitchFamily="34" charset="0"/>
              </a:rPr>
              <a:t>DigitalTrade</a:t>
            </a:r>
            <a:r>
              <a:rPr lang="en-GB" sz="1400" dirty="0">
                <a:latin typeface="Calibri Light" panose="020F0302020204030204" pitchFamily="34" charset="0"/>
                <a:cs typeface="Calibri Light" panose="020F0302020204030204" pitchFamily="34" charset="0"/>
              </a:rPr>
              <a:t>, </a:t>
            </a:r>
            <a:r>
              <a:rPr lang="en-GB" sz="1400" b="1" dirty="0">
                <a:latin typeface="Calibri Light" panose="020F0302020204030204" pitchFamily="34" charset="0"/>
                <a:cs typeface="Calibri Light" panose="020F0302020204030204" pitchFamily="34" charset="0"/>
              </a:rPr>
              <a:t>#</a:t>
            </a:r>
            <a:r>
              <a:rPr lang="en-GB" sz="1400" b="1" dirty="0" err="1">
                <a:latin typeface="Calibri Light" panose="020F0302020204030204" pitchFamily="34" charset="0"/>
                <a:cs typeface="Calibri Light" panose="020F0302020204030204" pitchFamily="34" charset="0"/>
              </a:rPr>
              <a:t>SmartPorts</a:t>
            </a:r>
            <a:r>
              <a:rPr lang="en-GB" sz="1400" dirty="0">
                <a:latin typeface="Calibri Light" panose="020F0302020204030204" pitchFamily="34" charset="0"/>
                <a:cs typeface="Calibri Light" panose="020F0302020204030204" pitchFamily="34" charset="0"/>
              </a:rPr>
              <a:t>, and </a:t>
            </a:r>
            <a:r>
              <a:rPr lang="en-GB" sz="1400" b="1" dirty="0">
                <a:latin typeface="Calibri Light" panose="020F0302020204030204" pitchFamily="34" charset="0"/>
                <a:cs typeface="Calibri Light" panose="020F0302020204030204" pitchFamily="34" charset="0"/>
              </a:rPr>
              <a:t>#</a:t>
            </a:r>
            <a:r>
              <a:rPr lang="en-GB" sz="1400" b="1" dirty="0" err="1">
                <a:latin typeface="Calibri Light" panose="020F0302020204030204" pitchFamily="34" charset="0"/>
                <a:cs typeface="Calibri Light" panose="020F0302020204030204" pitchFamily="34" charset="0"/>
              </a:rPr>
              <a:t>CustomsAutomation</a:t>
            </a:r>
            <a:r>
              <a:rPr lang="en-GB" sz="1400" dirty="0">
                <a:latin typeface="Calibri Light" panose="020F0302020204030204" pitchFamily="34" charset="0"/>
                <a:cs typeface="Calibri Light" panose="020F0302020204030204" pitchFamily="34" charset="0"/>
              </a:rPr>
              <a:t>.</a:t>
            </a:r>
          </a:p>
          <a:p>
            <a:pPr lvl="1"/>
            <a:r>
              <a:rPr lang="en-GB" sz="1400" dirty="0">
                <a:latin typeface="Calibri Light" panose="020F0302020204030204" pitchFamily="34" charset="0"/>
                <a:cs typeface="Calibri Light" panose="020F0302020204030204" pitchFamily="34" charset="0"/>
              </a:rPr>
              <a:t>Share blog content and updates to attract attention from journalists, bloggers, and industry influencers</a:t>
            </a:r>
            <a:r>
              <a:rPr lang="en-GB" sz="1400" dirty="0" smtClean="0">
                <a:latin typeface="Calibri Light" panose="020F0302020204030204" pitchFamily="34" charset="0"/>
                <a:cs typeface="Calibri Light" panose="020F0302020204030204" pitchFamily="34" charset="0"/>
              </a:rPr>
              <a:t>.</a:t>
            </a:r>
          </a:p>
          <a:p>
            <a:pPr lvl="1"/>
            <a:endParaRPr lang="en-GB" sz="1400" dirty="0">
              <a:latin typeface="Calibri Light" panose="020F0302020204030204" pitchFamily="34" charset="0"/>
              <a:cs typeface="Calibri Light" panose="020F0302020204030204" pitchFamily="34" charset="0"/>
            </a:endParaRPr>
          </a:p>
          <a:p>
            <a:r>
              <a:rPr lang="en-GB" sz="1400" b="1" dirty="0">
                <a:latin typeface="Calibri Light" panose="020F0302020204030204" pitchFamily="34" charset="0"/>
                <a:cs typeface="Calibri Light" panose="020F0302020204030204" pitchFamily="34" charset="0"/>
              </a:rPr>
              <a:t>c. YouTube Videos and </a:t>
            </a:r>
            <a:r>
              <a:rPr lang="en-GB" sz="1400" b="1" dirty="0" smtClean="0">
                <a:latin typeface="Calibri Light" panose="020F0302020204030204" pitchFamily="34" charset="0"/>
                <a:cs typeface="Calibri Light" panose="020F0302020204030204" pitchFamily="34" charset="0"/>
              </a:rPr>
              <a:t>Webinars</a:t>
            </a:r>
          </a:p>
          <a:p>
            <a:endParaRPr lang="en-GB" sz="1400" b="1" dirty="0">
              <a:latin typeface="Calibri Light" panose="020F0302020204030204" pitchFamily="34" charset="0"/>
              <a:cs typeface="Calibri Light" panose="020F0302020204030204" pitchFamily="34" charset="0"/>
            </a:endParaRPr>
          </a:p>
          <a:p>
            <a:r>
              <a:rPr lang="en-GB" sz="1400" b="1" dirty="0">
                <a:latin typeface="Calibri Light" panose="020F0302020204030204" pitchFamily="34" charset="0"/>
                <a:cs typeface="Calibri Light" panose="020F0302020204030204" pitchFamily="34" charset="0"/>
              </a:rPr>
              <a:t>Objective</a:t>
            </a:r>
            <a:r>
              <a:rPr lang="en-GB" sz="1400" dirty="0">
                <a:latin typeface="Calibri Light" panose="020F0302020204030204" pitchFamily="34" charset="0"/>
                <a:cs typeface="Calibri Light" panose="020F0302020204030204" pitchFamily="34" charset="0"/>
              </a:rPr>
              <a:t>: Educate users on complex solutions offered by </a:t>
            </a:r>
            <a:r>
              <a:rPr lang="en-GB" sz="1400" dirty="0" err="1">
                <a:latin typeface="Calibri Light" panose="020F0302020204030204" pitchFamily="34" charset="0"/>
                <a:cs typeface="Calibri Light" panose="020F0302020204030204" pitchFamily="34" charset="0"/>
              </a:rPr>
              <a:t>CrimsonLogic</a:t>
            </a:r>
            <a:r>
              <a:rPr lang="en-GB" sz="1400" dirty="0">
                <a:latin typeface="Calibri Light" panose="020F0302020204030204" pitchFamily="34" charset="0"/>
                <a:cs typeface="Calibri Light" panose="020F0302020204030204" pitchFamily="34" charset="0"/>
              </a:rPr>
              <a:t> through explainer videos and webinars</a:t>
            </a:r>
            <a:r>
              <a:rPr lang="en-GB" sz="1400" dirty="0" smtClean="0">
                <a:latin typeface="Calibri Light" panose="020F0302020204030204" pitchFamily="34" charset="0"/>
                <a:cs typeface="Calibri Light" panose="020F0302020204030204" pitchFamily="34" charset="0"/>
              </a:rPr>
              <a:t>.</a:t>
            </a:r>
          </a:p>
          <a:p>
            <a:endParaRPr lang="en-GB" sz="1400" dirty="0">
              <a:latin typeface="Calibri Light" panose="020F0302020204030204" pitchFamily="34" charset="0"/>
              <a:cs typeface="Calibri Light" panose="020F0302020204030204" pitchFamily="34" charset="0"/>
            </a:endParaRPr>
          </a:p>
          <a:p>
            <a:r>
              <a:rPr lang="en-GB" sz="1400" b="1" dirty="0">
                <a:latin typeface="Calibri Light" panose="020F0302020204030204" pitchFamily="34" charset="0"/>
                <a:cs typeface="Calibri Light" panose="020F0302020204030204" pitchFamily="34" charset="0"/>
              </a:rPr>
              <a:t>Tactics</a:t>
            </a:r>
            <a:r>
              <a:rPr lang="en-GB" sz="1400" dirty="0">
                <a:latin typeface="Calibri Light" panose="020F0302020204030204" pitchFamily="34" charset="0"/>
                <a:cs typeface="Calibri Light" panose="020F0302020204030204" pitchFamily="34" charset="0"/>
              </a:rPr>
              <a:t>:</a:t>
            </a:r>
          </a:p>
          <a:p>
            <a:pPr lvl="1"/>
            <a:r>
              <a:rPr lang="en-GB" sz="1400" dirty="0">
                <a:latin typeface="Calibri Light" panose="020F0302020204030204" pitchFamily="34" charset="0"/>
                <a:cs typeface="Calibri Light" panose="020F0302020204030204" pitchFamily="34" charset="0"/>
              </a:rPr>
              <a:t>Post case study videos, explainer videos on trade platforms like </a:t>
            </a:r>
            <a:r>
              <a:rPr lang="en-GB" sz="1400" b="1" dirty="0" err="1">
                <a:latin typeface="Calibri Light" panose="020F0302020204030204" pitchFamily="34" charset="0"/>
                <a:cs typeface="Calibri Light" panose="020F0302020204030204" pitchFamily="34" charset="0"/>
              </a:rPr>
              <a:t>TradeNet</a:t>
            </a:r>
            <a:r>
              <a:rPr lang="en-GB" sz="1400" dirty="0">
                <a:latin typeface="Calibri Light" panose="020F0302020204030204" pitchFamily="34" charset="0"/>
                <a:cs typeface="Calibri Light" panose="020F0302020204030204" pitchFamily="34" charset="0"/>
              </a:rPr>
              <a:t>, and insights on digital customs clearance.</a:t>
            </a:r>
          </a:p>
          <a:p>
            <a:pPr lvl="1"/>
            <a:r>
              <a:rPr lang="en-GB" sz="1400" dirty="0">
                <a:latin typeface="Calibri Light" panose="020F0302020204030204" pitchFamily="34" charset="0"/>
                <a:cs typeface="Calibri Light" panose="020F0302020204030204" pitchFamily="34" charset="0"/>
              </a:rPr>
              <a:t>Partner with influencers or industry leaders for </a:t>
            </a:r>
            <a:r>
              <a:rPr lang="en-GB" sz="1400" b="1" dirty="0">
                <a:latin typeface="Calibri Light" panose="020F0302020204030204" pitchFamily="34" charset="0"/>
                <a:cs typeface="Calibri Light" panose="020F0302020204030204" pitchFamily="34" charset="0"/>
              </a:rPr>
              <a:t>webinars</a:t>
            </a:r>
            <a:r>
              <a:rPr lang="en-GB" sz="1400" dirty="0">
                <a:latin typeface="Calibri Light" panose="020F0302020204030204" pitchFamily="34" charset="0"/>
                <a:cs typeface="Calibri Light" panose="020F0302020204030204" pitchFamily="34" charset="0"/>
              </a:rPr>
              <a:t> on topics like digital trade ecosystems or the impact of AI in logistics.</a:t>
            </a:r>
          </a:p>
          <a:p>
            <a:endParaRPr lang="en-IN" sz="1400" b="1" u="sng" dirty="0">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267014961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hidden="1">
            <a:extLst>
              <a:ext uri="{FF2B5EF4-FFF2-40B4-BE49-F238E27FC236}">
                <a16:creationId xmlns:a16="http://schemas.microsoft.com/office/drawing/2014/main" id="{2AC0C949-7A02-4C95-8017-D82E7E71C4F7}"/>
              </a:ext>
            </a:extLst>
          </p:cNvPr>
          <p:cNvSpPr>
            <a:spLocks noGrp="1"/>
          </p:cNvSpPr>
          <p:nvPr>
            <p:ph type="title" idx="4294967295"/>
          </p:nvPr>
        </p:nvSpPr>
        <p:spPr>
          <a:xfrm>
            <a:off x="0" y="365125"/>
            <a:ext cx="10515600" cy="1325563"/>
          </a:xfrm>
        </p:spPr>
        <p:txBody>
          <a:bodyPr/>
          <a:lstStyle/>
          <a:p>
            <a:r>
              <a:rPr lang="en-US" dirty="0"/>
              <a:t>Project analysis slide 5</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81500" y="328999"/>
            <a:ext cx="11734800" cy="3877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smtClean="0">
                <a:solidFill>
                  <a:schemeClr val="tx1">
                    <a:lumMod val="75000"/>
                    <a:lumOff val="25000"/>
                  </a:schemeClr>
                </a:solidFill>
              </a:rPr>
              <a:t>Off-Page SEO</a:t>
            </a: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150161" y="702469"/>
            <a:ext cx="11673123" cy="307777"/>
          </a:xfrm>
          <a:prstGeom prst="rect">
            <a:avLst/>
          </a:prstGeom>
          <a:noFill/>
        </p:spPr>
        <p:txBody>
          <a:bodyPr wrap="square" rtlCol="0">
            <a:spAutoFit/>
          </a:bodyPr>
          <a:lstStyle/>
          <a:p>
            <a:endParaRPr lang="en-IN" sz="1400" b="1" u="sng" dirty="0">
              <a:latin typeface="Calibri Light" panose="020F0302020204030204" pitchFamily="34" charset="0"/>
              <a:cs typeface="Calibri Light" panose="020F0302020204030204" pitchFamily="34" charset="0"/>
            </a:endParaRPr>
          </a:p>
        </p:txBody>
      </p:sp>
      <p:sp>
        <p:nvSpPr>
          <p:cNvPr id="2" name="Rectangle 1"/>
          <p:cNvSpPr/>
          <p:nvPr/>
        </p:nvSpPr>
        <p:spPr>
          <a:xfrm>
            <a:off x="288898" y="702469"/>
            <a:ext cx="11304104" cy="5509200"/>
          </a:xfrm>
          <a:prstGeom prst="rect">
            <a:avLst/>
          </a:prstGeom>
        </p:spPr>
        <p:txBody>
          <a:bodyPr wrap="square">
            <a:spAutoFit/>
          </a:bodyPr>
          <a:lstStyle/>
          <a:p>
            <a:r>
              <a:rPr lang="en-GB" sz="1600" b="1" dirty="0" smtClean="0">
                <a:latin typeface="Calibri Light" panose="020F0302020204030204" pitchFamily="34" charset="0"/>
                <a:cs typeface="Calibri Light" panose="020F0302020204030204" pitchFamily="34" charset="0"/>
              </a:rPr>
              <a:t>3. </a:t>
            </a:r>
            <a:r>
              <a:rPr lang="en-GB" sz="1600" b="1" dirty="0">
                <a:latin typeface="Calibri Light" panose="020F0302020204030204" pitchFamily="34" charset="0"/>
                <a:cs typeface="Calibri Light" panose="020F0302020204030204" pitchFamily="34" charset="0"/>
              </a:rPr>
              <a:t>Local SEO for Targeted </a:t>
            </a:r>
            <a:r>
              <a:rPr lang="en-GB" sz="1600" b="1" dirty="0" smtClean="0">
                <a:latin typeface="Calibri Light" panose="020F0302020204030204" pitchFamily="34" charset="0"/>
                <a:cs typeface="Calibri Light" panose="020F0302020204030204" pitchFamily="34" charset="0"/>
              </a:rPr>
              <a:t>Markets</a:t>
            </a:r>
          </a:p>
          <a:p>
            <a:endParaRPr lang="en-GB" sz="1600" b="1" dirty="0">
              <a:latin typeface="Calibri Light" panose="020F0302020204030204" pitchFamily="34" charset="0"/>
              <a:cs typeface="Calibri Light" panose="020F0302020204030204" pitchFamily="34" charset="0"/>
            </a:endParaRPr>
          </a:p>
          <a:p>
            <a:r>
              <a:rPr lang="en-GB" sz="1600" dirty="0">
                <a:latin typeface="Calibri Light" panose="020F0302020204030204" pitchFamily="34" charset="0"/>
                <a:cs typeface="Calibri Light" panose="020F0302020204030204" pitchFamily="34" charset="0"/>
              </a:rPr>
              <a:t>Since </a:t>
            </a:r>
            <a:r>
              <a:rPr lang="en-GB" sz="1600" dirty="0" err="1">
                <a:latin typeface="Calibri Light" panose="020F0302020204030204" pitchFamily="34" charset="0"/>
                <a:cs typeface="Calibri Light" panose="020F0302020204030204" pitchFamily="34" charset="0"/>
              </a:rPr>
              <a:t>CrimsonLogic</a:t>
            </a:r>
            <a:r>
              <a:rPr lang="en-GB" sz="1600" dirty="0">
                <a:latin typeface="Calibri Light" panose="020F0302020204030204" pitchFamily="34" charset="0"/>
                <a:cs typeface="Calibri Light" panose="020F0302020204030204" pitchFamily="34" charset="0"/>
              </a:rPr>
              <a:t> works with government agencies and trade associations globally, optimizing for local search in specific countries and regions can be beneficial</a:t>
            </a:r>
            <a:r>
              <a:rPr lang="en-GB" sz="1600" dirty="0" smtClean="0">
                <a:latin typeface="Calibri Light" panose="020F0302020204030204" pitchFamily="34" charset="0"/>
                <a:cs typeface="Calibri Light" panose="020F0302020204030204" pitchFamily="34" charset="0"/>
              </a:rPr>
              <a:t>.</a:t>
            </a:r>
          </a:p>
          <a:p>
            <a:endParaRPr lang="en-GB" sz="1600" dirty="0">
              <a:latin typeface="Calibri Light" panose="020F0302020204030204" pitchFamily="34" charset="0"/>
              <a:cs typeface="Calibri Light" panose="020F0302020204030204" pitchFamily="34" charset="0"/>
            </a:endParaRPr>
          </a:p>
          <a:p>
            <a:pPr marL="342900" indent="-342900">
              <a:buAutoNum type="alphaLcPeriod"/>
            </a:pPr>
            <a:r>
              <a:rPr lang="en-GB" sz="1600" b="1" dirty="0" smtClean="0">
                <a:latin typeface="Calibri Light" panose="020F0302020204030204" pitchFamily="34" charset="0"/>
                <a:cs typeface="Calibri Light" panose="020F0302020204030204" pitchFamily="34" charset="0"/>
              </a:rPr>
              <a:t>Local </a:t>
            </a:r>
            <a:r>
              <a:rPr lang="en-GB" sz="1600" b="1" dirty="0">
                <a:latin typeface="Calibri Light" panose="020F0302020204030204" pitchFamily="34" charset="0"/>
                <a:cs typeface="Calibri Light" panose="020F0302020204030204" pitchFamily="34" charset="0"/>
              </a:rPr>
              <a:t>Business </a:t>
            </a:r>
            <a:r>
              <a:rPr lang="en-GB" sz="1600" b="1" dirty="0" smtClean="0">
                <a:latin typeface="Calibri Light" panose="020F0302020204030204" pitchFamily="34" charset="0"/>
                <a:cs typeface="Calibri Light" panose="020F0302020204030204" pitchFamily="34" charset="0"/>
              </a:rPr>
              <a:t>Listings</a:t>
            </a:r>
          </a:p>
          <a:p>
            <a:pPr marL="342900" indent="-342900">
              <a:buAutoNum type="alphaLcPeriod"/>
            </a:pPr>
            <a:endParaRPr lang="en-GB" sz="1600" b="1" dirty="0">
              <a:latin typeface="Calibri Light" panose="020F0302020204030204" pitchFamily="34" charset="0"/>
              <a:cs typeface="Calibri Light" panose="020F0302020204030204" pitchFamily="34" charset="0"/>
            </a:endParaRPr>
          </a:p>
          <a:p>
            <a:pPr>
              <a:buFont typeface="Arial" panose="020B0604020202020204" pitchFamily="34" charset="0"/>
              <a:buChar char="•"/>
            </a:pPr>
            <a:r>
              <a:rPr lang="en-GB" sz="1600" b="1" dirty="0">
                <a:latin typeface="Calibri Light" panose="020F0302020204030204" pitchFamily="34" charset="0"/>
                <a:cs typeface="Calibri Light" panose="020F0302020204030204" pitchFamily="34" charset="0"/>
              </a:rPr>
              <a:t>Objective</a:t>
            </a:r>
            <a:r>
              <a:rPr lang="en-GB" sz="1600" dirty="0">
                <a:latin typeface="Calibri Light" panose="020F0302020204030204" pitchFamily="34" charset="0"/>
                <a:cs typeface="Calibri Light" panose="020F0302020204030204" pitchFamily="34" charset="0"/>
              </a:rPr>
              <a:t>: Enhance visibility in regions where </a:t>
            </a:r>
            <a:r>
              <a:rPr lang="en-GB" sz="1600" dirty="0" err="1">
                <a:latin typeface="Calibri Light" panose="020F0302020204030204" pitchFamily="34" charset="0"/>
                <a:cs typeface="Calibri Light" panose="020F0302020204030204" pitchFamily="34" charset="0"/>
              </a:rPr>
              <a:t>CrimsonLogic</a:t>
            </a:r>
            <a:r>
              <a:rPr lang="en-GB" sz="1600" dirty="0">
                <a:latin typeface="Calibri Light" panose="020F0302020204030204" pitchFamily="34" charset="0"/>
                <a:cs typeface="Calibri Light" panose="020F0302020204030204" pitchFamily="34" charset="0"/>
              </a:rPr>
              <a:t> operates or has partnerships</a:t>
            </a:r>
            <a:r>
              <a:rPr lang="en-GB" sz="1600" dirty="0" smtClean="0">
                <a:latin typeface="Calibri Light" panose="020F0302020204030204" pitchFamily="34" charset="0"/>
                <a:cs typeface="Calibri Light" panose="020F0302020204030204" pitchFamily="34" charset="0"/>
              </a:rPr>
              <a:t>.</a:t>
            </a:r>
          </a:p>
          <a:p>
            <a:pPr>
              <a:buFont typeface="Arial" panose="020B0604020202020204" pitchFamily="34" charset="0"/>
              <a:buChar char="•"/>
            </a:pPr>
            <a:endParaRPr lang="en-GB" sz="1600" dirty="0">
              <a:latin typeface="Calibri Light" panose="020F0302020204030204" pitchFamily="34" charset="0"/>
              <a:cs typeface="Calibri Light" panose="020F0302020204030204" pitchFamily="34" charset="0"/>
            </a:endParaRPr>
          </a:p>
          <a:p>
            <a:pPr>
              <a:buFont typeface="Arial" panose="020B0604020202020204" pitchFamily="34" charset="0"/>
              <a:buChar char="•"/>
            </a:pPr>
            <a:r>
              <a:rPr lang="en-GB" sz="1600" b="1" dirty="0">
                <a:latin typeface="Calibri Light" panose="020F0302020204030204" pitchFamily="34" charset="0"/>
                <a:cs typeface="Calibri Light" panose="020F0302020204030204" pitchFamily="34" charset="0"/>
              </a:rPr>
              <a:t>Tactics</a:t>
            </a:r>
            <a:r>
              <a:rPr lang="en-GB" sz="1600" dirty="0">
                <a:latin typeface="Calibri Light" panose="020F0302020204030204" pitchFamily="34" charset="0"/>
                <a:cs typeface="Calibri Light" panose="020F0302020204030204" pitchFamily="34" charset="0"/>
              </a:rPr>
              <a:t>:</a:t>
            </a:r>
          </a:p>
          <a:p>
            <a:pPr marL="742950" lvl="1" indent="-285750">
              <a:buFont typeface="Arial" panose="020B0604020202020204" pitchFamily="34" charset="0"/>
              <a:buChar char="•"/>
            </a:pPr>
            <a:r>
              <a:rPr lang="en-GB" sz="1600" dirty="0">
                <a:latin typeface="Calibri Light" panose="020F0302020204030204" pitchFamily="34" charset="0"/>
                <a:cs typeface="Calibri Light" panose="020F0302020204030204" pitchFamily="34" charset="0"/>
              </a:rPr>
              <a:t>Create and optimize </a:t>
            </a:r>
            <a:r>
              <a:rPr lang="en-GB" sz="1600" b="1" dirty="0">
                <a:latin typeface="Calibri Light" panose="020F0302020204030204" pitchFamily="34" charset="0"/>
                <a:cs typeface="Calibri Light" panose="020F0302020204030204" pitchFamily="34" charset="0"/>
              </a:rPr>
              <a:t>Google My Business</a:t>
            </a:r>
            <a:r>
              <a:rPr lang="en-GB" sz="1600" dirty="0">
                <a:latin typeface="Calibri Light" panose="020F0302020204030204" pitchFamily="34" charset="0"/>
                <a:cs typeface="Calibri Light" panose="020F0302020204030204" pitchFamily="34" charset="0"/>
              </a:rPr>
              <a:t> profiles for offices in key regions.</a:t>
            </a:r>
          </a:p>
          <a:p>
            <a:pPr marL="742950" lvl="1" indent="-285750">
              <a:buFont typeface="Arial" panose="020B0604020202020204" pitchFamily="34" charset="0"/>
              <a:buChar char="•"/>
            </a:pPr>
            <a:r>
              <a:rPr lang="en-GB" sz="1600" dirty="0">
                <a:latin typeface="Calibri Light" panose="020F0302020204030204" pitchFamily="34" charset="0"/>
                <a:cs typeface="Calibri Light" panose="020F0302020204030204" pitchFamily="34" charset="0"/>
              </a:rPr>
              <a:t>Ensure consistent NAP (Name, Address, Phone Number) citations across local business directories, including </a:t>
            </a:r>
            <a:r>
              <a:rPr lang="en-GB" sz="1600" b="1" dirty="0">
                <a:latin typeface="Calibri Light" panose="020F0302020204030204" pitchFamily="34" charset="0"/>
                <a:cs typeface="Calibri Light" panose="020F0302020204030204" pitchFamily="34" charset="0"/>
              </a:rPr>
              <a:t>Google My Business</a:t>
            </a:r>
            <a:r>
              <a:rPr lang="en-GB" sz="1600" dirty="0">
                <a:latin typeface="Calibri Light" panose="020F0302020204030204" pitchFamily="34" charset="0"/>
                <a:cs typeface="Calibri Light" panose="020F0302020204030204" pitchFamily="34" charset="0"/>
              </a:rPr>
              <a:t>, </a:t>
            </a:r>
            <a:r>
              <a:rPr lang="en-GB" sz="1600" b="1" dirty="0">
                <a:latin typeface="Calibri Light" panose="020F0302020204030204" pitchFamily="34" charset="0"/>
                <a:cs typeface="Calibri Light" panose="020F0302020204030204" pitchFamily="34" charset="0"/>
              </a:rPr>
              <a:t>Bing Places</a:t>
            </a:r>
            <a:r>
              <a:rPr lang="en-GB" sz="1600" dirty="0">
                <a:latin typeface="Calibri Light" panose="020F0302020204030204" pitchFamily="34" charset="0"/>
                <a:cs typeface="Calibri Light" panose="020F0302020204030204" pitchFamily="34" charset="0"/>
              </a:rPr>
              <a:t>, and regional directories</a:t>
            </a:r>
            <a:r>
              <a:rPr lang="en-GB" sz="1600" dirty="0" smtClean="0">
                <a:latin typeface="Calibri Light" panose="020F0302020204030204" pitchFamily="34" charset="0"/>
                <a:cs typeface="Calibri Light" panose="020F0302020204030204" pitchFamily="34" charset="0"/>
              </a:rPr>
              <a:t>.</a:t>
            </a:r>
          </a:p>
          <a:p>
            <a:pPr marL="742950" lvl="1" indent="-285750">
              <a:buFont typeface="Arial" panose="020B0604020202020204" pitchFamily="34" charset="0"/>
              <a:buChar char="•"/>
            </a:pPr>
            <a:endParaRPr lang="en-GB" sz="1600" dirty="0">
              <a:latin typeface="Calibri Light" panose="020F0302020204030204" pitchFamily="34" charset="0"/>
              <a:cs typeface="Calibri Light" panose="020F0302020204030204" pitchFamily="34" charset="0"/>
            </a:endParaRPr>
          </a:p>
          <a:p>
            <a:r>
              <a:rPr lang="en-GB" sz="1600" b="1" dirty="0">
                <a:latin typeface="Calibri Light" panose="020F0302020204030204" pitchFamily="34" charset="0"/>
                <a:cs typeface="Calibri Light" panose="020F0302020204030204" pitchFamily="34" charset="0"/>
              </a:rPr>
              <a:t>b. Country-Specific </a:t>
            </a:r>
            <a:r>
              <a:rPr lang="en-GB" sz="1600" b="1" dirty="0" smtClean="0">
                <a:latin typeface="Calibri Light" panose="020F0302020204030204" pitchFamily="34" charset="0"/>
                <a:cs typeface="Calibri Light" panose="020F0302020204030204" pitchFamily="34" charset="0"/>
              </a:rPr>
              <a:t>PR</a:t>
            </a:r>
          </a:p>
          <a:p>
            <a:endParaRPr lang="en-GB" sz="1600" b="1" dirty="0">
              <a:latin typeface="Calibri Light" panose="020F0302020204030204" pitchFamily="34" charset="0"/>
              <a:cs typeface="Calibri Light" panose="020F0302020204030204" pitchFamily="34" charset="0"/>
            </a:endParaRPr>
          </a:p>
          <a:p>
            <a:pPr>
              <a:buFont typeface="Arial" panose="020B0604020202020204" pitchFamily="34" charset="0"/>
              <a:buChar char="•"/>
            </a:pPr>
            <a:r>
              <a:rPr lang="en-GB" sz="1600" b="1" dirty="0">
                <a:latin typeface="Calibri Light" panose="020F0302020204030204" pitchFamily="34" charset="0"/>
                <a:cs typeface="Calibri Light" panose="020F0302020204030204" pitchFamily="34" charset="0"/>
              </a:rPr>
              <a:t>Objective</a:t>
            </a:r>
            <a:r>
              <a:rPr lang="en-GB" sz="1600" dirty="0">
                <a:latin typeface="Calibri Light" panose="020F0302020204030204" pitchFamily="34" charset="0"/>
                <a:cs typeface="Calibri Light" panose="020F0302020204030204" pitchFamily="34" charset="0"/>
              </a:rPr>
              <a:t>: Gain backlinks and mentions from country-specific or regional news outlets and websites</a:t>
            </a:r>
            <a:r>
              <a:rPr lang="en-GB" sz="1600" dirty="0" smtClean="0">
                <a:latin typeface="Calibri Light" panose="020F0302020204030204" pitchFamily="34" charset="0"/>
                <a:cs typeface="Calibri Light" panose="020F0302020204030204" pitchFamily="34" charset="0"/>
              </a:rPr>
              <a:t>.</a:t>
            </a:r>
          </a:p>
          <a:p>
            <a:pPr>
              <a:buFont typeface="Arial" panose="020B0604020202020204" pitchFamily="34" charset="0"/>
              <a:buChar char="•"/>
            </a:pPr>
            <a:endParaRPr lang="en-GB" sz="1600" dirty="0" smtClean="0">
              <a:latin typeface="Calibri Light" panose="020F0302020204030204" pitchFamily="34" charset="0"/>
              <a:cs typeface="Calibri Light" panose="020F0302020204030204" pitchFamily="34" charset="0"/>
            </a:endParaRPr>
          </a:p>
          <a:p>
            <a:pPr>
              <a:buFont typeface="Arial" panose="020B0604020202020204" pitchFamily="34" charset="0"/>
              <a:buChar char="•"/>
            </a:pPr>
            <a:r>
              <a:rPr lang="en-GB" sz="1600" b="1" dirty="0" smtClean="0">
                <a:latin typeface="Calibri Light" panose="020F0302020204030204" pitchFamily="34" charset="0"/>
                <a:cs typeface="Calibri Light" panose="020F0302020204030204" pitchFamily="34" charset="0"/>
              </a:rPr>
              <a:t>Tactics</a:t>
            </a:r>
            <a:r>
              <a:rPr lang="en-GB" sz="1600" dirty="0">
                <a:latin typeface="Calibri Light" panose="020F0302020204030204" pitchFamily="34" charset="0"/>
                <a:cs typeface="Calibri Light" panose="020F0302020204030204" pitchFamily="34" charset="0"/>
              </a:rPr>
              <a:t>:</a:t>
            </a:r>
          </a:p>
          <a:p>
            <a:pPr marL="742950" lvl="1" indent="-285750">
              <a:buFont typeface="Arial" panose="020B0604020202020204" pitchFamily="34" charset="0"/>
              <a:buChar char="•"/>
            </a:pPr>
            <a:r>
              <a:rPr lang="en-GB" sz="1600" dirty="0">
                <a:latin typeface="Calibri Light" panose="020F0302020204030204" pitchFamily="34" charset="0"/>
                <a:cs typeface="Calibri Light" panose="020F0302020204030204" pitchFamily="34" charset="0"/>
              </a:rPr>
              <a:t>Publish press releases targeting regional media in countries where </a:t>
            </a:r>
            <a:r>
              <a:rPr lang="en-GB" sz="1600" dirty="0" err="1">
                <a:latin typeface="Calibri Light" panose="020F0302020204030204" pitchFamily="34" charset="0"/>
                <a:cs typeface="Calibri Light" panose="020F0302020204030204" pitchFamily="34" charset="0"/>
              </a:rPr>
              <a:t>CrimsonLogic</a:t>
            </a:r>
            <a:r>
              <a:rPr lang="en-GB" sz="1600" dirty="0">
                <a:latin typeface="Calibri Light" panose="020F0302020204030204" pitchFamily="34" charset="0"/>
                <a:cs typeface="Calibri Light" panose="020F0302020204030204" pitchFamily="34" charset="0"/>
              </a:rPr>
              <a:t> has significant partnerships, such as India (for the </a:t>
            </a:r>
            <a:r>
              <a:rPr lang="en-GB" sz="1600" b="1" dirty="0">
                <a:latin typeface="Calibri Light" panose="020F0302020204030204" pitchFamily="34" charset="0"/>
                <a:cs typeface="Calibri Light" panose="020F0302020204030204" pitchFamily="34" charset="0"/>
              </a:rPr>
              <a:t>Indian Ports Association</a:t>
            </a:r>
            <a:r>
              <a:rPr lang="en-GB" sz="1600" dirty="0">
                <a:latin typeface="Calibri Light" panose="020F0302020204030204" pitchFamily="34" charset="0"/>
                <a:cs typeface="Calibri Light" panose="020F0302020204030204" pitchFamily="34" charset="0"/>
              </a:rPr>
              <a:t>) or ASEAN member countries.</a:t>
            </a:r>
          </a:p>
          <a:p>
            <a:pPr marL="742950" lvl="1" indent="-285750">
              <a:buFont typeface="Arial" panose="020B0604020202020204" pitchFamily="34" charset="0"/>
              <a:buChar char="•"/>
            </a:pPr>
            <a:r>
              <a:rPr lang="en-GB" sz="1600" dirty="0">
                <a:latin typeface="Calibri Light" panose="020F0302020204030204" pitchFamily="34" charset="0"/>
                <a:cs typeface="Calibri Light" panose="020F0302020204030204" pitchFamily="34" charset="0"/>
              </a:rPr>
              <a:t>Pitch stories to local technology and trade journals about digital transformation projects </a:t>
            </a:r>
            <a:r>
              <a:rPr lang="en-GB" sz="1600" dirty="0" err="1">
                <a:latin typeface="Calibri Light" panose="020F0302020204030204" pitchFamily="34" charset="0"/>
                <a:cs typeface="Calibri Light" panose="020F0302020204030204" pitchFamily="34" charset="0"/>
              </a:rPr>
              <a:t>CrimsonLogic</a:t>
            </a:r>
            <a:r>
              <a:rPr lang="en-GB" sz="1600" dirty="0">
                <a:latin typeface="Calibri Light" panose="020F0302020204030204" pitchFamily="34" charset="0"/>
                <a:cs typeface="Calibri Light" panose="020F0302020204030204" pitchFamily="34" charset="0"/>
              </a:rPr>
              <a:t> is working on.</a:t>
            </a:r>
          </a:p>
        </p:txBody>
      </p:sp>
    </p:spTree>
    <p:extLst>
      <p:ext uri="{BB962C8B-B14F-4D97-AF65-F5344CB8AC3E}">
        <p14:creationId xmlns:p14="http://schemas.microsoft.com/office/powerpoint/2010/main" val="3030454027"/>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hidden="1">
            <a:extLst>
              <a:ext uri="{FF2B5EF4-FFF2-40B4-BE49-F238E27FC236}">
                <a16:creationId xmlns:a16="http://schemas.microsoft.com/office/drawing/2014/main" id="{2AC0C949-7A02-4C95-8017-D82E7E71C4F7}"/>
              </a:ext>
            </a:extLst>
          </p:cNvPr>
          <p:cNvSpPr>
            <a:spLocks noGrp="1"/>
          </p:cNvSpPr>
          <p:nvPr>
            <p:ph type="title" idx="4294967295"/>
          </p:nvPr>
        </p:nvSpPr>
        <p:spPr>
          <a:xfrm>
            <a:off x="0" y="365125"/>
            <a:ext cx="10515600" cy="1325563"/>
          </a:xfrm>
        </p:spPr>
        <p:txBody>
          <a:bodyPr/>
          <a:lstStyle/>
          <a:p>
            <a:r>
              <a:rPr lang="en-US" dirty="0"/>
              <a:t>Project analysis slide 5</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81500" y="328999"/>
            <a:ext cx="11734800" cy="3877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smtClean="0">
                <a:solidFill>
                  <a:schemeClr val="tx1">
                    <a:lumMod val="75000"/>
                    <a:lumOff val="25000"/>
                  </a:schemeClr>
                </a:solidFill>
              </a:rPr>
              <a:t>Off-Page SEO</a:t>
            </a: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150161" y="702469"/>
            <a:ext cx="11673123" cy="3323987"/>
          </a:xfrm>
          <a:prstGeom prst="rect">
            <a:avLst/>
          </a:prstGeom>
          <a:noFill/>
        </p:spPr>
        <p:txBody>
          <a:bodyPr wrap="square" rtlCol="0">
            <a:spAutoFit/>
          </a:bodyPr>
          <a:lstStyle/>
          <a:p>
            <a:r>
              <a:rPr lang="en-GB" sz="1400" b="1" dirty="0" smtClean="0">
                <a:latin typeface="Calibri Light" panose="020F0302020204030204" pitchFamily="34" charset="0"/>
                <a:cs typeface="Calibri Light" panose="020F0302020204030204" pitchFamily="34" charset="0"/>
              </a:rPr>
              <a:t>4. </a:t>
            </a:r>
            <a:r>
              <a:rPr lang="en-GB" sz="1400" b="1" dirty="0">
                <a:latin typeface="Calibri Light" panose="020F0302020204030204" pitchFamily="34" charset="0"/>
                <a:cs typeface="Calibri Light" panose="020F0302020204030204" pitchFamily="34" charset="0"/>
              </a:rPr>
              <a:t>Performance Monitoring and </a:t>
            </a:r>
            <a:r>
              <a:rPr lang="en-GB" sz="1400" b="1" dirty="0" smtClean="0">
                <a:latin typeface="Calibri Light" panose="020F0302020204030204" pitchFamily="34" charset="0"/>
                <a:cs typeface="Calibri Light" panose="020F0302020204030204" pitchFamily="34" charset="0"/>
              </a:rPr>
              <a:t>Adjustments</a:t>
            </a:r>
          </a:p>
          <a:p>
            <a:endParaRPr lang="en-GB" sz="1400" b="1" dirty="0">
              <a:latin typeface="Calibri Light" panose="020F0302020204030204" pitchFamily="34" charset="0"/>
              <a:cs typeface="Calibri Light" panose="020F0302020204030204" pitchFamily="34" charset="0"/>
            </a:endParaRPr>
          </a:p>
          <a:p>
            <a:r>
              <a:rPr lang="en-GB" sz="1400" dirty="0">
                <a:latin typeface="Calibri Light" panose="020F0302020204030204" pitchFamily="34" charset="0"/>
                <a:cs typeface="Calibri Light" panose="020F0302020204030204" pitchFamily="34" charset="0"/>
              </a:rPr>
              <a:t>Regularly monitor the success of the off-page SEO efforts and adjust the strategy accordingly</a:t>
            </a:r>
            <a:r>
              <a:rPr lang="en-GB" sz="1400" dirty="0" smtClean="0">
                <a:latin typeface="Calibri Light" panose="020F0302020204030204" pitchFamily="34" charset="0"/>
                <a:cs typeface="Calibri Light" panose="020F0302020204030204" pitchFamily="34" charset="0"/>
              </a:rPr>
              <a:t>.</a:t>
            </a:r>
          </a:p>
          <a:p>
            <a:endParaRPr lang="en-GB" sz="1400" dirty="0">
              <a:latin typeface="Calibri Light" panose="020F0302020204030204" pitchFamily="34" charset="0"/>
              <a:cs typeface="Calibri Light" panose="020F0302020204030204" pitchFamily="34" charset="0"/>
            </a:endParaRPr>
          </a:p>
          <a:p>
            <a:pPr marL="342900" indent="-342900">
              <a:buAutoNum type="alphaLcPeriod"/>
            </a:pPr>
            <a:r>
              <a:rPr lang="en-GB" sz="1400" b="1" dirty="0" smtClean="0">
                <a:latin typeface="Calibri Light" panose="020F0302020204030204" pitchFamily="34" charset="0"/>
                <a:cs typeface="Calibri Light" panose="020F0302020204030204" pitchFamily="34" charset="0"/>
              </a:rPr>
              <a:t>Backlink Monitoring</a:t>
            </a:r>
          </a:p>
          <a:p>
            <a:pPr marL="342900" indent="-342900">
              <a:buAutoNum type="alphaLcPeriod"/>
            </a:pPr>
            <a:endParaRPr lang="en-GB" sz="1400" b="1" dirty="0">
              <a:latin typeface="Calibri Light" panose="020F0302020204030204" pitchFamily="34" charset="0"/>
              <a:cs typeface="Calibri Light" panose="020F0302020204030204" pitchFamily="34" charset="0"/>
            </a:endParaRPr>
          </a:p>
          <a:p>
            <a:r>
              <a:rPr lang="en-GB" sz="1400" b="1" dirty="0">
                <a:latin typeface="Calibri Light" panose="020F0302020204030204" pitchFamily="34" charset="0"/>
                <a:cs typeface="Calibri Light" panose="020F0302020204030204" pitchFamily="34" charset="0"/>
              </a:rPr>
              <a:t>Objective</a:t>
            </a:r>
            <a:r>
              <a:rPr lang="en-GB" sz="1400" dirty="0">
                <a:latin typeface="Calibri Light" panose="020F0302020204030204" pitchFamily="34" charset="0"/>
                <a:cs typeface="Calibri Light" panose="020F0302020204030204" pitchFamily="34" charset="0"/>
              </a:rPr>
              <a:t>: Track the quality and quantity of backlinks acquired</a:t>
            </a:r>
            <a:r>
              <a:rPr lang="en-GB" sz="1400" dirty="0" smtClean="0">
                <a:latin typeface="Calibri Light" panose="020F0302020204030204" pitchFamily="34" charset="0"/>
                <a:cs typeface="Calibri Light" panose="020F0302020204030204" pitchFamily="34" charset="0"/>
              </a:rPr>
              <a:t>.</a:t>
            </a:r>
          </a:p>
          <a:p>
            <a:endParaRPr lang="en-GB" sz="1400" dirty="0">
              <a:latin typeface="Calibri Light" panose="020F0302020204030204" pitchFamily="34" charset="0"/>
              <a:cs typeface="Calibri Light" panose="020F0302020204030204" pitchFamily="34" charset="0"/>
            </a:endParaRPr>
          </a:p>
          <a:p>
            <a:r>
              <a:rPr lang="en-GB" sz="1400" b="1" dirty="0">
                <a:latin typeface="Calibri Light" panose="020F0302020204030204" pitchFamily="34" charset="0"/>
                <a:cs typeface="Calibri Light" panose="020F0302020204030204" pitchFamily="34" charset="0"/>
              </a:rPr>
              <a:t>Tools</a:t>
            </a:r>
            <a:r>
              <a:rPr lang="en-GB" sz="1400" dirty="0">
                <a:latin typeface="Calibri Light" panose="020F0302020204030204" pitchFamily="34" charset="0"/>
                <a:cs typeface="Calibri Light" panose="020F0302020204030204" pitchFamily="34" charset="0"/>
              </a:rPr>
              <a:t>: Use </a:t>
            </a:r>
            <a:r>
              <a:rPr lang="en-GB" sz="1400" b="1" dirty="0" err="1">
                <a:latin typeface="Calibri Light" panose="020F0302020204030204" pitchFamily="34" charset="0"/>
                <a:cs typeface="Calibri Light" panose="020F0302020204030204" pitchFamily="34" charset="0"/>
              </a:rPr>
              <a:t>Ahrefs</a:t>
            </a:r>
            <a:r>
              <a:rPr lang="en-GB" sz="1400" dirty="0">
                <a:latin typeface="Calibri Light" panose="020F0302020204030204" pitchFamily="34" charset="0"/>
                <a:cs typeface="Calibri Light" panose="020F0302020204030204" pitchFamily="34" charset="0"/>
              </a:rPr>
              <a:t>, </a:t>
            </a:r>
            <a:r>
              <a:rPr lang="en-GB" sz="1400" b="1" dirty="0">
                <a:latin typeface="Calibri Light" panose="020F0302020204030204" pitchFamily="34" charset="0"/>
                <a:cs typeface="Calibri Light" panose="020F0302020204030204" pitchFamily="34" charset="0"/>
              </a:rPr>
              <a:t>SEMrush</a:t>
            </a:r>
            <a:r>
              <a:rPr lang="en-GB" sz="1400" dirty="0">
                <a:latin typeface="Calibri Light" panose="020F0302020204030204" pitchFamily="34" charset="0"/>
                <a:cs typeface="Calibri Light" panose="020F0302020204030204" pitchFamily="34" charset="0"/>
              </a:rPr>
              <a:t>, or </a:t>
            </a:r>
            <a:r>
              <a:rPr lang="en-GB" sz="1400" b="1" dirty="0" err="1">
                <a:latin typeface="Calibri Light" panose="020F0302020204030204" pitchFamily="34" charset="0"/>
                <a:cs typeface="Calibri Light" panose="020F0302020204030204" pitchFamily="34" charset="0"/>
              </a:rPr>
              <a:t>Moz</a:t>
            </a:r>
            <a:r>
              <a:rPr lang="en-GB" sz="1400" dirty="0">
                <a:latin typeface="Calibri Light" panose="020F0302020204030204" pitchFamily="34" charset="0"/>
                <a:cs typeface="Calibri Light" panose="020F0302020204030204" pitchFamily="34" charset="0"/>
              </a:rPr>
              <a:t> to monitor backlink growth and ensure there are no toxic links that could harm the website's rankings</a:t>
            </a:r>
            <a:r>
              <a:rPr lang="en-GB" sz="1400" dirty="0" smtClean="0">
                <a:latin typeface="Calibri Light" panose="020F0302020204030204" pitchFamily="34" charset="0"/>
                <a:cs typeface="Calibri Light" panose="020F0302020204030204" pitchFamily="34" charset="0"/>
              </a:rPr>
              <a:t>.</a:t>
            </a:r>
          </a:p>
          <a:p>
            <a:endParaRPr lang="en-GB" sz="1400" dirty="0">
              <a:latin typeface="Calibri Light" panose="020F0302020204030204" pitchFamily="34" charset="0"/>
              <a:cs typeface="Calibri Light" panose="020F0302020204030204" pitchFamily="34" charset="0"/>
            </a:endParaRPr>
          </a:p>
          <a:p>
            <a:r>
              <a:rPr lang="en-GB" sz="1400" b="1" dirty="0">
                <a:latin typeface="Calibri Light" panose="020F0302020204030204" pitchFamily="34" charset="0"/>
                <a:cs typeface="Calibri Light" panose="020F0302020204030204" pitchFamily="34" charset="0"/>
              </a:rPr>
              <a:t>b. Referral </a:t>
            </a:r>
            <a:r>
              <a:rPr lang="en-GB" sz="1400" b="1" dirty="0" smtClean="0">
                <a:latin typeface="Calibri Light" panose="020F0302020204030204" pitchFamily="34" charset="0"/>
                <a:cs typeface="Calibri Light" panose="020F0302020204030204" pitchFamily="34" charset="0"/>
              </a:rPr>
              <a:t>Traffic</a:t>
            </a:r>
          </a:p>
          <a:p>
            <a:endParaRPr lang="en-GB" sz="1400" b="1" dirty="0">
              <a:latin typeface="Calibri Light" panose="020F0302020204030204" pitchFamily="34" charset="0"/>
              <a:cs typeface="Calibri Light" panose="020F0302020204030204" pitchFamily="34" charset="0"/>
            </a:endParaRPr>
          </a:p>
          <a:p>
            <a:r>
              <a:rPr lang="en-GB" sz="1400" b="1" dirty="0">
                <a:latin typeface="Calibri Light" panose="020F0302020204030204" pitchFamily="34" charset="0"/>
                <a:cs typeface="Calibri Light" panose="020F0302020204030204" pitchFamily="34" charset="0"/>
              </a:rPr>
              <a:t>Objective</a:t>
            </a:r>
            <a:r>
              <a:rPr lang="en-GB" sz="1400" dirty="0">
                <a:latin typeface="Calibri Light" panose="020F0302020204030204" pitchFamily="34" charset="0"/>
                <a:cs typeface="Calibri Light" panose="020F0302020204030204" pitchFamily="34" charset="0"/>
              </a:rPr>
              <a:t>: Measure the traffic driven to the website from external sources</a:t>
            </a:r>
            <a:r>
              <a:rPr lang="en-GB" sz="1400" dirty="0" smtClean="0">
                <a:latin typeface="Calibri Light" panose="020F0302020204030204" pitchFamily="34" charset="0"/>
                <a:cs typeface="Calibri Light" panose="020F0302020204030204" pitchFamily="34" charset="0"/>
              </a:rPr>
              <a:t>.</a:t>
            </a:r>
          </a:p>
          <a:p>
            <a:endParaRPr lang="en-GB" sz="1400" dirty="0">
              <a:latin typeface="Calibri Light" panose="020F0302020204030204" pitchFamily="34" charset="0"/>
              <a:cs typeface="Calibri Light" panose="020F0302020204030204" pitchFamily="34" charset="0"/>
            </a:endParaRPr>
          </a:p>
          <a:p>
            <a:r>
              <a:rPr lang="en-GB" sz="1400" b="1" dirty="0">
                <a:latin typeface="Calibri Light" panose="020F0302020204030204" pitchFamily="34" charset="0"/>
                <a:cs typeface="Calibri Light" panose="020F0302020204030204" pitchFamily="34" charset="0"/>
              </a:rPr>
              <a:t>Tools</a:t>
            </a:r>
            <a:r>
              <a:rPr lang="en-GB" sz="1400" dirty="0">
                <a:latin typeface="Calibri Light" panose="020F0302020204030204" pitchFamily="34" charset="0"/>
                <a:cs typeface="Calibri Light" panose="020F0302020204030204" pitchFamily="34" charset="0"/>
              </a:rPr>
              <a:t>: Use </a:t>
            </a:r>
            <a:r>
              <a:rPr lang="en-GB" sz="1400" b="1" dirty="0">
                <a:latin typeface="Calibri Light" panose="020F0302020204030204" pitchFamily="34" charset="0"/>
                <a:cs typeface="Calibri Light" panose="020F0302020204030204" pitchFamily="34" charset="0"/>
              </a:rPr>
              <a:t>Google Analytics</a:t>
            </a:r>
            <a:r>
              <a:rPr lang="en-GB" sz="1400" dirty="0">
                <a:latin typeface="Calibri Light" panose="020F0302020204030204" pitchFamily="34" charset="0"/>
                <a:cs typeface="Calibri Light" panose="020F0302020204030204" pitchFamily="34" charset="0"/>
              </a:rPr>
              <a:t> to track referral traffic from backlinks, social media, and syndication platforms.</a:t>
            </a:r>
          </a:p>
        </p:txBody>
      </p:sp>
      <p:sp>
        <p:nvSpPr>
          <p:cNvPr id="2" name="Rectangle 1"/>
          <p:cNvSpPr/>
          <p:nvPr/>
        </p:nvSpPr>
        <p:spPr>
          <a:xfrm>
            <a:off x="288898" y="702469"/>
            <a:ext cx="11304104" cy="338554"/>
          </a:xfrm>
          <a:prstGeom prst="rect">
            <a:avLst/>
          </a:prstGeom>
        </p:spPr>
        <p:txBody>
          <a:bodyPr wrap="square">
            <a:spAutoFit/>
          </a:bodyPr>
          <a:lstStyle/>
          <a:p>
            <a:endParaRPr lang="en-GB" sz="1600" dirty="0">
              <a:latin typeface="Calibri Light" panose="020F0302020204030204" pitchFamily="34" charset="0"/>
              <a:cs typeface="Calibri Light" panose="020F0302020204030204" pitchFamily="34" charset="0"/>
            </a:endParaRPr>
          </a:p>
        </p:txBody>
      </p:sp>
      <p:sp>
        <p:nvSpPr>
          <p:cNvPr id="7" name="Rectangle 4"/>
          <p:cNvSpPr>
            <a:spLocks noChangeArrowheads="1"/>
          </p:cNvSpPr>
          <p:nvPr/>
        </p:nvSpPr>
        <p:spPr bwMode="auto">
          <a:xfrm>
            <a:off x="288898" y="4513803"/>
            <a:ext cx="11150379" cy="12157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1" i="0" u="none" strike="noStrike" cap="none" normalizeH="0" baseline="0" dirty="0" smtClean="0">
                <a:ln>
                  <a:noFill/>
                </a:ln>
                <a:solidFill>
                  <a:schemeClr val="tx1"/>
                </a:solidFill>
                <a:effectLst/>
                <a:latin typeface="Arial" panose="020B0604020202020204" pitchFamily="34" charset="0"/>
              </a:rPr>
              <a:t>Conclusion:</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smtClean="0">
                <a:ln>
                  <a:noFill/>
                </a:ln>
                <a:solidFill>
                  <a:schemeClr val="tx1"/>
                </a:solidFill>
                <a:effectLst/>
                <a:latin typeface="Calibri Light" panose="020F0302020204030204" pitchFamily="34" charset="0"/>
                <a:cs typeface="Calibri Light" panose="020F0302020204030204" pitchFamily="34" charset="0"/>
              </a:rPr>
              <a:t>This off-page SEO plan for </a:t>
            </a:r>
            <a:r>
              <a:rPr kumimoji="0" lang="en-US" altLang="en-US" sz="1400" b="1" i="0" u="none" strike="noStrike" cap="none" normalizeH="0" baseline="0" dirty="0" smtClean="0">
                <a:ln>
                  <a:noFill/>
                </a:ln>
                <a:solidFill>
                  <a:schemeClr val="tx1"/>
                </a:solidFill>
                <a:effectLst/>
                <a:latin typeface="Calibri Light" panose="020F0302020204030204" pitchFamily="34" charset="0"/>
                <a:cs typeface="Calibri Light" panose="020F0302020204030204" pitchFamily="34" charset="0"/>
              </a:rPr>
              <a:t>CrimsonLogic.com</a:t>
            </a:r>
            <a:r>
              <a:rPr kumimoji="0" lang="en-US" altLang="en-US" sz="1400" b="0" i="0" u="none" strike="noStrike" cap="none" normalizeH="0" baseline="0" dirty="0" smtClean="0">
                <a:ln>
                  <a:noFill/>
                </a:ln>
                <a:solidFill>
                  <a:schemeClr val="tx1"/>
                </a:solidFill>
                <a:effectLst/>
                <a:latin typeface="Calibri Light" panose="020F0302020204030204" pitchFamily="34" charset="0"/>
                <a:cs typeface="Calibri Light" panose="020F0302020204030204" pitchFamily="34" charset="0"/>
              </a:rPr>
              <a:t> focuses on building authoritative backlinks, engaging with social media, leveraging brand mentions, and enhancing visibility through collaborations and partnerships. With consistent efforts, the site will improve its domain authority, drive targeted traffic, and strengthen its presence in global trade and e-Government solutions.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55518569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hidden="1">
            <a:extLst>
              <a:ext uri="{FF2B5EF4-FFF2-40B4-BE49-F238E27FC236}">
                <a16:creationId xmlns:a16="http://schemas.microsoft.com/office/drawing/2014/main" id="{2AC0C949-7A02-4C95-8017-D82E7E71C4F7}"/>
              </a:ext>
            </a:extLst>
          </p:cNvPr>
          <p:cNvSpPr>
            <a:spLocks noGrp="1"/>
          </p:cNvSpPr>
          <p:nvPr>
            <p:ph type="title" idx="4294967295"/>
          </p:nvPr>
        </p:nvSpPr>
        <p:spPr>
          <a:xfrm>
            <a:off x="0" y="365125"/>
            <a:ext cx="10515600" cy="1325563"/>
          </a:xfrm>
        </p:spPr>
        <p:txBody>
          <a:bodyPr/>
          <a:lstStyle/>
          <a:p>
            <a:r>
              <a:rPr lang="en-US" dirty="0"/>
              <a:t>Project analysis slide 5</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81500" y="328999"/>
            <a:ext cx="11734800" cy="3877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smtClean="0">
                <a:solidFill>
                  <a:schemeClr val="tx1">
                    <a:lumMod val="75000"/>
                    <a:lumOff val="25000"/>
                  </a:schemeClr>
                </a:solidFill>
              </a:rPr>
              <a:t>Usability</a:t>
            </a: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pic>
        <p:nvPicPr>
          <p:cNvPr id="3" name="Picture 2"/>
          <p:cNvPicPr>
            <a:picLocks noChangeAspect="1"/>
          </p:cNvPicPr>
          <p:nvPr/>
        </p:nvPicPr>
        <p:blipFill>
          <a:blip r:embed="rId3"/>
          <a:stretch>
            <a:fillRect/>
          </a:stretch>
        </p:blipFill>
        <p:spPr>
          <a:xfrm>
            <a:off x="494024" y="716796"/>
            <a:ext cx="10583752" cy="1915085"/>
          </a:xfrm>
          <a:prstGeom prst="rect">
            <a:avLst/>
          </a:prstGeom>
        </p:spPr>
      </p:pic>
      <p:pic>
        <p:nvPicPr>
          <p:cNvPr id="5" name="Picture 4"/>
          <p:cNvPicPr>
            <a:picLocks noChangeAspect="1"/>
          </p:cNvPicPr>
          <p:nvPr/>
        </p:nvPicPr>
        <p:blipFill>
          <a:blip r:embed="rId4"/>
          <a:stretch>
            <a:fillRect/>
          </a:stretch>
        </p:blipFill>
        <p:spPr>
          <a:xfrm>
            <a:off x="494024" y="2719347"/>
            <a:ext cx="10583752" cy="3860696"/>
          </a:xfrm>
          <a:prstGeom prst="rect">
            <a:avLst/>
          </a:prstGeom>
        </p:spPr>
      </p:pic>
    </p:spTree>
    <p:extLst>
      <p:ext uri="{BB962C8B-B14F-4D97-AF65-F5344CB8AC3E}">
        <p14:creationId xmlns:p14="http://schemas.microsoft.com/office/powerpoint/2010/main" val="2832948186"/>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hidden="1">
            <a:extLst>
              <a:ext uri="{FF2B5EF4-FFF2-40B4-BE49-F238E27FC236}">
                <a16:creationId xmlns:a16="http://schemas.microsoft.com/office/drawing/2014/main" id="{2AC0C949-7A02-4C95-8017-D82E7E71C4F7}"/>
              </a:ext>
            </a:extLst>
          </p:cNvPr>
          <p:cNvSpPr>
            <a:spLocks noGrp="1"/>
          </p:cNvSpPr>
          <p:nvPr>
            <p:ph type="title" idx="4294967295"/>
          </p:nvPr>
        </p:nvSpPr>
        <p:spPr>
          <a:xfrm>
            <a:off x="0" y="365125"/>
            <a:ext cx="10515600" cy="1325563"/>
          </a:xfrm>
        </p:spPr>
        <p:txBody>
          <a:bodyPr/>
          <a:lstStyle/>
          <a:p>
            <a:r>
              <a:rPr lang="en-US" dirty="0"/>
              <a:t>Project analysis slide 5</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81500" y="328999"/>
            <a:ext cx="11734800" cy="3877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smtClean="0">
                <a:solidFill>
                  <a:schemeClr val="tx1">
                    <a:lumMod val="75000"/>
                    <a:lumOff val="25000"/>
                  </a:schemeClr>
                </a:solidFill>
              </a:rPr>
              <a:t>Usability</a:t>
            </a: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pic>
        <p:nvPicPr>
          <p:cNvPr id="2" name="Picture 1"/>
          <p:cNvPicPr>
            <a:picLocks noChangeAspect="1"/>
          </p:cNvPicPr>
          <p:nvPr/>
        </p:nvPicPr>
        <p:blipFill>
          <a:blip r:embed="rId3"/>
          <a:stretch>
            <a:fillRect/>
          </a:stretch>
        </p:blipFill>
        <p:spPr>
          <a:xfrm>
            <a:off x="230054" y="1296063"/>
            <a:ext cx="11569681" cy="5367130"/>
          </a:xfrm>
          <a:prstGeom prst="rect">
            <a:avLst/>
          </a:prstGeom>
        </p:spPr>
      </p:pic>
      <p:sp>
        <p:nvSpPr>
          <p:cNvPr id="9" name="TextBox 8"/>
          <p:cNvSpPr txBox="1"/>
          <p:nvPr/>
        </p:nvSpPr>
        <p:spPr>
          <a:xfrm>
            <a:off x="230054" y="821764"/>
            <a:ext cx="1375698" cy="369332"/>
          </a:xfrm>
          <a:prstGeom prst="rect">
            <a:avLst/>
          </a:prstGeom>
          <a:noFill/>
        </p:spPr>
        <p:txBody>
          <a:bodyPr wrap="none" rtlCol="0">
            <a:spAutoFit/>
          </a:bodyPr>
          <a:lstStyle/>
          <a:p>
            <a:r>
              <a:rPr lang="en-GB" b="1" dirty="0" smtClean="0"/>
              <a:t>Mobile View</a:t>
            </a:r>
            <a:endParaRPr lang="en-IN" b="1" dirty="0"/>
          </a:p>
        </p:txBody>
      </p:sp>
    </p:spTree>
    <p:extLst>
      <p:ext uri="{BB962C8B-B14F-4D97-AF65-F5344CB8AC3E}">
        <p14:creationId xmlns:p14="http://schemas.microsoft.com/office/powerpoint/2010/main" val="276258787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hidden="1">
            <a:extLst>
              <a:ext uri="{FF2B5EF4-FFF2-40B4-BE49-F238E27FC236}">
                <a16:creationId xmlns:a16="http://schemas.microsoft.com/office/drawing/2014/main" id="{ED2F5393-91A3-4102-A584-E902285C507A}"/>
              </a:ext>
            </a:extLst>
          </p:cNvPr>
          <p:cNvSpPr>
            <a:spLocks noGrp="1"/>
          </p:cNvSpPr>
          <p:nvPr>
            <p:ph type="title" idx="4294967295"/>
          </p:nvPr>
        </p:nvSpPr>
        <p:spPr>
          <a:xfrm>
            <a:off x="0" y="365125"/>
            <a:ext cx="10515600" cy="1325563"/>
          </a:xfrm>
        </p:spPr>
        <p:txBody>
          <a:bodyPr/>
          <a:lstStyle/>
          <a:p>
            <a:r>
              <a:rPr lang="en-US" dirty="0"/>
              <a:t>Project analysis slide 4</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3877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smtClean="0">
                <a:solidFill>
                  <a:schemeClr val="tx1">
                    <a:lumMod val="75000"/>
                    <a:lumOff val="25000"/>
                  </a:schemeClr>
                </a:solidFill>
              </a:rPr>
              <a:t>Tools Used</a:t>
            </a: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80" name="Rectangle 79">
            <a:extLst>
              <a:ext uri="{FF2B5EF4-FFF2-40B4-BE49-F238E27FC236}">
                <a16:creationId xmlns:a16="http://schemas.microsoft.com/office/drawing/2014/main" id="{6BEBF752-C33D-4EC4-8210-F7B1D3A10097}"/>
              </a:ext>
            </a:extLst>
          </p:cNvPr>
          <p:cNvSpPr/>
          <p:nvPr/>
        </p:nvSpPr>
        <p:spPr>
          <a:xfrm>
            <a:off x="1831182" y="2333832"/>
            <a:ext cx="1371600" cy="492443"/>
          </a:xfrm>
          <a:prstGeom prst="rect">
            <a:avLst/>
          </a:prstGeom>
        </p:spPr>
        <p:txBody>
          <a:bodyPr wrap="square" lIns="0" tIns="0" rIns="0" bIns="0" anchor="ctr">
            <a:spAutoFit/>
          </a:bodyPr>
          <a:lstStyle/>
          <a:p>
            <a:pPr algn="ctr"/>
            <a:r>
              <a:rPr lang="en-US" sz="1600" dirty="0">
                <a:solidFill>
                  <a:schemeClr val="bg1"/>
                </a:solidFill>
              </a:rPr>
              <a:t>Management Objectives</a:t>
            </a:r>
          </a:p>
        </p:txBody>
      </p:sp>
      <p:sp>
        <p:nvSpPr>
          <p:cNvPr id="81" name="Rectangle 80">
            <a:extLst>
              <a:ext uri="{FF2B5EF4-FFF2-40B4-BE49-F238E27FC236}">
                <a16:creationId xmlns:a16="http://schemas.microsoft.com/office/drawing/2014/main" id="{D4EC02E4-F054-4111-9038-AE0BDA4C8060}"/>
              </a:ext>
            </a:extLst>
          </p:cNvPr>
          <p:cNvSpPr/>
          <p:nvPr/>
        </p:nvSpPr>
        <p:spPr>
          <a:xfrm>
            <a:off x="1831182" y="4618854"/>
            <a:ext cx="1371600" cy="492443"/>
          </a:xfrm>
          <a:prstGeom prst="rect">
            <a:avLst/>
          </a:prstGeom>
        </p:spPr>
        <p:txBody>
          <a:bodyPr wrap="square" lIns="0" tIns="0" rIns="0" bIns="0" anchor="ctr">
            <a:spAutoFit/>
          </a:bodyPr>
          <a:lstStyle/>
          <a:p>
            <a:pPr algn="ctr"/>
            <a:r>
              <a:rPr lang="en-US" sz="1600" dirty="0">
                <a:solidFill>
                  <a:schemeClr val="bg1"/>
                </a:solidFill>
              </a:rPr>
              <a:t>Customer Objectives</a:t>
            </a:r>
          </a:p>
        </p:txBody>
      </p:sp>
      <p:sp>
        <p:nvSpPr>
          <p:cNvPr id="82" name="Rectangle 81">
            <a:extLst>
              <a:ext uri="{FF2B5EF4-FFF2-40B4-BE49-F238E27FC236}">
                <a16:creationId xmlns:a16="http://schemas.microsoft.com/office/drawing/2014/main" id="{9771041D-83B6-4693-BC25-25AABB3CE3BF}"/>
              </a:ext>
            </a:extLst>
          </p:cNvPr>
          <p:cNvSpPr/>
          <p:nvPr/>
        </p:nvSpPr>
        <p:spPr>
          <a:xfrm>
            <a:off x="4217194" y="3476343"/>
            <a:ext cx="1371600" cy="492443"/>
          </a:xfrm>
          <a:prstGeom prst="rect">
            <a:avLst/>
          </a:prstGeom>
        </p:spPr>
        <p:txBody>
          <a:bodyPr wrap="square" lIns="0" tIns="0" rIns="0" bIns="0" anchor="ctr">
            <a:spAutoFit/>
          </a:bodyPr>
          <a:lstStyle/>
          <a:p>
            <a:pPr algn="ctr"/>
            <a:r>
              <a:rPr lang="en-US" sz="1600" dirty="0">
                <a:solidFill>
                  <a:schemeClr val="bg1"/>
                </a:solidFill>
              </a:rPr>
              <a:t>Project Objectives</a:t>
            </a:r>
          </a:p>
        </p:txBody>
      </p:sp>
      <p:sp>
        <p:nvSpPr>
          <p:cNvPr id="83" name="Rectangle 82">
            <a:extLst>
              <a:ext uri="{FF2B5EF4-FFF2-40B4-BE49-F238E27FC236}">
                <a16:creationId xmlns:a16="http://schemas.microsoft.com/office/drawing/2014/main" id="{9F6EE26A-3174-49AD-900E-08C045755F3C}"/>
              </a:ext>
            </a:extLst>
          </p:cNvPr>
          <p:cNvSpPr/>
          <p:nvPr/>
        </p:nvSpPr>
        <p:spPr>
          <a:xfrm>
            <a:off x="6607968" y="3476343"/>
            <a:ext cx="1371600" cy="492443"/>
          </a:xfrm>
          <a:prstGeom prst="rect">
            <a:avLst/>
          </a:prstGeom>
        </p:spPr>
        <p:txBody>
          <a:bodyPr wrap="square" lIns="0" tIns="0" rIns="0" bIns="0" anchor="ctr">
            <a:spAutoFit/>
          </a:bodyPr>
          <a:lstStyle/>
          <a:p>
            <a:pPr algn="ctr"/>
            <a:r>
              <a:rPr lang="en-US" sz="1600" dirty="0">
                <a:solidFill>
                  <a:schemeClr val="bg1"/>
                </a:solidFill>
              </a:rPr>
              <a:t>Implementation Plan</a:t>
            </a:r>
          </a:p>
        </p:txBody>
      </p:sp>
      <p:sp>
        <p:nvSpPr>
          <p:cNvPr id="84" name="Rectangle 83">
            <a:extLst>
              <a:ext uri="{FF2B5EF4-FFF2-40B4-BE49-F238E27FC236}">
                <a16:creationId xmlns:a16="http://schemas.microsoft.com/office/drawing/2014/main" id="{3B69453F-B845-4467-8C29-7A6677641EC0}"/>
              </a:ext>
            </a:extLst>
          </p:cNvPr>
          <p:cNvSpPr/>
          <p:nvPr/>
        </p:nvSpPr>
        <p:spPr>
          <a:xfrm>
            <a:off x="8989218" y="3599454"/>
            <a:ext cx="1371600" cy="246221"/>
          </a:xfrm>
          <a:prstGeom prst="rect">
            <a:avLst/>
          </a:prstGeom>
        </p:spPr>
        <p:txBody>
          <a:bodyPr wrap="square" lIns="0" tIns="0" rIns="0" bIns="0" anchor="ctr">
            <a:spAutoFit/>
          </a:bodyPr>
          <a:lstStyle/>
          <a:p>
            <a:pPr algn="ctr"/>
            <a:r>
              <a:rPr lang="en-US" sz="1600" dirty="0">
                <a:solidFill>
                  <a:schemeClr val="bg1"/>
                </a:solidFill>
              </a:rPr>
              <a:t>Schedules</a:t>
            </a:r>
          </a:p>
        </p:txBody>
      </p:sp>
      <p:sp>
        <p:nvSpPr>
          <p:cNvPr id="85" name="Rectangle 84">
            <a:extLst>
              <a:ext uri="{FF2B5EF4-FFF2-40B4-BE49-F238E27FC236}">
                <a16:creationId xmlns:a16="http://schemas.microsoft.com/office/drawing/2014/main" id="{C7CFAFBF-6B2A-49A8-ADCE-FD94A08C87B3}"/>
              </a:ext>
            </a:extLst>
          </p:cNvPr>
          <p:cNvSpPr/>
          <p:nvPr/>
        </p:nvSpPr>
        <p:spPr>
          <a:xfrm>
            <a:off x="8989218" y="1778472"/>
            <a:ext cx="1371600" cy="246221"/>
          </a:xfrm>
          <a:prstGeom prst="rect">
            <a:avLst/>
          </a:prstGeom>
        </p:spPr>
        <p:txBody>
          <a:bodyPr wrap="square" lIns="0" tIns="0" rIns="0" bIns="0" anchor="ctr">
            <a:spAutoFit/>
          </a:bodyPr>
          <a:lstStyle/>
          <a:p>
            <a:pPr algn="ctr"/>
            <a:r>
              <a:rPr lang="en-US" sz="1600" dirty="0">
                <a:solidFill>
                  <a:schemeClr val="bg1"/>
                </a:solidFill>
              </a:rPr>
              <a:t>Tasks</a:t>
            </a:r>
          </a:p>
        </p:txBody>
      </p:sp>
      <p:sp>
        <p:nvSpPr>
          <p:cNvPr id="86" name="Rectangle 85">
            <a:extLst>
              <a:ext uri="{FF2B5EF4-FFF2-40B4-BE49-F238E27FC236}">
                <a16:creationId xmlns:a16="http://schemas.microsoft.com/office/drawing/2014/main" id="{6B499F5E-706B-4272-818B-C87149038662}"/>
              </a:ext>
            </a:extLst>
          </p:cNvPr>
          <p:cNvSpPr/>
          <p:nvPr/>
        </p:nvSpPr>
        <p:spPr>
          <a:xfrm>
            <a:off x="8989218" y="5420435"/>
            <a:ext cx="1371600" cy="246221"/>
          </a:xfrm>
          <a:prstGeom prst="rect">
            <a:avLst/>
          </a:prstGeom>
        </p:spPr>
        <p:txBody>
          <a:bodyPr wrap="square" lIns="0" tIns="0" rIns="0" bIns="0" anchor="ctr">
            <a:spAutoFit/>
          </a:bodyPr>
          <a:lstStyle/>
          <a:p>
            <a:pPr algn="ctr"/>
            <a:r>
              <a:rPr lang="en-US" sz="1600" dirty="0">
                <a:solidFill>
                  <a:schemeClr val="bg1"/>
                </a:solidFill>
              </a:rPr>
              <a:t>Resources</a:t>
            </a:r>
          </a:p>
        </p:txBody>
      </p:sp>
      <p:sp>
        <p:nvSpPr>
          <p:cNvPr id="93" name="Rectangle 92">
            <a:extLst>
              <a:ext uri="{FF2B5EF4-FFF2-40B4-BE49-F238E27FC236}">
                <a16:creationId xmlns:a16="http://schemas.microsoft.com/office/drawing/2014/main" id="{FC109BEC-95E0-4EA0-B65C-A8353481F394}"/>
              </a:ext>
            </a:extLst>
          </p:cNvPr>
          <p:cNvSpPr/>
          <p:nvPr/>
        </p:nvSpPr>
        <p:spPr>
          <a:xfrm>
            <a:off x="445273" y="713117"/>
            <a:ext cx="11445572" cy="2215991"/>
          </a:xfrm>
          <a:prstGeom prst="rect">
            <a:avLst/>
          </a:prstGeom>
        </p:spPr>
        <p:txBody>
          <a:bodyPr wrap="square" lIns="0" tIns="0" rIns="0" bIns="0" anchor="ctr">
            <a:spAutoFit/>
          </a:bodyPr>
          <a:lstStyle/>
          <a:p>
            <a:pPr>
              <a:lnSpc>
                <a:spcPct val="150000"/>
              </a:lnSpc>
            </a:pPr>
            <a:r>
              <a:rPr lang="en-US" sz="2400" dirty="0" smtClean="0">
                <a:solidFill>
                  <a:schemeClr val="tx1">
                    <a:lumMod val="75000"/>
                    <a:lumOff val="25000"/>
                  </a:schemeClr>
                </a:solidFill>
                <a:cs typeface="Segoe UI" panose="020B0502040204020203" pitchFamily="34" charset="0"/>
              </a:rPr>
              <a:t>An effective SEO website audit is based on hard data about the technical health, traffic and backlinks profile of your website (and the website of your competitors)</a:t>
            </a:r>
          </a:p>
          <a:p>
            <a:pPr>
              <a:lnSpc>
                <a:spcPct val="150000"/>
              </a:lnSpc>
            </a:pPr>
            <a:endParaRPr lang="en-US" sz="2400" dirty="0">
              <a:solidFill>
                <a:schemeClr val="tx1">
                  <a:lumMod val="75000"/>
                  <a:lumOff val="25000"/>
                </a:schemeClr>
              </a:solidFill>
              <a:cs typeface="Segoe UI" panose="020B0502040204020203" pitchFamily="34" charset="0"/>
            </a:endParaRPr>
          </a:p>
          <a:p>
            <a:pPr>
              <a:lnSpc>
                <a:spcPct val="150000"/>
              </a:lnSpc>
            </a:pPr>
            <a:r>
              <a:rPr lang="en-US" sz="2400" dirty="0" smtClean="0">
                <a:solidFill>
                  <a:schemeClr val="tx1">
                    <a:lumMod val="75000"/>
                    <a:lumOff val="25000"/>
                  </a:schemeClr>
                </a:solidFill>
                <a:cs typeface="Segoe UI" panose="020B0502040204020203" pitchFamily="34" charset="0"/>
              </a:rPr>
              <a:t> </a:t>
            </a:r>
            <a:endParaRPr lang="en-US" sz="2400" dirty="0">
              <a:solidFill>
                <a:schemeClr val="tx1">
                  <a:lumMod val="75000"/>
                  <a:lumOff val="25000"/>
                </a:schemeClr>
              </a:solidFill>
              <a:cs typeface="Segoe UI" panose="020B0502040204020203" pitchFamily="34" charset="0"/>
            </a:endParaRPr>
          </a:p>
        </p:txBody>
      </p:sp>
      <p:sp>
        <p:nvSpPr>
          <p:cNvPr id="2" name="TextBox 1"/>
          <p:cNvSpPr txBox="1"/>
          <p:nvPr/>
        </p:nvSpPr>
        <p:spPr>
          <a:xfrm>
            <a:off x="331537" y="1896544"/>
            <a:ext cx="11677678" cy="4185761"/>
          </a:xfrm>
          <a:prstGeom prst="rect">
            <a:avLst/>
          </a:prstGeom>
          <a:noFill/>
        </p:spPr>
        <p:txBody>
          <a:bodyPr wrap="square" rtlCol="0">
            <a:spAutoFit/>
          </a:bodyPr>
          <a:lstStyle/>
          <a:p>
            <a:r>
              <a:rPr lang="en-GB" sz="1400" dirty="0" smtClean="0"/>
              <a:t>The three most important tools we used in the project is:</a:t>
            </a:r>
          </a:p>
          <a:p>
            <a:endParaRPr lang="en-GB" sz="1400" dirty="0"/>
          </a:p>
          <a:p>
            <a:pPr marL="285750" indent="-285750">
              <a:buFont typeface="Arial" panose="020B0604020202020204" pitchFamily="34" charset="0"/>
              <a:buChar char="•"/>
            </a:pPr>
            <a:r>
              <a:rPr lang="en-GB" sz="1400" b="1" u="sng" dirty="0" smtClean="0"/>
              <a:t>SEO </a:t>
            </a:r>
            <a:r>
              <a:rPr lang="en-GB" sz="1400" b="1" u="sng" dirty="0" err="1" smtClean="0"/>
              <a:t>Optimer</a:t>
            </a:r>
            <a:r>
              <a:rPr lang="en-GB" sz="1400" b="1" u="sng" dirty="0" smtClean="0"/>
              <a:t>: </a:t>
            </a:r>
            <a:r>
              <a:rPr lang="en-GB" sz="1400" dirty="0" err="1"/>
              <a:t>SEOOptimer</a:t>
            </a:r>
            <a:r>
              <a:rPr lang="en-GB" sz="1400" dirty="0"/>
              <a:t> is an online SEO auditing tool that evaluates websites based on factors like on-page SEO, usability, performance, links, and social media. It provides detailed reports and recommendations for improvement, helping businesses optimize their site's search engine rankings and overall digital presence for better performance and visibility..</a:t>
            </a:r>
            <a:endParaRPr lang="en-GB" sz="1400" dirty="0" smtClean="0"/>
          </a:p>
          <a:p>
            <a:endParaRPr lang="en-GB" sz="1400" dirty="0"/>
          </a:p>
          <a:p>
            <a:pPr marL="285750" indent="-285750">
              <a:buFont typeface="Arial" panose="020B0604020202020204" pitchFamily="34" charset="0"/>
              <a:buChar char="•"/>
            </a:pPr>
            <a:r>
              <a:rPr lang="en-GB" sz="1400" b="1" u="sng" dirty="0" err="1" smtClean="0"/>
              <a:t>Semrush</a:t>
            </a:r>
            <a:r>
              <a:rPr lang="en-GB" sz="1400" b="1" u="sng" dirty="0" smtClean="0"/>
              <a:t>: </a:t>
            </a:r>
            <a:r>
              <a:rPr lang="en-IN" sz="1400" dirty="0" err="1"/>
              <a:t>Semrush</a:t>
            </a:r>
            <a:r>
              <a:rPr lang="en-IN" sz="1400" dirty="0"/>
              <a:t> is a comprehensive digital marketing tool used for SEO, PPC, content marketing, and competitor analysis. It helps users improve online visibility by providing insights into keyword rankings, backlinks, site audits, and traffic analytics. </a:t>
            </a:r>
            <a:r>
              <a:rPr lang="en-IN" sz="1400" dirty="0" err="1"/>
              <a:t>Semrush</a:t>
            </a:r>
            <a:r>
              <a:rPr lang="en-IN" sz="1400" dirty="0"/>
              <a:t> also offers tools for optimizing social media strategies and tracking search engine performance.</a:t>
            </a:r>
            <a:r>
              <a:rPr lang="en-GB" sz="1400" dirty="0" smtClean="0"/>
              <a:t>.</a:t>
            </a:r>
          </a:p>
          <a:p>
            <a:endParaRPr lang="en-GB" sz="1400" dirty="0"/>
          </a:p>
          <a:p>
            <a:pPr marL="285750" indent="-285750">
              <a:buFont typeface="Arial" panose="020B0604020202020204" pitchFamily="34" charset="0"/>
              <a:buChar char="•"/>
            </a:pPr>
            <a:r>
              <a:rPr lang="en-GB" sz="1400" b="1" u="sng" dirty="0" err="1" smtClean="0"/>
              <a:t>Ubersuggest</a:t>
            </a:r>
            <a:r>
              <a:rPr lang="en-GB" sz="1400" b="1" u="sng" dirty="0" smtClean="0"/>
              <a:t>: </a:t>
            </a:r>
            <a:r>
              <a:rPr lang="en-GB" sz="1400" dirty="0" err="1" smtClean="0"/>
              <a:t>Ubersuggest</a:t>
            </a:r>
            <a:r>
              <a:rPr lang="en-GB" sz="1400" dirty="0" smtClean="0"/>
              <a:t> </a:t>
            </a:r>
            <a:r>
              <a:rPr lang="en-GB" sz="1400" dirty="0"/>
              <a:t>SEO </a:t>
            </a:r>
            <a:r>
              <a:rPr lang="en-GB" sz="1400" dirty="0" smtClean="0"/>
              <a:t>Analyser </a:t>
            </a:r>
            <a:r>
              <a:rPr lang="en-GB" sz="1400" dirty="0"/>
              <a:t>is a tool that helps website owners improve their search engine rankings. It provides insights on keyword performance, backlinks, and site health, offering suggestions for optimization. With features like site audits and competitor analysis, it helps enhance on-page SEO and overall website performance</a:t>
            </a:r>
            <a:r>
              <a:rPr lang="en-GB" sz="1400" dirty="0" smtClean="0"/>
              <a:t>.</a:t>
            </a:r>
          </a:p>
          <a:p>
            <a:pPr marL="285750" indent="-285750">
              <a:buFont typeface="Arial" panose="020B0604020202020204" pitchFamily="34" charset="0"/>
              <a:buChar char="•"/>
            </a:pPr>
            <a:endParaRPr lang="en-GB" sz="1400" b="1" u="sng" dirty="0"/>
          </a:p>
          <a:p>
            <a:pPr marL="285750" indent="-285750">
              <a:buFont typeface="Arial" panose="020B0604020202020204" pitchFamily="34" charset="0"/>
              <a:buChar char="•"/>
            </a:pPr>
            <a:r>
              <a:rPr lang="en-GB" sz="1400" b="1" u="sng" dirty="0" smtClean="0"/>
              <a:t>GT Metrix: </a:t>
            </a:r>
            <a:r>
              <a:rPr lang="en-GB" sz="1400" b="1" dirty="0" smtClean="0"/>
              <a:t> </a:t>
            </a:r>
            <a:r>
              <a:rPr lang="en-GB" sz="1400" dirty="0"/>
              <a:t>To analyse mobile speed test.</a:t>
            </a:r>
          </a:p>
          <a:p>
            <a:pPr marL="285750" indent="-285750">
              <a:buFont typeface="Arial" panose="020B0604020202020204" pitchFamily="34" charset="0"/>
              <a:buChar char="•"/>
            </a:pPr>
            <a:endParaRPr lang="en-GB" sz="1400" b="1" u="sng" dirty="0"/>
          </a:p>
          <a:p>
            <a:pPr marL="285750" indent="-285750">
              <a:buFont typeface="Arial" panose="020B0604020202020204" pitchFamily="34" charset="0"/>
              <a:buChar char="•"/>
            </a:pPr>
            <a:r>
              <a:rPr lang="en-GB" sz="1400" b="1" u="sng" dirty="0" smtClean="0"/>
              <a:t>Bing Test: </a:t>
            </a:r>
            <a:r>
              <a:rPr lang="en-GB" sz="1400" b="1" dirty="0" smtClean="0"/>
              <a:t> </a:t>
            </a:r>
            <a:r>
              <a:rPr lang="en-GB" sz="1400" b="1" dirty="0"/>
              <a:t> </a:t>
            </a:r>
            <a:r>
              <a:rPr lang="en-GB" sz="1400" dirty="0"/>
              <a:t>It is used to analyse mobile compatibility test.</a:t>
            </a:r>
          </a:p>
          <a:p>
            <a:pPr marL="285750" indent="-285750">
              <a:buFont typeface="Arial" panose="020B0604020202020204" pitchFamily="34" charset="0"/>
              <a:buChar char="•"/>
            </a:pPr>
            <a:endParaRPr lang="en-GB" sz="1400" b="1" u="sng" dirty="0"/>
          </a:p>
          <a:p>
            <a:pPr marL="285750" indent="-285750">
              <a:buFont typeface="Arial" panose="020B0604020202020204" pitchFamily="34" charset="0"/>
              <a:buChar char="•"/>
            </a:pPr>
            <a:endParaRPr lang="en-IN" sz="1400" b="1" u="sng" dirty="0"/>
          </a:p>
        </p:txBody>
      </p:sp>
      <p:sp>
        <p:nvSpPr>
          <p:cNvPr id="4" name="TextBox 3"/>
          <p:cNvSpPr txBox="1"/>
          <p:nvPr/>
        </p:nvSpPr>
        <p:spPr>
          <a:xfrm>
            <a:off x="251708" y="6256827"/>
            <a:ext cx="8414163" cy="369332"/>
          </a:xfrm>
          <a:prstGeom prst="rect">
            <a:avLst/>
          </a:prstGeom>
          <a:noFill/>
        </p:spPr>
        <p:txBody>
          <a:bodyPr wrap="none" rtlCol="0">
            <a:spAutoFit/>
          </a:bodyPr>
          <a:lstStyle/>
          <a:p>
            <a:r>
              <a:rPr lang="en-GB" dirty="0" smtClean="0"/>
              <a:t>We will take a closer look at how to do a SEO audit using these tools in the next steps.</a:t>
            </a:r>
            <a:endParaRPr lang="en-IN" dirty="0"/>
          </a:p>
        </p:txBody>
      </p:sp>
    </p:spTree>
    <p:extLst>
      <p:ext uri="{BB962C8B-B14F-4D97-AF65-F5344CB8AC3E}">
        <p14:creationId xmlns:p14="http://schemas.microsoft.com/office/powerpoint/2010/main" val="843768125"/>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hidden="1">
            <a:extLst>
              <a:ext uri="{FF2B5EF4-FFF2-40B4-BE49-F238E27FC236}">
                <a16:creationId xmlns:a16="http://schemas.microsoft.com/office/drawing/2014/main" id="{2AC0C949-7A02-4C95-8017-D82E7E71C4F7}"/>
              </a:ext>
            </a:extLst>
          </p:cNvPr>
          <p:cNvSpPr>
            <a:spLocks noGrp="1"/>
          </p:cNvSpPr>
          <p:nvPr>
            <p:ph type="title" idx="4294967295"/>
          </p:nvPr>
        </p:nvSpPr>
        <p:spPr>
          <a:xfrm>
            <a:off x="0" y="365125"/>
            <a:ext cx="10515600" cy="1325563"/>
          </a:xfrm>
        </p:spPr>
        <p:txBody>
          <a:bodyPr/>
          <a:lstStyle/>
          <a:p>
            <a:r>
              <a:rPr lang="en-US" dirty="0"/>
              <a:t>Project analysis slide 5</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81500" y="328999"/>
            <a:ext cx="11734800" cy="3877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smtClean="0">
                <a:solidFill>
                  <a:schemeClr val="tx1">
                    <a:lumMod val="75000"/>
                    <a:lumOff val="25000"/>
                  </a:schemeClr>
                </a:solidFill>
              </a:rPr>
              <a:t>Usability</a:t>
            </a: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pic>
        <p:nvPicPr>
          <p:cNvPr id="3" name="Picture 2"/>
          <p:cNvPicPr>
            <a:picLocks noChangeAspect="1"/>
          </p:cNvPicPr>
          <p:nvPr/>
        </p:nvPicPr>
        <p:blipFill>
          <a:blip r:embed="rId3"/>
          <a:stretch>
            <a:fillRect/>
          </a:stretch>
        </p:blipFill>
        <p:spPr>
          <a:xfrm>
            <a:off x="893087" y="1324366"/>
            <a:ext cx="10469436" cy="5068007"/>
          </a:xfrm>
          <a:prstGeom prst="rect">
            <a:avLst/>
          </a:prstGeom>
        </p:spPr>
      </p:pic>
      <p:sp>
        <p:nvSpPr>
          <p:cNvPr id="5" name="TextBox 4"/>
          <p:cNvSpPr txBox="1"/>
          <p:nvPr/>
        </p:nvSpPr>
        <p:spPr>
          <a:xfrm>
            <a:off x="893087" y="784503"/>
            <a:ext cx="1500732" cy="369332"/>
          </a:xfrm>
          <a:prstGeom prst="rect">
            <a:avLst/>
          </a:prstGeom>
          <a:noFill/>
        </p:spPr>
        <p:txBody>
          <a:bodyPr wrap="none" rtlCol="0">
            <a:spAutoFit/>
          </a:bodyPr>
          <a:lstStyle/>
          <a:p>
            <a:r>
              <a:rPr lang="en-GB" b="1" dirty="0" smtClean="0"/>
              <a:t>Desktop View</a:t>
            </a:r>
            <a:endParaRPr lang="en-IN" b="1" dirty="0"/>
          </a:p>
        </p:txBody>
      </p:sp>
    </p:spTree>
    <p:extLst>
      <p:ext uri="{BB962C8B-B14F-4D97-AF65-F5344CB8AC3E}">
        <p14:creationId xmlns:p14="http://schemas.microsoft.com/office/powerpoint/2010/main" val="1095268477"/>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hidden="1">
            <a:extLst>
              <a:ext uri="{FF2B5EF4-FFF2-40B4-BE49-F238E27FC236}">
                <a16:creationId xmlns:a16="http://schemas.microsoft.com/office/drawing/2014/main" id="{2AC0C949-7A02-4C95-8017-D82E7E71C4F7}"/>
              </a:ext>
            </a:extLst>
          </p:cNvPr>
          <p:cNvSpPr>
            <a:spLocks noGrp="1"/>
          </p:cNvSpPr>
          <p:nvPr>
            <p:ph type="title" idx="4294967295"/>
          </p:nvPr>
        </p:nvSpPr>
        <p:spPr>
          <a:xfrm>
            <a:off x="0" y="365125"/>
            <a:ext cx="10515600" cy="1325563"/>
          </a:xfrm>
        </p:spPr>
        <p:txBody>
          <a:bodyPr/>
          <a:lstStyle/>
          <a:p>
            <a:r>
              <a:rPr lang="en-US" dirty="0"/>
              <a:t>Project analysis slide 5</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81500" y="328999"/>
            <a:ext cx="11734800" cy="3877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smtClean="0">
                <a:solidFill>
                  <a:schemeClr val="tx1">
                    <a:lumMod val="75000"/>
                    <a:lumOff val="25000"/>
                  </a:schemeClr>
                </a:solidFill>
              </a:rPr>
              <a:t>Performance</a:t>
            </a: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pic>
        <p:nvPicPr>
          <p:cNvPr id="2" name="Picture 1"/>
          <p:cNvPicPr>
            <a:picLocks noChangeAspect="1"/>
          </p:cNvPicPr>
          <p:nvPr/>
        </p:nvPicPr>
        <p:blipFill>
          <a:blip r:embed="rId3"/>
          <a:stretch>
            <a:fillRect/>
          </a:stretch>
        </p:blipFill>
        <p:spPr>
          <a:xfrm>
            <a:off x="503550" y="716797"/>
            <a:ext cx="10564699" cy="5744377"/>
          </a:xfrm>
          <a:prstGeom prst="rect">
            <a:avLst/>
          </a:prstGeom>
        </p:spPr>
      </p:pic>
    </p:spTree>
    <p:extLst>
      <p:ext uri="{BB962C8B-B14F-4D97-AF65-F5344CB8AC3E}">
        <p14:creationId xmlns:p14="http://schemas.microsoft.com/office/powerpoint/2010/main" val="2188902785"/>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hidden="1">
            <a:extLst>
              <a:ext uri="{FF2B5EF4-FFF2-40B4-BE49-F238E27FC236}">
                <a16:creationId xmlns:a16="http://schemas.microsoft.com/office/drawing/2014/main" id="{2AC0C949-7A02-4C95-8017-D82E7E71C4F7}"/>
              </a:ext>
            </a:extLst>
          </p:cNvPr>
          <p:cNvSpPr>
            <a:spLocks noGrp="1"/>
          </p:cNvSpPr>
          <p:nvPr>
            <p:ph type="title" idx="4294967295"/>
          </p:nvPr>
        </p:nvSpPr>
        <p:spPr>
          <a:xfrm>
            <a:off x="0" y="365125"/>
            <a:ext cx="10515600" cy="1325563"/>
          </a:xfrm>
        </p:spPr>
        <p:txBody>
          <a:bodyPr/>
          <a:lstStyle/>
          <a:p>
            <a:r>
              <a:rPr lang="en-US" dirty="0"/>
              <a:t>Project analysis slide 5</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81500" y="328999"/>
            <a:ext cx="11734800" cy="3877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smtClean="0">
                <a:solidFill>
                  <a:schemeClr val="tx1">
                    <a:lumMod val="75000"/>
                    <a:lumOff val="25000"/>
                  </a:schemeClr>
                </a:solidFill>
              </a:rPr>
              <a:t>Performance</a:t>
            </a: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pic>
        <p:nvPicPr>
          <p:cNvPr id="3" name="Picture 2"/>
          <p:cNvPicPr>
            <a:picLocks noChangeAspect="1"/>
          </p:cNvPicPr>
          <p:nvPr/>
        </p:nvPicPr>
        <p:blipFill>
          <a:blip r:embed="rId3"/>
          <a:stretch>
            <a:fillRect/>
          </a:stretch>
        </p:blipFill>
        <p:spPr>
          <a:xfrm>
            <a:off x="284062" y="804261"/>
            <a:ext cx="11507721" cy="5739662"/>
          </a:xfrm>
          <a:prstGeom prst="rect">
            <a:avLst/>
          </a:prstGeom>
        </p:spPr>
      </p:pic>
    </p:spTree>
    <p:extLst>
      <p:ext uri="{BB962C8B-B14F-4D97-AF65-F5344CB8AC3E}">
        <p14:creationId xmlns:p14="http://schemas.microsoft.com/office/powerpoint/2010/main" val="474027464"/>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hidden="1">
            <a:extLst>
              <a:ext uri="{FF2B5EF4-FFF2-40B4-BE49-F238E27FC236}">
                <a16:creationId xmlns:a16="http://schemas.microsoft.com/office/drawing/2014/main" id="{2AC0C949-7A02-4C95-8017-D82E7E71C4F7}"/>
              </a:ext>
            </a:extLst>
          </p:cNvPr>
          <p:cNvSpPr>
            <a:spLocks noGrp="1"/>
          </p:cNvSpPr>
          <p:nvPr>
            <p:ph type="title" idx="4294967295"/>
          </p:nvPr>
        </p:nvSpPr>
        <p:spPr>
          <a:xfrm>
            <a:off x="0" y="365125"/>
            <a:ext cx="10515600" cy="1325563"/>
          </a:xfrm>
        </p:spPr>
        <p:txBody>
          <a:bodyPr/>
          <a:lstStyle/>
          <a:p>
            <a:r>
              <a:rPr lang="en-US" dirty="0"/>
              <a:t>Project analysis slide 5</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81500" y="328999"/>
            <a:ext cx="11734800" cy="3877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smtClean="0">
                <a:solidFill>
                  <a:schemeClr val="tx1">
                    <a:lumMod val="75000"/>
                    <a:lumOff val="25000"/>
                  </a:schemeClr>
                </a:solidFill>
              </a:rPr>
              <a:t>Performance</a:t>
            </a: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pic>
        <p:nvPicPr>
          <p:cNvPr id="2" name="Picture 1"/>
          <p:cNvPicPr>
            <a:picLocks noChangeAspect="1"/>
          </p:cNvPicPr>
          <p:nvPr/>
        </p:nvPicPr>
        <p:blipFill>
          <a:blip r:embed="rId3"/>
          <a:stretch>
            <a:fillRect/>
          </a:stretch>
        </p:blipFill>
        <p:spPr>
          <a:xfrm>
            <a:off x="494024" y="716797"/>
            <a:ext cx="11369322" cy="5832455"/>
          </a:xfrm>
          <a:prstGeom prst="rect">
            <a:avLst/>
          </a:prstGeom>
        </p:spPr>
      </p:pic>
    </p:spTree>
    <p:extLst>
      <p:ext uri="{BB962C8B-B14F-4D97-AF65-F5344CB8AC3E}">
        <p14:creationId xmlns:p14="http://schemas.microsoft.com/office/powerpoint/2010/main" val="1655694574"/>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hidden="1">
            <a:extLst>
              <a:ext uri="{FF2B5EF4-FFF2-40B4-BE49-F238E27FC236}">
                <a16:creationId xmlns:a16="http://schemas.microsoft.com/office/drawing/2014/main" id="{2AC0C949-7A02-4C95-8017-D82E7E71C4F7}"/>
              </a:ext>
            </a:extLst>
          </p:cNvPr>
          <p:cNvSpPr>
            <a:spLocks noGrp="1"/>
          </p:cNvSpPr>
          <p:nvPr>
            <p:ph type="title" idx="4294967295"/>
          </p:nvPr>
        </p:nvSpPr>
        <p:spPr>
          <a:xfrm>
            <a:off x="0" y="365125"/>
            <a:ext cx="10515600" cy="1325563"/>
          </a:xfrm>
        </p:spPr>
        <p:txBody>
          <a:bodyPr/>
          <a:lstStyle/>
          <a:p>
            <a:r>
              <a:rPr lang="en-US" dirty="0"/>
              <a:t>Project analysis slide 5</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81500" y="328999"/>
            <a:ext cx="11734800" cy="3877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smtClean="0">
                <a:solidFill>
                  <a:schemeClr val="tx1">
                    <a:lumMod val="75000"/>
                    <a:lumOff val="25000"/>
                  </a:schemeClr>
                </a:solidFill>
              </a:rPr>
              <a:t>Social Results</a:t>
            </a: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pic>
        <p:nvPicPr>
          <p:cNvPr id="3" name="Picture 2"/>
          <p:cNvPicPr>
            <a:picLocks noChangeAspect="1"/>
          </p:cNvPicPr>
          <p:nvPr/>
        </p:nvPicPr>
        <p:blipFill>
          <a:blip r:embed="rId3"/>
          <a:stretch>
            <a:fillRect/>
          </a:stretch>
        </p:blipFill>
        <p:spPr>
          <a:xfrm>
            <a:off x="294198" y="910696"/>
            <a:ext cx="7811577" cy="5402640"/>
          </a:xfrm>
          <a:prstGeom prst="rect">
            <a:avLst/>
          </a:prstGeom>
        </p:spPr>
      </p:pic>
      <p:sp>
        <p:nvSpPr>
          <p:cNvPr id="5" name="TextBox 4"/>
          <p:cNvSpPr txBox="1"/>
          <p:nvPr/>
        </p:nvSpPr>
        <p:spPr>
          <a:xfrm>
            <a:off x="7986046" y="580446"/>
            <a:ext cx="4084034" cy="6370975"/>
          </a:xfrm>
          <a:prstGeom prst="rect">
            <a:avLst/>
          </a:prstGeom>
          <a:noFill/>
        </p:spPr>
        <p:txBody>
          <a:bodyPr wrap="square" rtlCol="0">
            <a:spAutoFit/>
          </a:bodyPr>
          <a:lstStyle/>
          <a:p>
            <a:r>
              <a:rPr lang="en-GB" sz="1200" b="1" u="sng" dirty="0">
                <a:latin typeface="Calibri Light" panose="020F0302020204030204" pitchFamily="34" charset="0"/>
                <a:cs typeface="Calibri Light" panose="020F0302020204030204" pitchFamily="34" charset="0"/>
              </a:rPr>
              <a:t>Key Observations</a:t>
            </a:r>
            <a:r>
              <a:rPr lang="en-GB" sz="1200" b="1" u="sng" dirty="0" smtClean="0">
                <a:latin typeface="Calibri Light" panose="020F0302020204030204" pitchFamily="34" charset="0"/>
                <a:cs typeface="Calibri Light" panose="020F0302020204030204" pitchFamily="34" charset="0"/>
              </a:rPr>
              <a:t>:</a:t>
            </a:r>
          </a:p>
          <a:p>
            <a:endParaRPr lang="en-GB" sz="1200" b="1" u="sng" dirty="0">
              <a:latin typeface="Calibri Light" panose="020F0302020204030204" pitchFamily="34" charset="0"/>
              <a:cs typeface="Calibri Light" panose="020F0302020204030204" pitchFamily="34" charset="0"/>
            </a:endParaRPr>
          </a:p>
          <a:p>
            <a:r>
              <a:rPr lang="en-GB" sz="1200" b="1" dirty="0">
                <a:latin typeface="Calibri Light" panose="020F0302020204030204" pitchFamily="34" charset="0"/>
                <a:cs typeface="Calibri Light" panose="020F0302020204030204" pitchFamily="34" charset="0"/>
              </a:rPr>
              <a:t>Facebook Page Linked</a:t>
            </a:r>
            <a:r>
              <a:rPr lang="en-GB" sz="1200" dirty="0" smtClean="0">
                <a:latin typeface="Calibri Light" panose="020F0302020204030204" pitchFamily="34" charset="0"/>
                <a:cs typeface="Calibri Light" panose="020F0302020204030204" pitchFamily="34" charset="0"/>
              </a:rPr>
              <a:t>:</a:t>
            </a:r>
          </a:p>
          <a:p>
            <a:endParaRPr lang="en-GB" sz="1200" dirty="0">
              <a:latin typeface="Calibri Light" panose="020F0302020204030204" pitchFamily="34" charset="0"/>
              <a:cs typeface="Calibri Light" panose="020F0302020204030204" pitchFamily="34" charset="0"/>
            </a:endParaRPr>
          </a:p>
          <a:p>
            <a:pPr lvl="1"/>
            <a:r>
              <a:rPr lang="en-GB" sz="1200" dirty="0">
                <a:latin typeface="Calibri Light" panose="020F0302020204030204" pitchFamily="34" charset="0"/>
                <a:cs typeface="Calibri Light" panose="020F0302020204030204" pitchFamily="34" charset="0"/>
              </a:rPr>
              <a:t>Status: ❌ No Facebook page is associated or linked to the website</a:t>
            </a:r>
            <a:r>
              <a:rPr lang="en-GB" sz="1200" dirty="0" smtClean="0">
                <a:latin typeface="Calibri Light" panose="020F0302020204030204" pitchFamily="34" charset="0"/>
                <a:cs typeface="Calibri Light" panose="020F0302020204030204" pitchFamily="34" charset="0"/>
              </a:rPr>
              <a:t>.</a:t>
            </a:r>
          </a:p>
          <a:p>
            <a:pPr lvl="1"/>
            <a:endParaRPr lang="en-GB" sz="1200" dirty="0">
              <a:latin typeface="Calibri Light" panose="020F0302020204030204" pitchFamily="34" charset="0"/>
              <a:cs typeface="Calibri Light" panose="020F0302020204030204" pitchFamily="34" charset="0"/>
            </a:endParaRPr>
          </a:p>
          <a:p>
            <a:pPr lvl="1"/>
            <a:r>
              <a:rPr lang="en-GB" sz="1200" dirty="0">
                <a:latin typeface="Calibri Light" panose="020F0302020204030204" pitchFamily="34" charset="0"/>
                <a:cs typeface="Calibri Light" panose="020F0302020204030204" pitchFamily="34" charset="0"/>
              </a:rPr>
              <a:t>Suggestion: Link an official Facebook page for better visibility</a:t>
            </a:r>
            <a:r>
              <a:rPr lang="en-GB" sz="1200" dirty="0" smtClean="0">
                <a:latin typeface="Calibri Light" panose="020F0302020204030204" pitchFamily="34" charset="0"/>
                <a:cs typeface="Calibri Light" panose="020F0302020204030204" pitchFamily="34" charset="0"/>
              </a:rPr>
              <a:t>.</a:t>
            </a:r>
          </a:p>
          <a:p>
            <a:pPr lvl="1"/>
            <a:endParaRPr lang="en-GB" sz="1200" dirty="0">
              <a:latin typeface="Calibri Light" panose="020F0302020204030204" pitchFamily="34" charset="0"/>
              <a:cs typeface="Calibri Light" panose="020F0302020204030204" pitchFamily="34" charset="0"/>
            </a:endParaRPr>
          </a:p>
          <a:p>
            <a:r>
              <a:rPr lang="en-GB" sz="1200" b="1" dirty="0">
                <a:latin typeface="Calibri Light" panose="020F0302020204030204" pitchFamily="34" charset="0"/>
                <a:cs typeface="Calibri Light" panose="020F0302020204030204" pitchFamily="34" charset="0"/>
              </a:rPr>
              <a:t>Facebook Open Graph Tags</a:t>
            </a:r>
            <a:r>
              <a:rPr lang="en-GB" sz="1200" dirty="0" smtClean="0">
                <a:latin typeface="Calibri Light" panose="020F0302020204030204" pitchFamily="34" charset="0"/>
                <a:cs typeface="Calibri Light" panose="020F0302020204030204" pitchFamily="34" charset="0"/>
              </a:rPr>
              <a:t>:</a:t>
            </a:r>
          </a:p>
          <a:p>
            <a:endParaRPr lang="en-GB" sz="1200" dirty="0">
              <a:latin typeface="Calibri Light" panose="020F0302020204030204" pitchFamily="34" charset="0"/>
              <a:cs typeface="Calibri Light" panose="020F0302020204030204" pitchFamily="34" charset="0"/>
            </a:endParaRPr>
          </a:p>
          <a:p>
            <a:pPr lvl="1"/>
            <a:r>
              <a:rPr lang="en-GB" sz="1200" dirty="0">
                <a:latin typeface="Calibri Light" panose="020F0302020204030204" pitchFamily="34" charset="0"/>
                <a:cs typeface="Calibri Light" panose="020F0302020204030204" pitchFamily="34" charset="0"/>
              </a:rPr>
              <a:t>Status: ✅ The website is using Facebook Open Graph Tags, which help enhance how shared links appear on Facebook</a:t>
            </a:r>
            <a:r>
              <a:rPr lang="en-GB" sz="1200" dirty="0" smtClean="0">
                <a:latin typeface="Calibri Light" panose="020F0302020204030204" pitchFamily="34" charset="0"/>
                <a:cs typeface="Calibri Light" panose="020F0302020204030204" pitchFamily="34" charset="0"/>
              </a:rPr>
              <a:t>.</a:t>
            </a:r>
          </a:p>
          <a:p>
            <a:pPr lvl="1"/>
            <a:endParaRPr lang="en-GB" sz="1200" dirty="0">
              <a:latin typeface="Calibri Light" panose="020F0302020204030204" pitchFamily="34" charset="0"/>
              <a:cs typeface="Calibri Light" panose="020F0302020204030204" pitchFamily="34" charset="0"/>
            </a:endParaRPr>
          </a:p>
          <a:p>
            <a:r>
              <a:rPr lang="en-GB" sz="1200" b="1" dirty="0">
                <a:latin typeface="Calibri Light" panose="020F0302020204030204" pitchFamily="34" charset="0"/>
                <a:cs typeface="Calibri Light" panose="020F0302020204030204" pitchFamily="34" charset="0"/>
              </a:rPr>
              <a:t>Facebook Pixel</a:t>
            </a:r>
            <a:r>
              <a:rPr lang="en-GB" sz="1200" dirty="0">
                <a:latin typeface="Calibri Light" panose="020F0302020204030204" pitchFamily="34" charset="0"/>
                <a:cs typeface="Calibri Light" panose="020F0302020204030204" pitchFamily="34" charset="0"/>
              </a:rPr>
              <a:t>:</a:t>
            </a:r>
          </a:p>
          <a:p>
            <a:pPr lvl="1"/>
            <a:r>
              <a:rPr lang="en-GB" sz="1200" dirty="0">
                <a:latin typeface="Calibri Light" panose="020F0302020204030204" pitchFamily="34" charset="0"/>
                <a:cs typeface="Calibri Light" panose="020F0302020204030204" pitchFamily="34" charset="0"/>
              </a:rPr>
              <a:t>Status: ❌ No Facebook Pixel detected on the website</a:t>
            </a:r>
            <a:r>
              <a:rPr lang="en-GB" sz="1200" dirty="0" smtClean="0">
                <a:latin typeface="Calibri Light" panose="020F0302020204030204" pitchFamily="34" charset="0"/>
                <a:cs typeface="Calibri Light" panose="020F0302020204030204" pitchFamily="34" charset="0"/>
              </a:rPr>
              <a:t>.</a:t>
            </a:r>
          </a:p>
          <a:p>
            <a:pPr lvl="1"/>
            <a:endParaRPr lang="en-GB" sz="1200" dirty="0">
              <a:latin typeface="Calibri Light" panose="020F0302020204030204" pitchFamily="34" charset="0"/>
              <a:cs typeface="Calibri Light" panose="020F0302020204030204" pitchFamily="34" charset="0"/>
            </a:endParaRPr>
          </a:p>
          <a:p>
            <a:pPr lvl="1"/>
            <a:r>
              <a:rPr lang="en-GB" sz="1200" dirty="0">
                <a:latin typeface="Calibri Light" panose="020F0302020204030204" pitchFamily="34" charset="0"/>
                <a:cs typeface="Calibri Light" panose="020F0302020204030204" pitchFamily="34" charset="0"/>
              </a:rPr>
              <a:t>Suggestion: Implement Facebook Pixel to track visitors and enable retargeting for future Facebook Ads campaigns</a:t>
            </a:r>
            <a:r>
              <a:rPr lang="en-GB" sz="1200" dirty="0" smtClean="0">
                <a:latin typeface="Calibri Light" panose="020F0302020204030204" pitchFamily="34" charset="0"/>
                <a:cs typeface="Calibri Light" panose="020F0302020204030204" pitchFamily="34" charset="0"/>
              </a:rPr>
              <a:t>.</a:t>
            </a:r>
          </a:p>
          <a:p>
            <a:pPr lvl="1"/>
            <a:endParaRPr lang="en-GB" sz="1200" dirty="0">
              <a:latin typeface="Calibri Light" panose="020F0302020204030204" pitchFamily="34" charset="0"/>
              <a:cs typeface="Calibri Light" panose="020F0302020204030204" pitchFamily="34" charset="0"/>
            </a:endParaRPr>
          </a:p>
          <a:p>
            <a:r>
              <a:rPr lang="en-GB" sz="1200" b="1" dirty="0">
                <a:latin typeface="Calibri Light" panose="020F0302020204030204" pitchFamily="34" charset="0"/>
                <a:cs typeface="Calibri Light" panose="020F0302020204030204" pitchFamily="34" charset="0"/>
              </a:rPr>
              <a:t>X (formerly Twitter) Account Linked</a:t>
            </a:r>
            <a:r>
              <a:rPr lang="en-GB" sz="1200" dirty="0">
                <a:latin typeface="Calibri Light" panose="020F0302020204030204" pitchFamily="34" charset="0"/>
                <a:cs typeface="Calibri Light" panose="020F0302020204030204" pitchFamily="34" charset="0"/>
              </a:rPr>
              <a:t>:</a:t>
            </a:r>
          </a:p>
          <a:p>
            <a:pPr lvl="1"/>
            <a:r>
              <a:rPr lang="en-GB" sz="1200" dirty="0">
                <a:latin typeface="Calibri Light" panose="020F0302020204030204" pitchFamily="34" charset="0"/>
                <a:cs typeface="Calibri Light" panose="020F0302020204030204" pitchFamily="34" charset="0"/>
              </a:rPr>
              <a:t>Status: ❌ No associated X (formerly Twitter) profile linked on the website</a:t>
            </a:r>
            <a:r>
              <a:rPr lang="en-GB" sz="1200" dirty="0" smtClean="0">
                <a:latin typeface="Calibri Light" panose="020F0302020204030204" pitchFamily="34" charset="0"/>
                <a:cs typeface="Calibri Light" panose="020F0302020204030204" pitchFamily="34" charset="0"/>
              </a:rPr>
              <a:t>.</a:t>
            </a:r>
          </a:p>
          <a:p>
            <a:pPr lvl="1"/>
            <a:endParaRPr lang="en-GB" sz="1200" dirty="0">
              <a:latin typeface="Calibri Light" panose="020F0302020204030204" pitchFamily="34" charset="0"/>
              <a:cs typeface="Calibri Light" panose="020F0302020204030204" pitchFamily="34" charset="0"/>
            </a:endParaRPr>
          </a:p>
          <a:p>
            <a:pPr lvl="1"/>
            <a:r>
              <a:rPr lang="en-GB" sz="1200" dirty="0">
                <a:latin typeface="Calibri Light" panose="020F0302020204030204" pitchFamily="34" charset="0"/>
                <a:cs typeface="Calibri Light" panose="020F0302020204030204" pitchFamily="34" charset="0"/>
              </a:rPr>
              <a:t>Suggestion: Link an official X account to improve visibility and engagement on that platform</a:t>
            </a:r>
            <a:r>
              <a:rPr lang="en-GB" sz="1200" dirty="0" smtClean="0">
                <a:latin typeface="Calibri Light" panose="020F0302020204030204" pitchFamily="34" charset="0"/>
                <a:cs typeface="Calibri Light" panose="020F0302020204030204" pitchFamily="34" charset="0"/>
              </a:rPr>
              <a:t>.</a:t>
            </a:r>
          </a:p>
          <a:p>
            <a:pPr lvl="1"/>
            <a:endParaRPr lang="en-GB" sz="1200" dirty="0">
              <a:latin typeface="Calibri Light" panose="020F0302020204030204" pitchFamily="34" charset="0"/>
              <a:cs typeface="Calibri Light" panose="020F0302020204030204" pitchFamily="34" charset="0"/>
            </a:endParaRPr>
          </a:p>
          <a:p>
            <a:r>
              <a:rPr lang="en-GB" sz="1200" b="1" dirty="0">
                <a:latin typeface="Calibri Light" panose="020F0302020204030204" pitchFamily="34" charset="0"/>
                <a:cs typeface="Calibri Light" panose="020F0302020204030204" pitchFamily="34" charset="0"/>
              </a:rPr>
              <a:t>X Cards</a:t>
            </a:r>
            <a:r>
              <a:rPr lang="en-GB" sz="1200" dirty="0">
                <a:latin typeface="Calibri Light" panose="020F0302020204030204" pitchFamily="34" charset="0"/>
                <a:cs typeface="Calibri Light" panose="020F0302020204030204" pitchFamily="34" charset="0"/>
              </a:rPr>
              <a:t>:</a:t>
            </a:r>
          </a:p>
          <a:p>
            <a:pPr lvl="1"/>
            <a:r>
              <a:rPr lang="en-GB" sz="1200" dirty="0">
                <a:latin typeface="Calibri Light" panose="020F0302020204030204" pitchFamily="34" charset="0"/>
                <a:cs typeface="Calibri Light" panose="020F0302020204030204" pitchFamily="34" charset="0"/>
              </a:rPr>
              <a:t>Status: ✅ The website is using X Cards, which optimize how content is displayed when shared on the platform</a:t>
            </a:r>
          </a:p>
          <a:p>
            <a:endParaRPr lang="en-IN" sz="1200" dirty="0">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2770288154"/>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hidden="1">
            <a:extLst>
              <a:ext uri="{FF2B5EF4-FFF2-40B4-BE49-F238E27FC236}">
                <a16:creationId xmlns:a16="http://schemas.microsoft.com/office/drawing/2014/main" id="{2AC0C949-7A02-4C95-8017-D82E7E71C4F7}"/>
              </a:ext>
            </a:extLst>
          </p:cNvPr>
          <p:cNvSpPr>
            <a:spLocks noGrp="1"/>
          </p:cNvSpPr>
          <p:nvPr>
            <p:ph type="title" idx="4294967295"/>
          </p:nvPr>
        </p:nvSpPr>
        <p:spPr>
          <a:xfrm>
            <a:off x="0" y="365125"/>
            <a:ext cx="10515600" cy="1325563"/>
          </a:xfrm>
        </p:spPr>
        <p:txBody>
          <a:bodyPr/>
          <a:lstStyle/>
          <a:p>
            <a:r>
              <a:rPr lang="en-US" dirty="0"/>
              <a:t>Project analysis slide 5</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153577" y="328999"/>
            <a:ext cx="11734800" cy="3877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smtClean="0">
                <a:solidFill>
                  <a:schemeClr val="tx1">
                    <a:lumMod val="75000"/>
                    <a:lumOff val="25000"/>
                  </a:schemeClr>
                </a:solidFill>
              </a:rPr>
              <a:t>Technology</a:t>
            </a:r>
            <a:r>
              <a:rPr lang="en-US" sz="2800" b="1" dirty="0" smtClean="0">
                <a:solidFill>
                  <a:schemeClr val="tx1">
                    <a:lumMod val="75000"/>
                    <a:lumOff val="25000"/>
                  </a:schemeClr>
                </a:solidFill>
              </a:rPr>
              <a:t> Results</a:t>
            </a: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pic>
        <p:nvPicPr>
          <p:cNvPr id="2" name="Picture 1"/>
          <p:cNvPicPr>
            <a:picLocks noChangeAspect="1"/>
          </p:cNvPicPr>
          <p:nvPr/>
        </p:nvPicPr>
        <p:blipFill>
          <a:blip r:embed="rId3"/>
          <a:stretch>
            <a:fillRect/>
          </a:stretch>
        </p:blipFill>
        <p:spPr>
          <a:xfrm>
            <a:off x="153577" y="716797"/>
            <a:ext cx="6676593" cy="3275938"/>
          </a:xfrm>
          <a:prstGeom prst="rect">
            <a:avLst/>
          </a:prstGeom>
        </p:spPr>
      </p:pic>
      <p:pic>
        <p:nvPicPr>
          <p:cNvPr id="5" name="Picture 4"/>
          <p:cNvPicPr>
            <a:picLocks noChangeAspect="1"/>
          </p:cNvPicPr>
          <p:nvPr/>
        </p:nvPicPr>
        <p:blipFill>
          <a:blip r:embed="rId4"/>
          <a:stretch>
            <a:fillRect/>
          </a:stretch>
        </p:blipFill>
        <p:spPr>
          <a:xfrm>
            <a:off x="153577" y="4086969"/>
            <a:ext cx="6732253" cy="2527913"/>
          </a:xfrm>
          <a:prstGeom prst="rect">
            <a:avLst/>
          </a:prstGeom>
        </p:spPr>
      </p:pic>
    </p:spTree>
    <p:extLst>
      <p:ext uri="{BB962C8B-B14F-4D97-AF65-F5344CB8AC3E}">
        <p14:creationId xmlns:p14="http://schemas.microsoft.com/office/powerpoint/2010/main" val="2547240194"/>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hidden="1">
            <a:extLst>
              <a:ext uri="{FF2B5EF4-FFF2-40B4-BE49-F238E27FC236}">
                <a16:creationId xmlns:a16="http://schemas.microsoft.com/office/drawing/2014/main" id="{2AC0C949-7A02-4C95-8017-D82E7E71C4F7}"/>
              </a:ext>
            </a:extLst>
          </p:cNvPr>
          <p:cNvSpPr>
            <a:spLocks noGrp="1"/>
          </p:cNvSpPr>
          <p:nvPr>
            <p:ph type="title" idx="4294967295"/>
          </p:nvPr>
        </p:nvSpPr>
        <p:spPr>
          <a:xfrm>
            <a:off x="0" y="365125"/>
            <a:ext cx="10515600" cy="1325563"/>
          </a:xfrm>
        </p:spPr>
        <p:txBody>
          <a:bodyPr/>
          <a:lstStyle/>
          <a:p>
            <a:r>
              <a:rPr lang="en-US" dirty="0"/>
              <a:t>Project analysis slide 5</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81500" y="328999"/>
            <a:ext cx="11734800" cy="3877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smtClean="0">
                <a:solidFill>
                  <a:schemeClr val="tx1">
                    <a:lumMod val="75000"/>
                    <a:lumOff val="25000"/>
                  </a:schemeClr>
                </a:solidFill>
              </a:rPr>
              <a:t>Traffic Analytics</a:t>
            </a: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pic>
        <p:nvPicPr>
          <p:cNvPr id="7" name="Picture 6"/>
          <p:cNvPicPr>
            <a:picLocks noChangeAspect="1"/>
          </p:cNvPicPr>
          <p:nvPr/>
        </p:nvPicPr>
        <p:blipFill>
          <a:blip r:embed="rId3"/>
          <a:stretch>
            <a:fillRect/>
          </a:stretch>
        </p:blipFill>
        <p:spPr>
          <a:xfrm>
            <a:off x="281955" y="788359"/>
            <a:ext cx="7295638" cy="2845387"/>
          </a:xfrm>
          <a:prstGeom prst="rect">
            <a:avLst/>
          </a:prstGeom>
        </p:spPr>
      </p:pic>
      <p:pic>
        <p:nvPicPr>
          <p:cNvPr id="9" name="Picture 8"/>
          <p:cNvPicPr>
            <a:picLocks noChangeAspect="1"/>
          </p:cNvPicPr>
          <p:nvPr/>
        </p:nvPicPr>
        <p:blipFill>
          <a:blip r:embed="rId4"/>
          <a:stretch>
            <a:fillRect/>
          </a:stretch>
        </p:blipFill>
        <p:spPr>
          <a:xfrm>
            <a:off x="8221648" y="788359"/>
            <a:ext cx="3620910" cy="2559140"/>
          </a:xfrm>
          <a:prstGeom prst="rect">
            <a:avLst/>
          </a:prstGeom>
        </p:spPr>
      </p:pic>
      <p:pic>
        <p:nvPicPr>
          <p:cNvPr id="10" name="Picture 9"/>
          <p:cNvPicPr>
            <a:picLocks noChangeAspect="1"/>
          </p:cNvPicPr>
          <p:nvPr/>
        </p:nvPicPr>
        <p:blipFill>
          <a:blip r:embed="rId5"/>
          <a:stretch>
            <a:fillRect/>
          </a:stretch>
        </p:blipFill>
        <p:spPr>
          <a:xfrm>
            <a:off x="8240617" y="3612959"/>
            <a:ext cx="3601941" cy="3130496"/>
          </a:xfrm>
          <a:prstGeom prst="rect">
            <a:avLst/>
          </a:prstGeom>
        </p:spPr>
      </p:pic>
    </p:spTree>
    <p:extLst>
      <p:ext uri="{BB962C8B-B14F-4D97-AF65-F5344CB8AC3E}">
        <p14:creationId xmlns:p14="http://schemas.microsoft.com/office/powerpoint/2010/main" val="3243507246"/>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bg>
      <p:bgPr>
        <a:pattFill prst="zigZag">
          <a:fgClr>
            <a:schemeClr val="accent3">
              <a:lumMod val="75000"/>
            </a:schemeClr>
          </a:fgClr>
          <a:bgClr>
            <a:schemeClr val="accent3">
              <a:lumMod val="50000"/>
            </a:schemeClr>
          </a:bgClr>
        </a:patt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62A21665-C64F-4BDA-B2DE-442D70605718}"/>
              </a:ext>
              <a:ext uri="{C183D7F6-B498-43B3-948B-1728B52AA6E4}">
                <adec:decorative xmlns="" xmlns:adec="http://schemas.microsoft.com/office/drawing/2017/decorative" val="1"/>
              </a:ext>
            </a:extLst>
          </p:cNvPr>
          <p:cNvGrpSpPr/>
          <p:nvPr/>
        </p:nvGrpSpPr>
        <p:grpSpPr>
          <a:xfrm>
            <a:off x="4325258" y="1544068"/>
            <a:ext cx="3541486" cy="3769865"/>
            <a:chOff x="4325258" y="1229517"/>
            <a:chExt cx="3541486" cy="3769865"/>
          </a:xfrm>
        </p:grpSpPr>
        <p:sp>
          <p:nvSpPr>
            <p:cNvPr id="12" name="Diamond 11">
              <a:extLst>
                <a:ext uri="{FF2B5EF4-FFF2-40B4-BE49-F238E27FC236}">
                  <a16:creationId xmlns:a16="http://schemas.microsoft.com/office/drawing/2014/main" id="{7DC8B409-5FAC-4539-B25A-26BE925A48AF}"/>
                </a:ext>
              </a:extLst>
            </p:cNvPr>
            <p:cNvSpPr/>
            <p:nvPr/>
          </p:nvSpPr>
          <p:spPr>
            <a:xfrm>
              <a:off x="4792319" y="2392018"/>
              <a:ext cx="2607364" cy="2607364"/>
            </a:xfrm>
            <a:prstGeom prst="diamond">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Diamond 12">
              <a:extLst>
                <a:ext uri="{FF2B5EF4-FFF2-40B4-BE49-F238E27FC236}">
                  <a16:creationId xmlns:a16="http://schemas.microsoft.com/office/drawing/2014/main" id="{91498E2F-539C-46D3-AF7C-BB1DAE76B114}"/>
                </a:ext>
              </a:extLst>
            </p:cNvPr>
            <p:cNvSpPr/>
            <p:nvPr/>
          </p:nvSpPr>
          <p:spPr>
            <a:xfrm>
              <a:off x="4325258" y="1229517"/>
              <a:ext cx="3541486" cy="3541486"/>
            </a:xfrm>
            <a:prstGeom prst="diamond">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5" name="Title 1">
            <a:extLst>
              <a:ext uri="{FF2B5EF4-FFF2-40B4-BE49-F238E27FC236}">
                <a16:creationId xmlns:a16="http://schemas.microsoft.com/office/drawing/2014/main" id="{FA061601-468D-486D-B8EE-42BD1BE3ADCC}"/>
              </a:ext>
            </a:extLst>
          </p:cNvPr>
          <p:cNvSpPr>
            <a:spLocks noGrp="1"/>
          </p:cNvSpPr>
          <p:nvPr>
            <p:ph type="ctrTitle"/>
          </p:nvPr>
        </p:nvSpPr>
        <p:spPr>
          <a:xfrm>
            <a:off x="1524000" y="2930403"/>
            <a:ext cx="9144000" cy="997196"/>
          </a:xfrm>
        </p:spPr>
        <p:txBody>
          <a:bodyPr lIns="0" tIns="0" rIns="0" bIns="0" anchor="ctr">
            <a:spAutoFit/>
          </a:bodyPr>
          <a:lstStyle/>
          <a:p>
            <a:r>
              <a:rPr lang="en-US" sz="7200" b="1" dirty="0">
                <a:solidFill>
                  <a:schemeClr val="bg1"/>
                </a:solidFill>
              </a:rPr>
              <a:t>Thank You</a:t>
            </a:r>
            <a:endParaRPr lang="en-US" sz="7200" dirty="0">
              <a:solidFill>
                <a:schemeClr val="accent4"/>
              </a:solidFill>
            </a:endParaRPr>
          </a:p>
        </p:txBody>
      </p:sp>
    </p:spTree>
    <p:extLst>
      <p:ext uri="{BB962C8B-B14F-4D97-AF65-F5344CB8AC3E}">
        <p14:creationId xmlns:p14="http://schemas.microsoft.com/office/powerpoint/2010/main" val="192303816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hidden="1">
            <a:extLst>
              <a:ext uri="{FF2B5EF4-FFF2-40B4-BE49-F238E27FC236}">
                <a16:creationId xmlns:a16="http://schemas.microsoft.com/office/drawing/2014/main" id="{ED2F5393-91A3-4102-A584-E902285C507A}"/>
              </a:ext>
            </a:extLst>
          </p:cNvPr>
          <p:cNvSpPr>
            <a:spLocks noGrp="1"/>
          </p:cNvSpPr>
          <p:nvPr>
            <p:ph type="title" idx="4294967295"/>
          </p:nvPr>
        </p:nvSpPr>
        <p:spPr>
          <a:xfrm>
            <a:off x="0" y="365125"/>
            <a:ext cx="10515600" cy="1325563"/>
          </a:xfrm>
        </p:spPr>
        <p:txBody>
          <a:bodyPr/>
          <a:lstStyle/>
          <a:p>
            <a:r>
              <a:rPr lang="en-US" dirty="0"/>
              <a:t>Project analysis slide 4</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973" y="328999"/>
            <a:ext cx="11734800" cy="3877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smtClean="0">
                <a:solidFill>
                  <a:schemeClr val="tx1">
                    <a:lumMod val="75000"/>
                    <a:lumOff val="25000"/>
                  </a:schemeClr>
                </a:solidFill>
              </a:rPr>
              <a:t>Initial Audit</a:t>
            </a: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80" name="Rectangle 79">
            <a:extLst>
              <a:ext uri="{FF2B5EF4-FFF2-40B4-BE49-F238E27FC236}">
                <a16:creationId xmlns:a16="http://schemas.microsoft.com/office/drawing/2014/main" id="{6BEBF752-C33D-4EC4-8210-F7B1D3A10097}"/>
              </a:ext>
            </a:extLst>
          </p:cNvPr>
          <p:cNvSpPr/>
          <p:nvPr/>
        </p:nvSpPr>
        <p:spPr>
          <a:xfrm>
            <a:off x="1831182" y="2333832"/>
            <a:ext cx="1371600" cy="492443"/>
          </a:xfrm>
          <a:prstGeom prst="rect">
            <a:avLst/>
          </a:prstGeom>
        </p:spPr>
        <p:txBody>
          <a:bodyPr wrap="square" lIns="0" tIns="0" rIns="0" bIns="0" anchor="ctr">
            <a:spAutoFit/>
          </a:bodyPr>
          <a:lstStyle/>
          <a:p>
            <a:pPr algn="ctr"/>
            <a:r>
              <a:rPr lang="en-US" sz="1600" dirty="0">
                <a:solidFill>
                  <a:schemeClr val="bg1"/>
                </a:solidFill>
              </a:rPr>
              <a:t>Management Objectives</a:t>
            </a:r>
          </a:p>
        </p:txBody>
      </p:sp>
      <p:sp>
        <p:nvSpPr>
          <p:cNvPr id="81" name="Rectangle 80">
            <a:extLst>
              <a:ext uri="{FF2B5EF4-FFF2-40B4-BE49-F238E27FC236}">
                <a16:creationId xmlns:a16="http://schemas.microsoft.com/office/drawing/2014/main" id="{D4EC02E4-F054-4111-9038-AE0BDA4C8060}"/>
              </a:ext>
            </a:extLst>
          </p:cNvPr>
          <p:cNvSpPr/>
          <p:nvPr/>
        </p:nvSpPr>
        <p:spPr>
          <a:xfrm>
            <a:off x="1831182" y="4618854"/>
            <a:ext cx="1371600" cy="492443"/>
          </a:xfrm>
          <a:prstGeom prst="rect">
            <a:avLst/>
          </a:prstGeom>
        </p:spPr>
        <p:txBody>
          <a:bodyPr wrap="square" lIns="0" tIns="0" rIns="0" bIns="0" anchor="ctr">
            <a:spAutoFit/>
          </a:bodyPr>
          <a:lstStyle/>
          <a:p>
            <a:pPr algn="ctr"/>
            <a:r>
              <a:rPr lang="en-US" sz="1600" dirty="0">
                <a:solidFill>
                  <a:schemeClr val="bg1"/>
                </a:solidFill>
              </a:rPr>
              <a:t>Customer Objectives</a:t>
            </a:r>
          </a:p>
        </p:txBody>
      </p:sp>
      <p:sp>
        <p:nvSpPr>
          <p:cNvPr id="82" name="Rectangle 81">
            <a:extLst>
              <a:ext uri="{FF2B5EF4-FFF2-40B4-BE49-F238E27FC236}">
                <a16:creationId xmlns:a16="http://schemas.microsoft.com/office/drawing/2014/main" id="{9771041D-83B6-4693-BC25-25AABB3CE3BF}"/>
              </a:ext>
            </a:extLst>
          </p:cNvPr>
          <p:cNvSpPr/>
          <p:nvPr/>
        </p:nvSpPr>
        <p:spPr>
          <a:xfrm>
            <a:off x="4217194" y="3476343"/>
            <a:ext cx="1371600" cy="492443"/>
          </a:xfrm>
          <a:prstGeom prst="rect">
            <a:avLst/>
          </a:prstGeom>
        </p:spPr>
        <p:txBody>
          <a:bodyPr wrap="square" lIns="0" tIns="0" rIns="0" bIns="0" anchor="ctr">
            <a:spAutoFit/>
          </a:bodyPr>
          <a:lstStyle/>
          <a:p>
            <a:pPr algn="ctr"/>
            <a:r>
              <a:rPr lang="en-US" sz="1600" dirty="0">
                <a:solidFill>
                  <a:schemeClr val="bg1"/>
                </a:solidFill>
              </a:rPr>
              <a:t>Project Objectives</a:t>
            </a:r>
          </a:p>
        </p:txBody>
      </p:sp>
      <p:sp>
        <p:nvSpPr>
          <p:cNvPr id="83" name="Rectangle 82">
            <a:extLst>
              <a:ext uri="{FF2B5EF4-FFF2-40B4-BE49-F238E27FC236}">
                <a16:creationId xmlns:a16="http://schemas.microsoft.com/office/drawing/2014/main" id="{9F6EE26A-3174-49AD-900E-08C045755F3C}"/>
              </a:ext>
            </a:extLst>
          </p:cNvPr>
          <p:cNvSpPr/>
          <p:nvPr/>
        </p:nvSpPr>
        <p:spPr>
          <a:xfrm>
            <a:off x="6607968" y="3476343"/>
            <a:ext cx="1371600" cy="492443"/>
          </a:xfrm>
          <a:prstGeom prst="rect">
            <a:avLst/>
          </a:prstGeom>
        </p:spPr>
        <p:txBody>
          <a:bodyPr wrap="square" lIns="0" tIns="0" rIns="0" bIns="0" anchor="ctr">
            <a:spAutoFit/>
          </a:bodyPr>
          <a:lstStyle/>
          <a:p>
            <a:pPr algn="ctr"/>
            <a:r>
              <a:rPr lang="en-US" sz="1600" dirty="0">
                <a:solidFill>
                  <a:schemeClr val="bg1"/>
                </a:solidFill>
              </a:rPr>
              <a:t>Implementation Plan</a:t>
            </a:r>
          </a:p>
        </p:txBody>
      </p:sp>
      <p:sp>
        <p:nvSpPr>
          <p:cNvPr id="84" name="Rectangle 83">
            <a:extLst>
              <a:ext uri="{FF2B5EF4-FFF2-40B4-BE49-F238E27FC236}">
                <a16:creationId xmlns:a16="http://schemas.microsoft.com/office/drawing/2014/main" id="{3B69453F-B845-4467-8C29-7A6677641EC0}"/>
              </a:ext>
            </a:extLst>
          </p:cNvPr>
          <p:cNvSpPr/>
          <p:nvPr/>
        </p:nvSpPr>
        <p:spPr>
          <a:xfrm>
            <a:off x="8989218" y="3599454"/>
            <a:ext cx="1371600" cy="246221"/>
          </a:xfrm>
          <a:prstGeom prst="rect">
            <a:avLst/>
          </a:prstGeom>
        </p:spPr>
        <p:txBody>
          <a:bodyPr wrap="square" lIns="0" tIns="0" rIns="0" bIns="0" anchor="ctr">
            <a:spAutoFit/>
          </a:bodyPr>
          <a:lstStyle/>
          <a:p>
            <a:pPr algn="ctr"/>
            <a:r>
              <a:rPr lang="en-US" sz="1600" dirty="0">
                <a:solidFill>
                  <a:schemeClr val="bg1"/>
                </a:solidFill>
              </a:rPr>
              <a:t>Schedules</a:t>
            </a:r>
          </a:p>
        </p:txBody>
      </p:sp>
      <p:sp>
        <p:nvSpPr>
          <p:cNvPr id="85" name="Rectangle 84">
            <a:extLst>
              <a:ext uri="{FF2B5EF4-FFF2-40B4-BE49-F238E27FC236}">
                <a16:creationId xmlns:a16="http://schemas.microsoft.com/office/drawing/2014/main" id="{C7CFAFBF-6B2A-49A8-ADCE-FD94A08C87B3}"/>
              </a:ext>
            </a:extLst>
          </p:cNvPr>
          <p:cNvSpPr/>
          <p:nvPr/>
        </p:nvSpPr>
        <p:spPr>
          <a:xfrm>
            <a:off x="8989218" y="1778472"/>
            <a:ext cx="1371600" cy="246221"/>
          </a:xfrm>
          <a:prstGeom prst="rect">
            <a:avLst/>
          </a:prstGeom>
        </p:spPr>
        <p:txBody>
          <a:bodyPr wrap="square" lIns="0" tIns="0" rIns="0" bIns="0" anchor="ctr">
            <a:spAutoFit/>
          </a:bodyPr>
          <a:lstStyle/>
          <a:p>
            <a:pPr algn="ctr"/>
            <a:r>
              <a:rPr lang="en-US" sz="1600" dirty="0">
                <a:solidFill>
                  <a:schemeClr val="bg1"/>
                </a:solidFill>
              </a:rPr>
              <a:t>Tasks</a:t>
            </a:r>
          </a:p>
        </p:txBody>
      </p:sp>
      <p:sp>
        <p:nvSpPr>
          <p:cNvPr id="86" name="Rectangle 85">
            <a:extLst>
              <a:ext uri="{FF2B5EF4-FFF2-40B4-BE49-F238E27FC236}">
                <a16:creationId xmlns:a16="http://schemas.microsoft.com/office/drawing/2014/main" id="{6B499F5E-706B-4272-818B-C87149038662}"/>
              </a:ext>
            </a:extLst>
          </p:cNvPr>
          <p:cNvSpPr/>
          <p:nvPr/>
        </p:nvSpPr>
        <p:spPr>
          <a:xfrm>
            <a:off x="8989218" y="5420435"/>
            <a:ext cx="1371600" cy="246221"/>
          </a:xfrm>
          <a:prstGeom prst="rect">
            <a:avLst/>
          </a:prstGeom>
        </p:spPr>
        <p:txBody>
          <a:bodyPr wrap="square" lIns="0" tIns="0" rIns="0" bIns="0" anchor="ctr">
            <a:spAutoFit/>
          </a:bodyPr>
          <a:lstStyle/>
          <a:p>
            <a:pPr algn="ctr"/>
            <a:r>
              <a:rPr lang="en-US" sz="1600" dirty="0">
                <a:solidFill>
                  <a:schemeClr val="bg1"/>
                </a:solidFill>
              </a:rPr>
              <a:t>Resources</a:t>
            </a:r>
          </a:p>
        </p:txBody>
      </p:sp>
      <p:sp>
        <p:nvSpPr>
          <p:cNvPr id="2" name="TextBox 1"/>
          <p:cNvSpPr txBox="1"/>
          <p:nvPr/>
        </p:nvSpPr>
        <p:spPr>
          <a:xfrm>
            <a:off x="344694" y="2139384"/>
            <a:ext cx="11677678" cy="1354217"/>
          </a:xfrm>
          <a:prstGeom prst="rect">
            <a:avLst/>
          </a:prstGeom>
          <a:noFill/>
        </p:spPr>
        <p:txBody>
          <a:bodyPr wrap="square" rtlCol="0">
            <a:spAutoFit/>
          </a:bodyPr>
          <a:lstStyle/>
          <a:p>
            <a:pPr fontAlgn="base"/>
            <a:r>
              <a:rPr lang="en-GB" b="1" dirty="0"/>
              <a:t>Initial Audit:</a:t>
            </a:r>
          </a:p>
          <a:p>
            <a:pPr fontAlgn="base"/>
            <a:r>
              <a:rPr lang="en-GB" sz="1400" dirty="0"/>
              <a:t/>
            </a:r>
            <a:br>
              <a:rPr lang="en-GB" sz="1400" dirty="0"/>
            </a:br>
            <a:r>
              <a:rPr lang="en-GB" dirty="0"/>
              <a:t>Select any company listed below and Conduct a comprehensive SEO audit of the selected website to identify current performance, strengths, and weaknesses.</a:t>
            </a:r>
          </a:p>
          <a:p>
            <a:endParaRPr lang="en-IN" sz="1400" b="1" u="sng" dirty="0"/>
          </a:p>
        </p:txBody>
      </p:sp>
    </p:spTree>
    <p:extLst>
      <p:ext uri="{BB962C8B-B14F-4D97-AF65-F5344CB8AC3E}">
        <p14:creationId xmlns:p14="http://schemas.microsoft.com/office/powerpoint/2010/main" val="342779358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hidden="1">
            <a:extLst>
              <a:ext uri="{FF2B5EF4-FFF2-40B4-BE49-F238E27FC236}">
                <a16:creationId xmlns:a16="http://schemas.microsoft.com/office/drawing/2014/main" id="{2AC0C949-7A02-4C95-8017-D82E7E71C4F7}"/>
              </a:ext>
            </a:extLst>
          </p:cNvPr>
          <p:cNvSpPr>
            <a:spLocks noGrp="1"/>
          </p:cNvSpPr>
          <p:nvPr>
            <p:ph type="title" idx="4294967295"/>
          </p:nvPr>
        </p:nvSpPr>
        <p:spPr>
          <a:xfrm>
            <a:off x="0" y="365125"/>
            <a:ext cx="10515600" cy="1325563"/>
          </a:xfrm>
        </p:spPr>
        <p:txBody>
          <a:bodyPr/>
          <a:lstStyle/>
          <a:p>
            <a:r>
              <a:rPr lang="en-US" dirty="0"/>
              <a:t>Project analysis slide 5</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83E690F4-843A-47A5-8620-4FB01C0D8E68}"/>
              </a:ext>
              <a:ext uri="{C183D7F6-B498-43B3-948B-1728B52AA6E4}">
                <adec:decorative xmlns=""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4194678" y="261288"/>
            <a:ext cx="3802644" cy="523220"/>
          </a:xfrm>
          <a:prstGeom prst="rect">
            <a:avLst/>
          </a:prstGeom>
          <a:noFill/>
        </p:spPr>
        <p:txBody>
          <a:bodyPr wrap="none" rtlCol="0">
            <a:spAutoFit/>
          </a:bodyPr>
          <a:lstStyle/>
          <a:p>
            <a:r>
              <a:rPr lang="en-GB" sz="2800" b="1" u="sng" dirty="0" smtClean="0">
                <a:latin typeface="+mj-lt"/>
              </a:rPr>
              <a:t>Current Performance</a:t>
            </a:r>
            <a:endParaRPr lang="en-IN" sz="2800" b="1" u="sng" dirty="0">
              <a:latin typeface="+mj-lt"/>
            </a:endParaRPr>
          </a:p>
        </p:txBody>
      </p:sp>
      <p:pic>
        <p:nvPicPr>
          <p:cNvPr id="2" name="Picture 1"/>
          <p:cNvPicPr>
            <a:picLocks noChangeAspect="1"/>
          </p:cNvPicPr>
          <p:nvPr/>
        </p:nvPicPr>
        <p:blipFill>
          <a:blip r:embed="rId3"/>
          <a:stretch>
            <a:fillRect/>
          </a:stretch>
        </p:blipFill>
        <p:spPr>
          <a:xfrm>
            <a:off x="155051" y="1994352"/>
            <a:ext cx="8103953" cy="4629084"/>
          </a:xfrm>
          <a:prstGeom prst="rect">
            <a:avLst/>
          </a:prstGeom>
        </p:spPr>
      </p:pic>
      <p:sp>
        <p:nvSpPr>
          <p:cNvPr id="3" name="TextBox 2"/>
          <p:cNvSpPr txBox="1"/>
          <p:nvPr/>
        </p:nvSpPr>
        <p:spPr>
          <a:xfrm>
            <a:off x="8342493" y="563969"/>
            <a:ext cx="3612788" cy="6294031"/>
          </a:xfrm>
          <a:prstGeom prst="rect">
            <a:avLst/>
          </a:prstGeom>
          <a:noFill/>
        </p:spPr>
        <p:txBody>
          <a:bodyPr wrap="square" rtlCol="0">
            <a:spAutoFit/>
          </a:bodyPr>
          <a:lstStyle/>
          <a:p>
            <a:pPr marL="285750" indent="-285750">
              <a:buFont typeface="Arial" panose="020B0604020202020204" pitchFamily="34" charset="0"/>
              <a:buChar char="•"/>
            </a:pPr>
            <a:endParaRPr lang="en-GB" sz="1400" dirty="0" smtClean="0">
              <a:latin typeface="Baskerville Old Face" panose="02020602080505020303" pitchFamily="18" charset="0"/>
            </a:endParaRPr>
          </a:p>
          <a:p>
            <a:r>
              <a:rPr lang="en-GB" sz="1400" dirty="0" smtClean="0">
                <a:latin typeface="Baskerville Old Face" panose="02020602080505020303" pitchFamily="18" charset="0"/>
              </a:rPr>
              <a:t>      </a:t>
            </a:r>
            <a:r>
              <a:rPr lang="en-GB" sz="1400" b="1" u="sng" dirty="0" smtClean="0">
                <a:latin typeface="Baskerville Old Face" panose="02020602080505020303" pitchFamily="18" charset="0"/>
              </a:rPr>
              <a:t>Observation:</a:t>
            </a:r>
          </a:p>
          <a:p>
            <a:endParaRPr lang="en-GB" sz="1200" b="1" u="sng" dirty="0">
              <a:latin typeface="Baskerville Old Face" panose="02020602080505020303" pitchFamily="18" charset="0"/>
            </a:endParaRPr>
          </a:p>
          <a:p>
            <a:pPr marL="285750" indent="-285750">
              <a:buFont typeface="Arial" panose="020B0604020202020204" pitchFamily="34" charset="0"/>
              <a:buChar char="•"/>
            </a:pPr>
            <a:r>
              <a:rPr lang="en-GB" sz="1100" dirty="0">
                <a:latin typeface="Baskerville Old Face" panose="02020602080505020303" pitchFamily="18" charset="0"/>
              </a:rPr>
              <a:t>This image showcases a comprehensive site audit for ‘crimsonlogic.com’, highlighting impressive metrics. </a:t>
            </a:r>
            <a:endParaRPr lang="en-GB" sz="1100" dirty="0" smtClean="0">
              <a:latin typeface="Baskerville Old Face" panose="02020602080505020303" pitchFamily="18" charset="0"/>
            </a:endParaRPr>
          </a:p>
          <a:p>
            <a:pPr marL="285750" indent="-285750">
              <a:buFont typeface="Arial" panose="020B0604020202020204" pitchFamily="34" charset="0"/>
              <a:buChar char="•"/>
            </a:pPr>
            <a:endParaRPr lang="en-GB" sz="1100" dirty="0" smtClean="0">
              <a:latin typeface="Baskerville Old Face" panose="02020602080505020303" pitchFamily="18" charset="0"/>
            </a:endParaRPr>
          </a:p>
          <a:p>
            <a:pPr marL="285750" indent="-285750">
              <a:buFont typeface="Arial" panose="020B0604020202020204" pitchFamily="34" charset="0"/>
              <a:buChar char="•"/>
            </a:pPr>
            <a:r>
              <a:rPr lang="en-GB" sz="1100" dirty="0" smtClean="0">
                <a:latin typeface="Baskerville Old Face" panose="02020602080505020303" pitchFamily="18" charset="0"/>
              </a:rPr>
              <a:t>The </a:t>
            </a:r>
            <a:r>
              <a:rPr lang="en-GB" sz="1100" dirty="0">
                <a:latin typeface="Baskerville Old Face" panose="02020602080505020303" pitchFamily="18" charset="0"/>
              </a:rPr>
              <a:t>dashboard reveals four key performance indicators, all marked in green, indicating excellent results. </a:t>
            </a:r>
            <a:endParaRPr lang="en-GB" sz="1100" dirty="0" smtClean="0">
              <a:latin typeface="Baskerville Old Face" panose="02020602080505020303" pitchFamily="18" charset="0"/>
            </a:endParaRPr>
          </a:p>
          <a:p>
            <a:pPr marL="285750" indent="-285750">
              <a:buFont typeface="Arial" panose="020B0604020202020204" pitchFamily="34" charset="0"/>
              <a:buChar char="•"/>
            </a:pPr>
            <a:endParaRPr lang="en-GB" sz="1100" dirty="0" smtClean="0">
              <a:latin typeface="Baskerville Old Face" panose="02020602080505020303" pitchFamily="18" charset="0"/>
            </a:endParaRPr>
          </a:p>
          <a:p>
            <a:pPr marL="285750" indent="-285750">
              <a:buFont typeface="Arial" panose="020B0604020202020204" pitchFamily="34" charset="0"/>
              <a:buChar char="•"/>
            </a:pPr>
            <a:r>
              <a:rPr lang="en-GB" sz="1100" dirty="0" smtClean="0">
                <a:latin typeface="Baskerville Old Face" panose="02020602080505020303" pitchFamily="18" charset="0"/>
              </a:rPr>
              <a:t>The </a:t>
            </a:r>
            <a:r>
              <a:rPr lang="en-GB" sz="1100" dirty="0">
                <a:latin typeface="Baskerville Old Face" panose="02020602080505020303" pitchFamily="18" charset="0"/>
              </a:rPr>
              <a:t>on-page SEO score is 74, organic monthly traffic stands at 12,659, organic keywords are 406, and backlinks total 27,396. </a:t>
            </a:r>
            <a:endParaRPr lang="en-GB" sz="1100" dirty="0" smtClean="0">
              <a:latin typeface="Baskerville Old Face" panose="02020602080505020303" pitchFamily="18" charset="0"/>
            </a:endParaRPr>
          </a:p>
          <a:p>
            <a:pPr marL="285750" indent="-285750">
              <a:buFont typeface="Arial" panose="020B0604020202020204" pitchFamily="34" charset="0"/>
              <a:buChar char="•"/>
            </a:pPr>
            <a:endParaRPr lang="en-GB" sz="1100" dirty="0" smtClean="0">
              <a:latin typeface="Baskerville Old Face" panose="02020602080505020303" pitchFamily="18" charset="0"/>
            </a:endParaRPr>
          </a:p>
          <a:p>
            <a:pPr marL="285750" indent="-285750">
              <a:buFont typeface="Arial" panose="020B0604020202020204" pitchFamily="34" charset="0"/>
              <a:buChar char="•"/>
            </a:pPr>
            <a:r>
              <a:rPr lang="en-GB" sz="1100" dirty="0" smtClean="0">
                <a:latin typeface="Baskerville Old Face" panose="02020602080505020303" pitchFamily="18" charset="0"/>
              </a:rPr>
              <a:t>These </a:t>
            </a:r>
            <a:r>
              <a:rPr lang="en-GB" sz="1100" dirty="0">
                <a:latin typeface="Baskerville Old Face" panose="02020602080505020303" pitchFamily="18" charset="0"/>
              </a:rPr>
              <a:t>metrics suggest that the website is performing exceptionally well in terms of SEO, traffic, and keyword optimization. </a:t>
            </a:r>
            <a:endParaRPr lang="en-GB" sz="1100" dirty="0" smtClean="0">
              <a:latin typeface="Baskerville Old Face" panose="02020602080505020303" pitchFamily="18" charset="0"/>
            </a:endParaRPr>
          </a:p>
          <a:p>
            <a:endParaRPr lang="en-GB" sz="1100" dirty="0" smtClean="0">
              <a:latin typeface="Baskerville Old Face" panose="02020602080505020303" pitchFamily="18" charset="0"/>
            </a:endParaRPr>
          </a:p>
          <a:p>
            <a:pPr marL="285750" indent="-285750">
              <a:buFont typeface="Arial" panose="020B0604020202020204" pitchFamily="34" charset="0"/>
              <a:buChar char="•"/>
            </a:pPr>
            <a:r>
              <a:rPr lang="en-GB" sz="1100" dirty="0" smtClean="0">
                <a:latin typeface="Baskerville Old Face" panose="02020602080505020303" pitchFamily="18" charset="0"/>
              </a:rPr>
              <a:t>It has </a:t>
            </a:r>
            <a:r>
              <a:rPr lang="en-GB" sz="1100" dirty="0">
                <a:latin typeface="Baskerville Old Face" panose="02020602080505020303" pitchFamily="18" charset="0"/>
              </a:rPr>
              <a:t>an overall website performance score of "B" with 16 recommendations for improvement</a:t>
            </a:r>
            <a:r>
              <a:rPr lang="en-GB" sz="1100" dirty="0" smtClean="0">
                <a:latin typeface="Baskerville Old Face" panose="02020602080505020303" pitchFamily="18" charset="0"/>
              </a:rPr>
              <a:t>.</a:t>
            </a:r>
          </a:p>
          <a:p>
            <a:pPr marL="285750" indent="-285750">
              <a:buFont typeface="Arial" panose="020B0604020202020204" pitchFamily="34" charset="0"/>
              <a:buChar char="•"/>
            </a:pPr>
            <a:endParaRPr lang="en-GB" sz="1100" dirty="0">
              <a:latin typeface="Baskerville Old Face" panose="02020602080505020303" pitchFamily="18" charset="0"/>
            </a:endParaRPr>
          </a:p>
          <a:p>
            <a:pPr marL="285750" indent="-285750">
              <a:buFont typeface="Arial" panose="020B0604020202020204" pitchFamily="34" charset="0"/>
              <a:buChar char="•"/>
            </a:pPr>
            <a:r>
              <a:rPr lang="en-GB" sz="1100" dirty="0" smtClean="0">
                <a:latin typeface="Baskerville Old Face" panose="02020602080505020303" pitchFamily="18" charset="0"/>
              </a:rPr>
              <a:t> </a:t>
            </a:r>
            <a:r>
              <a:rPr lang="en-GB" sz="1100" dirty="0">
                <a:latin typeface="Baskerville Old Face" panose="02020602080505020303" pitchFamily="18" charset="0"/>
              </a:rPr>
              <a:t>The site excels in areas like On-Page SEO (B+) and Links (A-), indicating good optimization and backlink structure</a:t>
            </a:r>
            <a:r>
              <a:rPr lang="en-GB" sz="1100" dirty="0" smtClean="0">
                <a:latin typeface="Baskerville Old Face" panose="02020602080505020303" pitchFamily="18" charset="0"/>
              </a:rPr>
              <a:t>.</a:t>
            </a:r>
          </a:p>
          <a:p>
            <a:pPr marL="285750" indent="-285750">
              <a:buFont typeface="Arial" panose="020B0604020202020204" pitchFamily="34" charset="0"/>
              <a:buChar char="•"/>
            </a:pPr>
            <a:endParaRPr lang="en-GB" sz="1100" dirty="0">
              <a:latin typeface="Baskerville Old Face" panose="02020602080505020303" pitchFamily="18" charset="0"/>
            </a:endParaRPr>
          </a:p>
          <a:p>
            <a:pPr marL="285750" indent="-285750">
              <a:buFont typeface="Arial" panose="020B0604020202020204" pitchFamily="34" charset="0"/>
              <a:buChar char="•"/>
            </a:pPr>
            <a:r>
              <a:rPr lang="en-GB" sz="1100" dirty="0" smtClean="0">
                <a:latin typeface="Baskerville Old Face" panose="02020602080505020303" pitchFamily="18" charset="0"/>
              </a:rPr>
              <a:t>Usability </a:t>
            </a:r>
            <a:r>
              <a:rPr lang="en-GB" sz="1100" dirty="0">
                <a:latin typeface="Baskerville Old Face" panose="02020602080505020303" pitchFamily="18" charset="0"/>
              </a:rPr>
              <a:t>is rated at "B", suggesting the user experience could be improved</a:t>
            </a:r>
            <a:r>
              <a:rPr lang="en-GB" sz="1100" dirty="0" smtClean="0">
                <a:latin typeface="Baskerville Old Face" panose="02020602080505020303" pitchFamily="18" charset="0"/>
              </a:rPr>
              <a:t>.</a:t>
            </a:r>
          </a:p>
          <a:p>
            <a:pPr marL="285750" indent="-285750">
              <a:buFont typeface="Arial" panose="020B0604020202020204" pitchFamily="34" charset="0"/>
              <a:buChar char="•"/>
            </a:pPr>
            <a:endParaRPr lang="en-GB" sz="1100" dirty="0">
              <a:latin typeface="Baskerville Old Face" panose="02020602080505020303" pitchFamily="18" charset="0"/>
            </a:endParaRPr>
          </a:p>
          <a:p>
            <a:pPr marL="285750" indent="-285750">
              <a:buFont typeface="Arial" panose="020B0604020202020204" pitchFamily="34" charset="0"/>
              <a:buChar char="•"/>
            </a:pPr>
            <a:r>
              <a:rPr lang="en-GB" sz="1100" dirty="0" smtClean="0">
                <a:latin typeface="Baskerville Old Face" panose="02020602080505020303" pitchFamily="18" charset="0"/>
              </a:rPr>
              <a:t>Performance </a:t>
            </a:r>
            <a:r>
              <a:rPr lang="en-GB" sz="1100" dirty="0">
                <a:latin typeface="Baskerville Old Face" panose="02020602080505020303" pitchFamily="18" charset="0"/>
              </a:rPr>
              <a:t>is strong with an A-, but the Social category is a notable weakness, receiving an "F", implying poor social media integration or activity</a:t>
            </a:r>
            <a:r>
              <a:rPr lang="en-GB" sz="1100" dirty="0" smtClean="0">
                <a:latin typeface="Baskerville Old Face" panose="02020602080505020303" pitchFamily="18" charset="0"/>
              </a:rPr>
              <a:t>.</a:t>
            </a:r>
          </a:p>
          <a:p>
            <a:pPr marL="285750" indent="-285750">
              <a:buFont typeface="Arial" panose="020B0604020202020204" pitchFamily="34" charset="0"/>
              <a:buChar char="•"/>
            </a:pPr>
            <a:endParaRPr lang="en-GB" sz="1100" dirty="0">
              <a:latin typeface="Baskerville Old Face" panose="02020602080505020303" pitchFamily="18" charset="0"/>
            </a:endParaRPr>
          </a:p>
          <a:p>
            <a:pPr marL="285750" indent="-285750">
              <a:buFont typeface="Arial" panose="020B0604020202020204" pitchFamily="34" charset="0"/>
              <a:buChar char="•"/>
            </a:pPr>
            <a:r>
              <a:rPr lang="en-GB" sz="1100" dirty="0">
                <a:latin typeface="Baskerville Old Face" panose="02020602080505020303" pitchFamily="18" charset="0"/>
              </a:rPr>
              <a:t>The clear visual representation makes it easy to understand the site’s strengths at a glance. Overall, this audit reflects a well-optimized and high-performing </a:t>
            </a:r>
            <a:r>
              <a:rPr lang="en-GB" sz="1100" dirty="0" smtClean="0">
                <a:latin typeface="Baskerville Old Face" panose="02020602080505020303" pitchFamily="18" charset="0"/>
              </a:rPr>
              <a:t>website.</a:t>
            </a:r>
            <a:endParaRPr lang="en-GB" sz="1100" b="1" u="sng" dirty="0">
              <a:latin typeface="Baskerville Old Face" panose="02020602080505020303" pitchFamily="18" charset="0"/>
            </a:endParaRPr>
          </a:p>
          <a:p>
            <a:pPr marL="285750" indent="-285750">
              <a:buFont typeface="Arial" panose="020B0604020202020204" pitchFamily="34" charset="0"/>
              <a:buChar char="•"/>
            </a:pPr>
            <a:endParaRPr lang="en-GB" sz="1100" dirty="0" smtClean="0">
              <a:latin typeface="Baskerville Old Face" panose="02020602080505020303" pitchFamily="18" charset="0"/>
            </a:endParaRPr>
          </a:p>
        </p:txBody>
      </p:sp>
      <p:pic>
        <p:nvPicPr>
          <p:cNvPr id="6" name="Picture 5"/>
          <p:cNvPicPr>
            <a:picLocks noChangeAspect="1"/>
          </p:cNvPicPr>
          <p:nvPr/>
        </p:nvPicPr>
        <p:blipFill>
          <a:blip r:embed="rId4"/>
          <a:stretch>
            <a:fillRect/>
          </a:stretch>
        </p:blipFill>
        <p:spPr>
          <a:xfrm>
            <a:off x="71562" y="784508"/>
            <a:ext cx="8270931" cy="1209844"/>
          </a:xfrm>
          <a:prstGeom prst="rect">
            <a:avLst/>
          </a:prstGeom>
        </p:spPr>
      </p:pic>
    </p:spTree>
    <p:extLst>
      <p:ext uri="{BB962C8B-B14F-4D97-AF65-F5344CB8AC3E}">
        <p14:creationId xmlns:p14="http://schemas.microsoft.com/office/powerpoint/2010/main" val="199256815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hidden="1">
            <a:extLst>
              <a:ext uri="{FF2B5EF4-FFF2-40B4-BE49-F238E27FC236}">
                <a16:creationId xmlns:a16="http://schemas.microsoft.com/office/drawing/2014/main" id="{2AC0C949-7A02-4C95-8017-D82E7E71C4F7}"/>
              </a:ext>
            </a:extLst>
          </p:cNvPr>
          <p:cNvSpPr>
            <a:spLocks noGrp="1"/>
          </p:cNvSpPr>
          <p:nvPr>
            <p:ph type="title" idx="4294967295"/>
          </p:nvPr>
        </p:nvSpPr>
        <p:spPr>
          <a:xfrm>
            <a:off x="0" y="365125"/>
            <a:ext cx="10515600" cy="1325563"/>
          </a:xfrm>
        </p:spPr>
        <p:txBody>
          <a:bodyPr/>
          <a:lstStyle/>
          <a:p>
            <a:r>
              <a:rPr lang="en-US" dirty="0"/>
              <a:t>Project analysis slide 5</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83E690F4-843A-47A5-8620-4FB01C0D8E68}"/>
              </a:ext>
              <a:ext uri="{C183D7F6-B498-43B3-948B-1728B52AA6E4}">
                <adec:decorative xmlns=""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5035123" y="230510"/>
            <a:ext cx="1803699" cy="584775"/>
          </a:xfrm>
          <a:prstGeom prst="rect">
            <a:avLst/>
          </a:prstGeom>
          <a:noFill/>
        </p:spPr>
        <p:txBody>
          <a:bodyPr wrap="none" rtlCol="0">
            <a:spAutoFit/>
          </a:bodyPr>
          <a:lstStyle/>
          <a:p>
            <a:r>
              <a:rPr lang="en-GB" sz="3200" b="1" u="sng" dirty="0" smtClean="0">
                <a:latin typeface="+mj-lt"/>
              </a:rPr>
              <a:t>Strength</a:t>
            </a:r>
            <a:endParaRPr lang="en-IN" sz="3200" b="1" dirty="0">
              <a:latin typeface="+mj-lt"/>
            </a:endParaRPr>
          </a:p>
        </p:txBody>
      </p:sp>
      <p:sp>
        <p:nvSpPr>
          <p:cNvPr id="16" name="TextBox 15"/>
          <p:cNvSpPr txBox="1"/>
          <p:nvPr/>
        </p:nvSpPr>
        <p:spPr>
          <a:xfrm>
            <a:off x="8105775" y="565935"/>
            <a:ext cx="3857625" cy="5386090"/>
          </a:xfrm>
          <a:prstGeom prst="rect">
            <a:avLst/>
          </a:prstGeom>
          <a:noFill/>
        </p:spPr>
        <p:txBody>
          <a:bodyPr wrap="square" rtlCol="0">
            <a:spAutoFit/>
          </a:bodyPr>
          <a:lstStyle/>
          <a:p>
            <a:r>
              <a:rPr lang="en-GB" b="1" u="sng" dirty="0" smtClean="0"/>
              <a:t>Observation</a:t>
            </a:r>
            <a:r>
              <a:rPr lang="en-GB" b="1" dirty="0" smtClean="0"/>
              <a:t>:</a:t>
            </a:r>
          </a:p>
          <a:p>
            <a:pPr marL="285750" indent="-285750">
              <a:buFont typeface="Arial" panose="020B0604020202020204" pitchFamily="34" charset="0"/>
              <a:buChar char="•"/>
            </a:pPr>
            <a:endParaRPr lang="en-GB" dirty="0" smtClean="0"/>
          </a:p>
          <a:p>
            <a:pPr marL="285750" indent="-285750">
              <a:buFont typeface="Arial" panose="020B0604020202020204" pitchFamily="34" charset="0"/>
              <a:buChar char="•"/>
            </a:pPr>
            <a:r>
              <a:rPr lang="en-GB" sz="1400" dirty="0" smtClean="0">
                <a:latin typeface="Baskerville Old Face" panose="02020602080505020303" pitchFamily="18" charset="0"/>
              </a:rPr>
              <a:t>It represents </a:t>
            </a:r>
            <a:r>
              <a:rPr lang="en-GB" sz="1400" dirty="0">
                <a:latin typeface="Baskerville Old Face" panose="02020602080505020303" pitchFamily="18" charset="0"/>
              </a:rPr>
              <a:t>a thematic report showcasing various aspects of a website's performance. </a:t>
            </a:r>
            <a:endParaRPr lang="en-GB" sz="1400" dirty="0" smtClean="0">
              <a:latin typeface="Baskerville Old Face" panose="02020602080505020303" pitchFamily="18" charset="0"/>
            </a:endParaRPr>
          </a:p>
          <a:p>
            <a:pPr marL="285750" indent="-285750">
              <a:buFont typeface="Arial" panose="020B0604020202020204" pitchFamily="34" charset="0"/>
              <a:buChar char="•"/>
            </a:pPr>
            <a:endParaRPr lang="en-GB" sz="1400" dirty="0">
              <a:latin typeface="Baskerville Old Face" panose="02020602080505020303" pitchFamily="18" charset="0"/>
            </a:endParaRPr>
          </a:p>
          <a:p>
            <a:pPr marL="285750" indent="-285750">
              <a:buFont typeface="Arial" panose="020B0604020202020204" pitchFamily="34" charset="0"/>
              <a:buChar char="•"/>
            </a:pPr>
            <a:r>
              <a:rPr lang="en-GB" sz="1400" dirty="0" smtClean="0">
                <a:latin typeface="Baskerville Old Face" panose="02020602080505020303" pitchFamily="18" charset="0"/>
              </a:rPr>
              <a:t>The </a:t>
            </a:r>
            <a:r>
              <a:rPr lang="en-GB" sz="1400" dirty="0">
                <a:latin typeface="Baskerville Old Face" panose="02020602080505020303" pitchFamily="18" charset="0"/>
              </a:rPr>
              <a:t>site has excellent crawlability at 100%, indicating that search engines can efficiently navigate its content. </a:t>
            </a:r>
            <a:endParaRPr lang="en-GB" sz="1400" dirty="0" smtClean="0">
              <a:latin typeface="Baskerville Old Face" panose="02020602080505020303" pitchFamily="18" charset="0"/>
            </a:endParaRPr>
          </a:p>
          <a:p>
            <a:pPr marL="285750" indent="-285750">
              <a:buFont typeface="Arial" panose="020B0604020202020204" pitchFamily="34" charset="0"/>
              <a:buChar char="•"/>
            </a:pPr>
            <a:endParaRPr lang="en-GB" sz="1400" dirty="0">
              <a:latin typeface="Baskerville Old Face" panose="02020602080505020303" pitchFamily="18" charset="0"/>
            </a:endParaRPr>
          </a:p>
          <a:p>
            <a:pPr marL="285750" indent="-285750">
              <a:buFont typeface="Arial" panose="020B0604020202020204" pitchFamily="34" charset="0"/>
              <a:buChar char="•"/>
            </a:pPr>
            <a:r>
              <a:rPr lang="en-GB" sz="1400" dirty="0" smtClean="0">
                <a:latin typeface="Baskerville Old Face" panose="02020602080505020303" pitchFamily="18" charset="0"/>
              </a:rPr>
              <a:t>HTTPS </a:t>
            </a:r>
            <a:r>
              <a:rPr lang="en-GB" sz="1400" dirty="0">
                <a:latin typeface="Baskerville Old Face" panose="02020602080505020303" pitchFamily="18" charset="0"/>
              </a:rPr>
              <a:t>security is strong at 99%, ensuring safe user connections. </a:t>
            </a:r>
            <a:endParaRPr lang="en-GB" sz="1400" dirty="0" smtClean="0">
              <a:latin typeface="Baskerville Old Face" panose="02020602080505020303" pitchFamily="18" charset="0"/>
            </a:endParaRPr>
          </a:p>
          <a:p>
            <a:pPr marL="285750" indent="-285750">
              <a:buFont typeface="Arial" panose="020B0604020202020204" pitchFamily="34" charset="0"/>
              <a:buChar char="•"/>
            </a:pPr>
            <a:endParaRPr lang="en-GB" sz="1400" dirty="0">
              <a:latin typeface="Baskerville Old Face" panose="02020602080505020303" pitchFamily="18" charset="0"/>
            </a:endParaRPr>
          </a:p>
          <a:p>
            <a:pPr marL="285750" indent="-285750">
              <a:buFont typeface="Arial" panose="020B0604020202020204" pitchFamily="34" charset="0"/>
              <a:buChar char="•"/>
            </a:pPr>
            <a:r>
              <a:rPr lang="en-GB" sz="1400" dirty="0" smtClean="0">
                <a:latin typeface="Baskerville Old Face" panose="02020602080505020303" pitchFamily="18" charset="0"/>
              </a:rPr>
              <a:t>Internal </a:t>
            </a:r>
            <a:r>
              <a:rPr lang="en-GB" sz="1400" dirty="0">
                <a:latin typeface="Baskerville Old Face" panose="02020602080505020303" pitchFamily="18" charset="0"/>
              </a:rPr>
              <a:t>linking is also robust at 97%, promoting good SEO practices. </a:t>
            </a:r>
            <a:endParaRPr lang="en-GB" sz="1400" dirty="0" smtClean="0">
              <a:latin typeface="Baskerville Old Face" panose="02020602080505020303" pitchFamily="18" charset="0"/>
            </a:endParaRPr>
          </a:p>
          <a:p>
            <a:pPr marL="285750" indent="-285750">
              <a:buFont typeface="Arial" panose="020B0604020202020204" pitchFamily="34" charset="0"/>
              <a:buChar char="•"/>
            </a:pPr>
            <a:endParaRPr lang="en-GB" sz="1400" dirty="0">
              <a:latin typeface="Baskerville Old Face" panose="02020602080505020303" pitchFamily="18" charset="0"/>
            </a:endParaRPr>
          </a:p>
          <a:p>
            <a:pPr marL="285750" indent="-285750">
              <a:buFont typeface="Arial" panose="020B0604020202020204" pitchFamily="34" charset="0"/>
              <a:buChar char="•"/>
            </a:pPr>
            <a:r>
              <a:rPr lang="en-GB" sz="1400" dirty="0" smtClean="0">
                <a:latin typeface="Baskerville Old Face" panose="02020602080505020303" pitchFamily="18" charset="0"/>
              </a:rPr>
              <a:t>Site </a:t>
            </a:r>
            <a:r>
              <a:rPr lang="en-GB" sz="1400" dirty="0">
                <a:latin typeface="Baskerville Old Face" panose="02020602080505020303" pitchFamily="18" charset="0"/>
              </a:rPr>
              <a:t>performance, however, is slightly lower at 94%, suggesting room for optimization</a:t>
            </a:r>
            <a:r>
              <a:rPr lang="en-GB" sz="1400" dirty="0" smtClean="0">
                <a:latin typeface="Baskerville Old Face" panose="02020602080505020303" pitchFamily="18" charset="0"/>
              </a:rPr>
              <a:t>.</a:t>
            </a:r>
          </a:p>
          <a:p>
            <a:pPr marL="285750" indent="-285750">
              <a:buFont typeface="Arial" panose="020B0604020202020204" pitchFamily="34" charset="0"/>
              <a:buChar char="•"/>
            </a:pPr>
            <a:endParaRPr lang="en-GB" sz="1400" dirty="0">
              <a:latin typeface="Baskerville Old Face" panose="02020602080505020303" pitchFamily="18" charset="0"/>
            </a:endParaRPr>
          </a:p>
          <a:p>
            <a:pPr marL="285750" indent="-285750">
              <a:buFont typeface="Arial" panose="020B0604020202020204" pitchFamily="34" charset="0"/>
              <a:buChar char="•"/>
            </a:pPr>
            <a:r>
              <a:rPr lang="en-GB" sz="1400" dirty="0" smtClean="0">
                <a:latin typeface="Baskerville Old Face" panose="02020602080505020303" pitchFamily="18" charset="0"/>
              </a:rPr>
              <a:t>International </a:t>
            </a:r>
            <a:r>
              <a:rPr lang="en-GB" sz="1400" dirty="0">
                <a:latin typeface="Baskerville Old Face" panose="02020602080505020303" pitchFamily="18" charset="0"/>
              </a:rPr>
              <a:t>SEO is not implemented, which may limit the site's reach to global audiences</a:t>
            </a:r>
            <a:r>
              <a:rPr lang="en-GB" sz="1400" dirty="0" smtClean="0">
                <a:latin typeface="Baskerville Old Face" panose="02020602080505020303" pitchFamily="18" charset="0"/>
              </a:rPr>
              <a:t>.</a:t>
            </a:r>
          </a:p>
          <a:p>
            <a:pPr marL="285750" indent="-285750">
              <a:buFont typeface="Arial" panose="020B0604020202020204" pitchFamily="34" charset="0"/>
              <a:buChar char="•"/>
            </a:pPr>
            <a:endParaRPr lang="en-GB" sz="1400" dirty="0">
              <a:latin typeface="Baskerville Old Face" panose="02020602080505020303" pitchFamily="18" charset="0"/>
            </a:endParaRPr>
          </a:p>
          <a:p>
            <a:pPr marL="285750" indent="-285750">
              <a:buFont typeface="Arial" panose="020B0604020202020204" pitchFamily="34" charset="0"/>
              <a:buChar char="•"/>
            </a:pPr>
            <a:r>
              <a:rPr lang="en-GB" sz="1400" dirty="0" smtClean="0">
                <a:latin typeface="Baskerville Old Face" panose="02020602080505020303" pitchFamily="18" charset="0"/>
              </a:rPr>
              <a:t>Core </a:t>
            </a:r>
            <a:r>
              <a:rPr lang="en-GB" sz="1400" dirty="0">
                <a:latin typeface="Baskerville Old Face" panose="02020602080505020303" pitchFamily="18" charset="0"/>
              </a:rPr>
              <a:t>Web Vitals and </a:t>
            </a:r>
            <a:r>
              <a:rPr lang="en-GB" sz="1400" dirty="0" smtClean="0">
                <a:latin typeface="Baskerville Old Face" panose="02020602080505020303" pitchFamily="18" charset="0"/>
              </a:rPr>
              <a:t>mark-up </a:t>
            </a:r>
            <a:r>
              <a:rPr lang="en-GB" sz="1400" dirty="0">
                <a:latin typeface="Baskerville Old Face" panose="02020602080505020303" pitchFamily="18" charset="0"/>
              </a:rPr>
              <a:t>are not fully evaluated, with the latter marked as "n/a." Overall, the site shows strong technical health.</a:t>
            </a:r>
            <a:endParaRPr lang="en-GB" sz="1400" dirty="0" smtClean="0">
              <a:latin typeface="Baskerville Old Face" panose="02020602080505020303" pitchFamily="18" charset="0"/>
            </a:endParaRPr>
          </a:p>
        </p:txBody>
      </p:sp>
      <p:pic>
        <p:nvPicPr>
          <p:cNvPr id="13" name="Picture 12"/>
          <p:cNvPicPr>
            <a:picLocks noChangeAspect="1"/>
          </p:cNvPicPr>
          <p:nvPr/>
        </p:nvPicPr>
        <p:blipFill>
          <a:blip r:embed="rId3"/>
          <a:stretch>
            <a:fillRect/>
          </a:stretch>
        </p:blipFill>
        <p:spPr>
          <a:xfrm>
            <a:off x="107156" y="733957"/>
            <a:ext cx="7958138" cy="3027010"/>
          </a:xfrm>
          <a:prstGeom prst="rect">
            <a:avLst/>
          </a:prstGeom>
        </p:spPr>
      </p:pic>
    </p:spTree>
    <p:extLst>
      <p:ext uri="{BB962C8B-B14F-4D97-AF65-F5344CB8AC3E}">
        <p14:creationId xmlns:p14="http://schemas.microsoft.com/office/powerpoint/2010/main" val="145655576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hidden="1">
            <a:extLst>
              <a:ext uri="{FF2B5EF4-FFF2-40B4-BE49-F238E27FC236}">
                <a16:creationId xmlns:a16="http://schemas.microsoft.com/office/drawing/2014/main" id="{2AC0C949-7A02-4C95-8017-D82E7E71C4F7}"/>
              </a:ext>
            </a:extLst>
          </p:cNvPr>
          <p:cNvSpPr>
            <a:spLocks noGrp="1"/>
          </p:cNvSpPr>
          <p:nvPr>
            <p:ph type="title" idx="4294967295"/>
          </p:nvPr>
        </p:nvSpPr>
        <p:spPr>
          <a:xfrm>
            <a:off x="0" y="365125"/>
            <a:ext cx="10515600" cy="1325563"/>
          </a:xfrm>
        </p:spPr>
        <p:txBody>
          <a:bodyPr/>
          <a:lstStyle/>
          <a:p>
            <a:r>
              <a:rPr lang="en-US" dirty="0"/>
              <a:t>Project analysis slide 5</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83E690F4-843A-47A5-8620-4FB01C0D8E68}"/>
              </a:ext>
              <a:ext uri="{C183D7F6-B498-43B3-948B-1728B52AA6E4}">
                <adec:decorative xmlns=""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4860195" y="230510"/>
            <a:ext cx="2198038" cy="584775"/>
          </a:xfrm>
          <a:prstGeom prst="rect">
            <a:avLst/>
          </a:prstGeom>
          <a:noFill/>
        </p:spPr>
        <p:txBody>
          <a:bodyPr wrap="none" rtlCol="0">
            <a:spAutoFit/>
          </a:bodyPr>
          <a:lstStyle/>
          <a:p>
            <a:r>
              <a:rPr lang="en-GB" sz="3200" b="1" u="sng" dirty="0" smtClean="0">
                <a:latin typeface="+mj-lt"/>
              </a:rPr>
              <a:t>Weakness</a:t>
            </a:r>
            <a:endParaRPr lang="en-IN" sz="3200" b="1" dirty="0">
              <a:latin typeface="+mj-lt"/>
            </a:endParaRPr>
          </a:p>
        </p:txBody>
      </p:sp>
      <p:sp>
        <p:nvSpPr>
          <p:cNvPr id="16" name="TextBox 15"/>
          <p:cNvSpPr txBox="1"/>
          <p:nvPr/>
        </p:nvSpPr>
        <p:spPr>
          <a:xfrm>
            <a:off x="7819528" y="1033664"/>
            <a:ext cx="3857625" cy="5447645"/>
          </a:xfrm>
          <a:prstGeom prst="rect">
            <a:avLst/>
          </a:prstGeom>
          <a:noFill/>
        </p:spPr>
        <p:txBody>
          <a:bodyPr wrap="square" rtlCol="0">
            <a:spAutoFit/>
          </a:bodyPr>
          <a:lstStyle/>
          <a:p>
            <a:r>
              <a:rPr lang="en-GB" sz="1200" b="1" u="sng" dirty="0" smtClean="0"/>
              <a:t>Observation</a:t>
            </a:r>
            <a:r>
              <a:rPr lang="en-GB" sz="1200" b="1" dirty="0" smtClean="0"/>
              <a:t>:</a:t>
            </a:r>
          </a:p>
          <a:p>
            <a:endParaRPr lang="en-GB" sz="1200" b="1" dirty="0" smtClean="0"/>
          </a:p>
          <a:p>
            <a:pPr marL="285750" indent="-285750">
              <a:buFont typeface="Arial" panose="020B0604020202020204" pitchFamily="34" charset="0"/>
              <a:buChar char="•"/>
            </a:pPr>
            <a:r>
              <a:rPr lang="en-GB" sz="1200" dirty="0">
                <a:latin typeface="Baskerville Old Face" panose="02020602080505020303" pitchFamily="18" charset="0"/>
              </a:rPr>
              <a:t>It provides a clear overview of a website’s diagnostic results, categorized into Errors, Warnings, and Notices and also highlights Key SEO issues on the website, such as too many JavaScript and CSS files, low text-to-HTML ratio, and un-minified JavaScript and CSS files. </a:t>
            </a:r>
          </a:p>
          <a:p>
            <a:endParaRPr lang="en-GB" sz="1200" dirty="0">
              <a:latin typeface="Baskerville Old Face" panose="02020602080505020303" pitchFamily="18" charset="0"/>
            </a:endParaRPr>
          </a:p>
          <a:p>
            <a:pPr marL="285750" indent="-285750">
              <a:buFont typeface="Arial" panose="020B0604020202020204" pitchFamily="34" charset="0"/>
              <a:buChar char="•"/>
            </a:pPr>
            <a:r>
              <a:rPr lang="en-GB" sz="1200" dirty="0" smtClean="0">
                <a:latin typeface="Baskerville Old Face" panose="02020602080505020303" pitchFamily="18" charset="0"/>
              </a:rPr>
              <a:t>It </a:t>
            </a:r>
            <a:r>
              <a:rPr lang="en-GB" sz="1200" dirty="0">
                <a:latin typeface="Baskerville Old Face" panose="02020602080505020303" pitchFamily="18" charset="0"/>
              </a:rPr>
              <a:t>also notes the absence of HSTS support and pages with only one internal link. </a:t>
            </a:r>
            <a:endParaRPr lang="en-GB" sz="1200" dirty="0" smtClean="0">
              <a:latin typeface="Baskerville Old Face" panose="02020602080505020303" pitchFamily="18" charset="0"/>
            </a:endParaRPr>
          </a:p>
          <a:p>
            <a:pPr marL="285750" indent="-285750">
              <a:buFont typeface="Arial" panose="020B0604020202020204" pitchFamily="34" charset="0"/>
              <a:buChar char="•"/>
            </a:pPr>
            <a:endParaRPr lang="en-GB" sz="1200" dirty="0">
              <a:latin typeface="Baskerville Old Face" panose="02020602080505020303" pitchFamily="18" charset="0"/>
            </a:endParaRPr>
          </a:p>
          <a:p>
            <a:pPr marL="285750" indent="-285750">
              <a:buFont typeface="Arial" panose="020B0604020202020204" pitchFamily="34" charset="0"/>
              <a:buChar char="•"/>
            </a:pPr>
            <a:r>
              <a:rPr lang="en-GB" sz="1200" dirty="0" smtClean="0">
                <a:latin typeface="Baskerville Old Face" panose="02020602080505020303" pitchFamily="18" charset="0"/>
              </a:rPr>
              <a:t>Addressing </a:t>
            </a:r>
            <a:r>
              <a:rPr lang="en-GB" sz="1200" dirty="0">
                <a:latin typeface="Baskerville Old Face" panose="02020602080505020303" pitchFamily="18" charset="0"/>
              </a:rPr>
              <a:t>these issues can significantly improve the site’s performance and security. </a:t>
            </a:r>
            <a:endParaRPr lang="en-GB" sz="1200" dirty="0" smtClean="0">
              <a:latin typeface="Baskerville Old Face" panose="02020602080505020303" pitchFamily="18" charset="0"/>
            </a:endParaRPr>
          </a:p>
          <a:p>
            <a:endParaRPr lang="en-GB" sz="1200" dirty="0">
              <a:latin typeface="Baskerville Old Face" panose="02020602080505020303" pitchFamily="18" charset="0"/>
            </a:endParaRPr>
          </a:p>
          <a:p>
            <a:pPr marL="285750" indent="-285750">
              <a:buFont typeface="Arial" panose="020B0604020202020204" pitchFamily="34" charset="0"/>
              <a:buChar char="•"/>
            </a:pPr>
            <a:r>
              <a:rPr lang="en-GB" sz="1200" dirty="0" smtClean="0">
                <a:latin typeface="Baskerville Old Face" panose="02020602080505020303" pitchFamily="18" charset="0"/>
              </a:rPr>
              <a:t>Impressively</a:t>
            </a:r>
            <a:r>
              <a:rPr lang="en-GB" sz="1200" dirty="0">
                <a:latin typeface="Baskerville Old Face" panose="02020602080505020303" pitchFamily="18" charset="0"/>
              </a:rPr>
              <a:t>, there are no Errors, indicating a stable system. </a:t>
            </a:r>
            <a:endParaRPr lang="en-GB" sz="1200" dirty="0" smtClean="0">
              <a:latin typeface="Baskerville Old Face" panose="02020602080505020303" pitchFamily="18" charset="0"/>
            </a:endParaRPr>
          </a:p>
          <a:p>
            <a:pPr marL="285750" indent="-285750">
              <a:buFont typeface="Arial" panose="020B0604020202020204" pitchFamily="34" charset="0"/>
              <a:buChar char="•"/>
            </a:pPr>
            <a:endParaRPr lang="en-GB" sz="1200" dirty="0">
              <a:latin typeface="Baskerville Old Face" panose="02020602080505020303" pitchFamily="18" charset="0"/>
            </a:endParaRPr>
          </a:p>
          <a:p>
            <a:pPr marL="285750" indent="-285750">
              <a:buFont typeface="Arial" panose="020B0604020202020204" pitchFamily="34" charset="0"/>
              <a:buChar char="•"/>
            </a:pPr>
            <a:r>
              <a:rPr lang="en-GB" sz="1200" dirty="0" smtClean="0">
                <a:latin typeface="Baskerville Old Face" panose="02020602080505020303" pitchFamily="18" charset="0"/>
              </a:rPr>
              <a:t>However</a:t>
            </a:r>
            <a:r>
              <a:rPr lang="en-GB" sz="1200" dirty="0">
                <a:latin typeface="Baskerville Old Face" panose="02020602080505020303" pitchFamily="18" charset="0"/>
              </a:rPr>
              <a:t>, the 20 Warnings suggest areas that need attention to prevent potential issues. </a:t>
            </a:r>
            <a:endParaRPr lang="en-GB" sz="1200" dirty="0" smtClean="0">
              <a:latin typeface="Baskerville Old Face" panose="02020602080505020303" pitchFamily="18" charset="0"/>
            </a:endParaRPr>
          </a:p>
          <a:p>
            <a:pPr marL="285750" indent="-285750">
              <a:buFont typeface="Arial" panose="020B0604020202020204" pitchFamily="34" charset="0"/>
              <a:buChar char="•"/>
            </a:pPr>
            <a:endParaRPr lang="en-GB" sz="1200" dirty="0">
              <a:latin typeface="Baskerville Old Face" panose="02020602080505020303" pitchFamily="18" charset="0"/>
            </a:endParaRPr>
          </a:p>
          <a:p>
            <a:pPr marL="285750" indent="-285750">
              <a:buFont typeface="Arial" panose="020B0604020202020204" pitchFamily="34" charset="0"/>
              <a:buChar char="•"/>
            </a:pPr>
            <a:r>
              <a:rPr lang="en-GB" sz="1200" dirty="0" smtClean="0">
                <a:latin typeface="Baskerville Old Face" panose="02020602080505020303" pitchFamily="18" charset="0"/>
              </a:rPr>
              <a:t>The </a:t>
            </a:r>
            <a:r>
              <a:rPr lang="en-GB" sz="1200" dirty="0">
                <a:latin typeface="Baskerville Old Face" panose="02020602080505020303" pitchFamily="18" charset="0"/>
              </a:rPr>
              <a:t>3 Notices are minor recommendations for best practices. </a:t>
            </a:r>
            <a:endParaRPr lang="en-GB" sz="1200" dirty="0" smtClean="0">
              <a:latin typeface="Baskerville Old Face" panose="02020602080505020303" pitchFamily="18" charset="0"/>
            </a:endParaRPr>
          </a:p>
          <a:p>
            <a:pPr marL="285750" indent="-285750">
              <a:buFont typeface="Arial" panose="020B0604020202020204" pitchFamily="34" charset="0"/>
              <a:buChar char="•"/>
            </a:pPr>
            <a:endParaRPr lang="en-GB" sz="1200" dirty="0">
              <a:latin typeface="Baskerville Old Face" panose="02020602080505020303" pitchFamily="18" charset="0"/>
            </a:endParaRPr>
          </a:p>
          <a:p>
            <a:pPr marL="285750" indent="-285750">
              <a:buFont typeface="Arial" panose="020B0604020202020204" pitchFamily="34" charset="0"/>
              <a:buChar char="•"/>
            </a:pPr>
            <a:r>
              <a:rPr lang="en-GB" sz="1200" dirty="0" smtClean="0">
                <a:latin typeface="Baskerville Old Face" panose="02020602080505020303" pitchFamily="18" charset="0"/>
              </a:rPr>
              <a:t>The </a:t>
            </a:r>
            <a:r>
              <a:rPr lang="en-GB" sz="1200" dirty="0">
                <a:latin typeface="Baskerville Old Face" panose="02020602080505020303" pitchFamily="18" charset="0"/>
              </a:rPr>
              <a:t>color-coded bars and numerical values make it easy to understand the distribution and severity of these issues. This visual summary is particularly useful for developers and system administrators to quickly assess and prioritize their tasks, ensuring the website remains efficient and secure. </a:t>
            </a:r>
            <a:endParaRPr lang="en-GB" sz="1200" dirty="0" smtClean="0">
              <a:latin typeface="Baskerville Old Face" panose="02020602080505020303" pitchFamily="18" charset="0"/>
            </a:endParaRPr>
          </a:p>
        </p:txBody>
      </p:sp>
      <p:pic>
        <p:nvPicPr>
          <p:cNvPr id="3" name="Picture 2"/>
          <p:cNvPicPr>
            <a:picLocks noChangeAspect="1"/>
          </p:cNvPicPr>
          <p:nvPr/>
        </p:nvPicPr>
        <p:blipFill>
          <a:blip r:embed="rId3"/>
          <a:stretch>
            <a:fillRect/>
          </a:stretch>
        </p:blipFill>
        <p:spPr>
          <a:xfrm>
            <a:off x="228600" y="939402"/>
            <a:ext cx="7269480" cy="1880324"/>
          </a:xfrm>
          <a:prstGeom prst="rect">
            <a:avLst/>
          </a:prstGeom>
        </p:spPr>
      </p:pic>
      <p:pic>
        <p:nvPicPr>
          <p:cNvPr id="9" name="Picture 8"/>
          <p:cNvPicPr>
            <a:picLocks noChangeAspect="1"/>
          </p:cNvPicPr>
          <p:nvPr/>
        </p:nvPicPr>
        <p:blipFill>
          <a:blip r:embed="rId4"/>
          <a:stretch>
            <a:fillRect/>
          </a:stretch>
        </p:blipFill>
        <p:spPr>
          <a:xfrm>
            <a:off x="149088" y="2863323"/>
            <a:ext cx="7348992" cy="2059388"/>
          </a:xfrm>
          <a:prstGeom prst="rect">
            <a:avLst/>
          </a:prstGeom>
        </p:spPr>
      </p:pic>
      <p:pic>
        <p:nvPicPr>
          <p:cNvPr id="12" name="Picture 11"/>
          <p:cNvPicPr>
            <a:picLocks noChangeAspect="1"/>
          </p:cNvPicPr>
          <p:nvPr/>
        </p:nvPicPr>
        <p:blipFill>
          <a:blip r:embed="rId5"/>
          <a:stretch>
            <a:fillRect/>
          </a:stretch>
        </p:blipFill>
        <p:spPr>
          <a:xfrm>
            <a:off x="188844" y="4966309"/>
            <a:ext cx="7309236" cy="1809991"/>
          </a:xfrm>
          <a:prstGeom prst="rect">
            <a:avLst/>
          </a:prstGeom>
        </p:spPr>
      </p:pic>
    </p:spTree>
    <p:extLst>
      <p:ext uri="{BB962C8B-B14F-4D97-AF65-F5344CB8AC3E}">
        <p14:creationId xmlns:p14="http://schemas.microsoft.com/office/powerpoint/2010/main" val="42216629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Custom 73">
      <a:dk1>
        <a:srgbClr val="000000"/>
      </a:dk1>
      <a:lt1>
        <a:sysClr val="window" lastClr="FFFFFF"/>
      </a:lt1>
      <a:dk2>
        <a:srgbClr val="585858"/>
      </a:dk2>
      <a:lt2>
        <a:srgbClr val="E3E3E3"/>
      </a:lt2>
      <a:accent1>
        <a:srgbClr val="E20613"/>
      </a:accent1>
      <a:accent2>
        <a:srgbClr val="A9C038"/>
      </a:accent2>
      <a:accent3>
        <a:srgbClr val="11AEC7"/>
      </a:accent3>
      <a:accent4>
        <a:srgbClr val="F59F26"/>
      </a:accent4>
      <a:accent5>
        <a:srgbClr val="0062A9"/>
      </a:accent5>
      <a:accent6>
        <a:srgbClr val="EB6047"/>
      </a:accent6>
      <a:hlink>
        <a:srgbClr val="8ED9F6"/>
      </a:hlink>
      <a:folHlink>
        <a:srgbClr val="C00000"/>
      </a:folHlink>
    </a:clrScheme>
    <a:fontScheme name="Modern 01">
      <a:majorFont>
        <a:latin typeface="Century Gothic"/>
        <a:ea typeface=""/>
        <a:cs typeface=""/>
      </a:majorFont>
      <a:minorFont>
        <a:latin typeface="Segoe U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78455520_Project analysis, from 24Slides_SL_V1.potx" id="{55E7247F-78B2-40DB-9AFE-D4DD42FA8F09}" vid="{22E2FD65-A32D-4798-AF43-CE42F250BDD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FD05317-60D6-4B3A-8545-888496D1A8EC}">
  <ds:schemaRefs>
    <ds:schemaRef ds:uri="http://schemas.microsoft.com/sharepoint/v3/contenttype/forms"/>
  </ds:schemaRefs>
</ds:datastoreItem>
</file>

<file path=customXml/itemProps2.xml><?xml version="1.0" encoding="utf-8"?>
<ds:datastoreItem xmlns:ds="http://schemas.openxmlformats.org/officeDocument/2006/customXml" ds:itemID="{EF609EDA-869E-4BE5-AE5D-B898C584B6FF}">
  <ds:schemaRefs>
    <ds:schemaRef ds:uri="http://schemas.openxmlformats.org/package/2006/metadata/core-properties"/>
    <ds:schemaRef ds:uri="71af3243-3dd4-4a8d-8c0d-dd76da1f02a5"/>
    <ds:schemaRef ds:uri="http://purl.org/dc/elements/1.1/"/>
    <ds:schemaRef ds:uri="http://www.w3.org/XML/1998/namespace"/>
    <ds:schemaRef ds:uri="http://purl.org/dc/dcmitype/"/>
    <ds:schemaRef ds:uri="http://schemas.microsoft.com/office/infopath/2007/PartnerControls"/>
    <ds:schemaRef ds:uri="http://schemas.microsoft.com/office/2006/documentManagement/types"/>
    <ds:schemaRef ds:uri="16c05727-aa75-4e4a-9b5f-8a80a1165891"/>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61A00BBF-EEBB-4E18-B8CB-F926EAAC48F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Project analysis, from 24Slides</Template>
  <TotalTime>0</TotalTime>
  <Words>4820</Words>
  <Application>Microsoft Office PowerPoint</Application>
  <PresentationFormat>Widescreen</PresentationFormat>
  <Paragraphs>686</Paragraphs>
  <Slides>57</Slides>
  <Notes>57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57</vt:i4>
      </vt:variant>
    </vt:vector>
  </HeadingPairs>
  <TitlesOfParts>
    <vt:vector size="65" baseType="lpstr">
      <vt:lpstr>Arial</vt:lpstr>
      <vt:lpstr>Baskerville Old Face</vt:lpstr>
      <vt:lpstr>Calibri</vt:lpstr>
      <vt:lpstr>Calibri Light</vt:lpstr>
      <vt:lpstr>Century Gothic</vt:lpstr>
      <vt:lpstr>Segoe UI</vt:lpstr>
      <vt:lpstr>Segoe UI Light</vt:lpstr>
      <vt:lpstr>Office Theme</vt:lpstr>
      <vt:lpstr>Comprehensive SEO Audit &amp; Optimization for Organic Traffic Growth  - Presented by Shabeeb Althaf M B Batch- MBT8</vt:lpstr>
      <vt:lpstr>What is a SEO Audit?</vt:lpstr>
      <vt:lpstr>Project analysis slide 2</vt:lpstr>
      <vt:lpstr>Project analysis slide 3</vt:lpstr>
      <vt:lpstr>Project analysis slide 4</vt:lpstr>
      <vt:lpstr>Project analysis slide 4</vt:lpstr>
      <vt:lpstr>Project analysis slide 5</vt:lpstr>
      <vt:lpstr>Project analysis slide 5</vt:lpstr>
      <vt:lpstr>Project analysis slide 5</vt:lpstr>
      <vt:lpstr>Project analysis slide 4</vt:lpstr>
      <vt:lpstr>Project analysis slide 5</vt:lpstr>
      <vt:lpstr>Project analysis slide 5</vt:lpstr>
      <vt:lpstr>Project analysis slide 5</vt:lpstr>
      <vt:lpstr>Project analysis slide 5</vt:lpstr>
      <vt:lpstr>Project analysis slide 5</vt:lpstr>
      <vt:lpstr>Project analysis slide 5</vt:lpstr>
      <vt:lpstr>Project analysis slide 5</vt:lpstr>
      <vt:lpstr>Project analysis slide 5</vt:lpstr>
      <vt:lpstr>Project analysis slide 5</vt:lpstr>
      <vt:lpstr>Project analysis slide 5</vt:lpstr>
      <vt:lpstr>Project analysis slide 5</vt:lpstr>
      <vt:lpstr>Project analysis slide 5</vt:lpstr>
      <vt:lpstr>Project analysis slide 5</vt:lpstr>
      <vt:lpstr>Project analysis slide 5</vt:lpstr>
      <vt:lpstr>Project analysis slide 5</vt:lpstr>
      <vt:lpstr>Project analysis slide 5</vt:lpstr>
      <vt:lpstr>Project analysis slide 5</vt:lpstr>
      <vt:lpstr>Project analysis slide 5</vt:lpstr>
      <vt:lpstr>Project analysis slide 5</vt:lpstr>
      <vt:lpstr>Project analysis slide 5</vt:lpstr>
      <vt:lpstr>Project analysis slide 5</vt:lpstr>
      <vt:lpstr>Project analysis slide 5</vt:lpstr>
      <vt:lpstr>Project analysis slide 5</vt:lpstr>
      <vt:lpstr>Project analysis slide 5</vt:lpstr>
      <vt:lpstr>Project analysis slide 5</vt:lpstr>
      <vt:lpstr>Project analysis slide 5</vt:lpstr>
      <vt:lpstr>Project analysis slide 5</vt:lpstr>
      <vt:lpstr>Project analysis slide 5</vt:lpstr>
      <vt:lpstr>Project analysis slide 5</vt:lpstr>
      <vt:lpstr>Project analysis slide 5</vt:lpstr>
      <vt:lpstr>Project analysis slide 5</vt:lpstr>
      <vt:lpstr>Project analysis slide 5</vt:lpstr>
      <vt:lpstr>Project analysis slide 5</vt:lpstr>
      <vt:lpstr>Project analysis slide 5</vt:lpstr>
      <vt:lpstr>Project analysis slide 5</vt:lpstr>
      <vt:lpstr>Project analysis slide 5</vt:lpstr>
      <vt:lpstr>Project analysis slide 5</vt:lpstr>
      <vt:lpstr>Project analysis slide 5</vt:lpstr>
      <vt:lpstr>Project analysis slide 5</vt:lpstr>
      <vt:lpstr>Project analysis slide 5</vt:lpstr>
      <vt:lpstr>Project analysis slide 5</vt:lpstr>
      <vt:lpstr>Project analysis slide 5</vt:lpstr>
      <vt:lpstr>Project analysis slide 5</vt:lpstr>
      <vt:lpstr>Project analysis slide 5</vt:lpstr>
      <vt:lpstr>Project analysis slide 5</vt:lpstr>
      <vt:lpstr>Project analysis slide 5</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2024-09-13T01:54:29Z</dcterms:created>
  <dcterms:modified xsi:type="dcterms:W3CDTF">2024-09-15T19:40:22Z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